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9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1048591"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592"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048634"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35"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048637"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38"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0486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048643"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44"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1048600"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01"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1048604"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05"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1048608"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09"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1048612"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13"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1048616"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17"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048620"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21"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048624"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25"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048628"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8629"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048581"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82"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048583"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4"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5"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1048660"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61"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lvl1pPr>
            <a:lvl2pPr marL="914400" lvl="1" indent="-342900" algn="l" rtl="0">
              <a:spcBef>
                <a:spcPts val="360"/>
              </a:spcBef>
              <a:spcAft>
                <a:spcPts val="0"/>
              </a:spcAft>
              <a:buClr>
                <a:schemeClr val="dk1"/>
              </a:buClr>
              <a:buSzPts val="1800"/>
              <a:buChar char="–"/>
            </a:lvl2pPr>
            <a:lvl3pPr marL="1371600" lvl="2" indent="-342900" algn="l" rtl="0">
              <a:spcBef>
                <a:spcPts val="360"/>
              </a:spcBef>
              <a:spcAft>
                <a:spcPts val="0"/>
              </a:spcAft>
              <a:buClr>
                <a:schemeClr val="dk1"/>
              </a:buClr>
              <a:buSzPts val="1800"/>
              <a:buChar char="•"/>
            </a:lvl3pPr>
            <a:lvl4pPr marL="1828800" lvl="3" indent="-342900" algn="l" rtl="0">
              <a:spcBef>
                <a:spcPts val="360"/>
              </a:spcBef>
              <a:spcAft>
                <a:spcPts val="0"/>
              </a:spcAft>
              <a:buClr>
                <a:schemeClr val="dk1"/>
              </a:buClr>
              <a:buSzPts val="1800"/>
              <a:buChar char="–"/>
            </a:lvl4pPr>
            <a:lvl5pPr marL="2286000" lvl="4" indent="-342900" algn="l" rtl="0">
              <a:spcBef>
                <a:spcPts val="360"/>
              </a:spcBef>
              <a:spcAft>
                <a:spcPts val="0"/>
              </a:spcAft>
              <a:buClr>
                <a:schemeClr val="dk1"/>
              </a:buClr>
              <a:buSzPts val="1800"/>
              <a:buChar char="»"/>
            </a:lvl5pPr>
            <a:lvl6pPr marL="2743200" lvl="5" indent="-342900" algn="l" rtl="0">
              <a:spcBef>
                <a:spcPts val="360"/>
              </a:spcBef>
              <a:spcAft>
                <a:spcPts val="0"/>
              </a:spcAft>
              <a:buClr>
                <a:schemeClr val="dk1"/>
              </a:buClr>
              <a:buSzPts val="1800"/>
              <a:buChar char="•"/>
            </a:lvl6pPr>
            <a:lvl7pPr marL="3200400" lvl="6" indent="-342900" algn="l" rtl="0">
              <a:spcBef>
                <a:spcPts val="360"/>
              </a:spcBef>
              <a:spcAft>
                <a:spcPts val="0"/>
              </a:spcAft>
              <a:buClr>
                <a:schemeClr val="dk1"/>
              </a:buClr>
              <a:buSzPts val="1800"/>
              <a:buChar char="•"/>
            </a:lvl7pPr>
            <a:lvl8pPr marL="3657600" lvl="7" indent="-342900" algn="l" rtl="0">
              <a:spcBef>
                <a:spcPts val="360"/>
              </a:spcBef>
              <a:spcAft>
                <a:spcPts val="0"/>
              </a:spcAft>
              <a:buClr>
                <a:schemeClr val="dk1"/>
              </a:buClr>
              <a:buSzPts val="1800"/>
              <a:buChar char="•"/>
            </a:lvl8pPr>
            <a:lvl9pPr marL="4114800" lvl="8" indent="-342900" algn="l" rtl="0">
              <a:spcBef>
                <a:spcPts val="360"/>
              </a:spcBef>
              <a:spcAft>
                <a:spcPts val="0"/>
              </a:spcAft>
              <a:buClr>
                <a:schemeClr val="dk1"/>
              </a:buClr>
              <a:buSzPts val="1800"/>
              <a:buChar char="•"/>
            </a:lvl9pPr>
          </a:lstStyle>
          <a:p/>
        </p:txBody>
      </p:sp>
      <p:sp>
        <p:nvSpPr>
          <p:cNvPr id="1048662"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63"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64"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1048649"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0"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lvl1pPr>
            <a:lvl2pPr marL="914400" lvl="1" indent="-342900" algn="l" rtl="0">
              <a:spcBef>
                <a:spcPts val="360"/>
              </a:spcBef>
              <a:spcAft>
                <a:spcPts val="0"/>
              </a:spcAft>
              <a:buClr>
                <a:schemeClr val="dk1"/>
              </a:buClr>
              <a:buSzPts val="1800"/>
              <a:buChar char="–"/>
            </a:lvl2pPr>
            <a:lvl3pPr marL="1371600" lvl="2" indent="-342900" algn="l" rtl="0">
              <a:spcBef>
                <a:spcPts val="360"/>
              </a:spcBef>
              <a:spcAft>
                <a:spcPts val="0"/>
              </a:spcAft>
              <a:buClr>
                <a:schemeClr val="dk1"/>
              </a:buClr>
              <a:buSzPts val="1800"/>
              <a:buChar char="•"/>
            </a:lvl3pPr>
            <a:lvl4pPr marL="1828800" lvl="3" indent="-342900" algn="l" rtl="0">
              <a:spcBef>
                <a:spcPts val="360"/>
              </a:spcBef>
              <a:spcAft>
                <a:spcPts val="0"/>
              </a:spcAft>
              <a:buClr>
                <a:schemeClr val="dk1"/>
              </a:buClr>
              <a:buSzPts val="1800"/>
              <a:buChar char="–"/>
            </a:lvl4pPr>
            <a:lvl5pPr marL="2286000" lvl="4" indent="-342900" algn="l" rtl="0">
              <a:spcBef>
                <a:spcPts val="360"/>
              </a:spcBef>
              <a:spcAft>
                <a:spcPts val="0"/>
              </a:spcAft>
              <a:buClr>
                <a:schemeClr val="dk1"/>
              </a:buClr>
              <a:buSzPts val="1800"/>
              <a:buChar char="»"/>
            </a:lvl5pPr>
            <a:lvl6pPr marL="2743200" lvl="5" indent="-342900" algn="l" rtl="0">
              <a:spcBef>
                <a:spcPts val="360"/>
              </a:spcBef>
              <a:spcAft>
                <a:spcPts val="0"/>
              </a:spcAft>
              <a:buClr>
                <a:schemeClr val="dk1"/>
              </a:buClr>
              <a:buSzPts val="1800"/>
              <a:buChar char="•"/>
            </a:lvl6pPr>
            <a:lvl7pPr marL="3200400" lvl="6" indent="-342900" algn="l" rtl="0">
              <a:spcBef>
                <a:spcPts val="360"/>
              </a:spcBef>
              <a:spcAft>
                <a:spcPts val="0"/>
              </a:spcAft>
              <a:buClr>
                <a:schemeClr val="dk1"/>
              </a:buClr>
              <a:buSzPts val="1800"/>
              <a:buChar char="•"/>
            </a:lvl7pPr>
            <a:lvl8pPr marL="3657600" lvl="7" indent="-342900" algn="l" rtl="0">
              <a:spcBef>
                <a:spcPts val="360"/>
              </a:spcBef>
              <a:spcAft>
                <a:spcPts val="0"/>
              </a:spcAft>
              <a:buClr>
                <a:schemeClr val="dk1"/>
              </a:buClr>
              <a:buSzPts val="1800"/>
              <a:buChar char="•"/>
            </a:lvl8pPr>
            <a:lvl9pPr marL="4114800" lvl="8" indent="-342900" algn="l" rtl="0">
              <a:spcBef>
                <a:spcPts val="360"/>
              </a:spcBef>
              <a:spcAft>
                <a:spcPts val="0"/>
              </a:spcAft>
              <a:buClr>
                <a:schemeClr val="dk1"/>
              </a:buClr>
              <a:buSzPts val="1800"/>
              <a:buChar char="•"/>
            </a:lvl9pPr>
          </a:lstStyle>
          <a:p/>
        </p:txBody>
      </p:sp>
      <p:sp>
        <p:nvSpPr>
          <p:cNvPr id="1048651"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52"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53"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1048593"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4"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lvl6pPr>
            <a:lvl7pPr marL="3200400" lvl="6" indent="-342900" algn="l" rtl="0">
              <a:spcBef>
                <a:spcPts val="360"/>
              </a:spcBef>
              <a:spcAft>
                <a:spcPts val="0"/>
              </a:spcAft>
              <a:buClr>
                <a:schemeClr val="dk1"/>
              </a:buClr>
              <a:buSzPts val="1800"/>
              <a:buChar char="•"/>
            </a:lvl7pPr>
            <a:lvl8pPr marL="3657600" lvl="7" indent="-342900" algn="l" rtl="0">
              <a:spcBef>
                <a:spcPts val="360"/>
              </a:spcBef>
              <a:spcAft>
                <a:spcPts val="0"/>
              </a:spcAft>
              <a:buClr>
                <a:schemeClr val="dk1"/>
              </a:buClr>
              <a:buSzPts val="1800"/>
              <a:buChar char="•"/>
            </a:lvl8pPr>
            <a:lvl9pPr marL="4114800" lvl="8" indent="-342900" algn="l" rtl="0">
              <a:spcBef>
                <a:spcPts val="360"/>
              </a:spcBef>
              <a:spcAft>
                <a:spcPts val="0"/>
              </a:spcAft>
              <a:buClr>
                <a:schemeClr val="dk1"/>
              </a:buClr>
              <a:buSzPts val="1800"/>
              <a:buChar char="•"/>
            </a:lvl9pPr>
          </a:lstStyle>
          <a:p/>
        </p:txBody>
      </p:sp>
      <p:sp>
        <p:nvSpPr>
          <p:cNvPr id="1048595"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96"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97"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1048665"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804030504040204"/>
              <a:buNone/>
              <a:defRPr sz="4000" b="1" cap="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66"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1048667"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68"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69"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1048670"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71"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1048672"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1048673"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74"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75"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1048676"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77"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1048678"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1048679"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1048680"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1048681"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82"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83"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1048645"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6"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47"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48"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pic>
        <p:nvPicPr>
          <p:cNvPr id="2097155"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104868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8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8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1048687"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88"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1048689"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1048690"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91"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92"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1048654"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5" name="Google Shape;66;p10"/>
          <p:cNvSpPr>
            <a:spLocks noGrp="1"/>
          </p:cNvSpPr>
          <p:nvPr>
            <p:ph type="pic" idx="2"/>
          </p:nvPr>
        </p:nvSpPr>
        <p:spPr>
          <a:xfrm>
            <a:off x="2389717" y="612775"/>
            <a:ext cx="7315200" cy="4114800"/>
          </a:xfrm>
          <a:prstGeom prst="rect">
            <a:avLst/>
          </a:prstGeom>
          <a:noFill/>
          <a:ln>
            <a:noFill/>
          </a:ln>
        </p:spPr>
      </p:sp>
      <p:sp>
        <p:nvSpPr>
          <p:cNvPr id="1048656"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1048657"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58"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659"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804030504040204"/>
              <a:buNone/>
              <a:defRPr sz="2800" b="1" i="0" u="none" strike="noStrike" cap="none">
                <a:solidFill>
                  <a:srgbClr val="FF0000"/>
                </a:solidFill>
                <a:latin typeface="Verdana" panose="020B0804030504040204"/>
                <a:ea typeface="Verdana" panose="020B0804030504040204"/>
                <a:cs typeface="Verdana" panose="020B0804030504040204"/>
                <a:sym typeface="Verdana" panose="020B08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7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104857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4857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4858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L="0" marR="0" lvl="1"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2pPr>
            <a:lvl3pPr marL="0" marR="0" lvl="2"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3pPr>
            <a:lvl4pPr marL="0" marR="0" lvl="3"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4pPr>
            <a:lvl5pPr marL="0" marR="0" lvl="4"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5pPr>
            <a:lvl6pPr marL="0" marR="0" lvl="5"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6pPr>
            <a:lvl7pPr marL="0" marR="0" lvl="6"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7pPr>
            <a:lvl8pPr marL="0" marR="0" lvl="7"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8pPr>
            <a:lvl9pPr marL="0" marR="0" lvl="8"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3145728"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209715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048586"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t>AI-Powered Multilingual Job Assistance Chatbot for PGRKAM Platform</a:t>
            </a:r>
            <a:endParaRPr sz="2400" dirty="0">
              <a:solidFill>
                <a:schemeClr val="tx1"/>
              </a:solidFill>
              <a:latin typeface="Cambria" panose="02040503050406030204" pitchFamily="18" charset="0"/>
              <a:ea typeface="Cambria" panose="02040503050406030204" pitchFamily="18" charset="0"/>
            </a:endParaRPr>
          </a:p>
        </p:txBody>
      </p:sp>
      <p:sp>
        <p:nvSpPr>
          <p:cNvPr id="1048587"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CSE_15</a:t>
            </a:r>
            <a:endParaRPr sz="1800" dirty="0">
              <a:latin typeface="Cambria" panose="02040503050406030204" pitchFamily="18" charset="0"/>
              <a:ea typeface="Cambria" panose="02040503050406030204" pitchFamily="18" charset="0"/>
            </a:endParaRPr>
          </a:p>
        </p:txBody>
      </p:sp>
      <p:sp>
        <p:nvSpPr>
          <p:cNvPr id="1048588"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9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Dr. Vishwanath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graphicFrame>
        <p:nvGraphicFramePr>
          <p:cNvPr id="4194304" name="Google Shape;89;p13"/>
          <p:cNvGraphicFramePr/>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IN" sz="1800" u="none" strike="noStrike" cap="none" dirty="0"/>
                        <a:t>20221CSE0372</a:t>
                      </a:r>
                      <a:endParaRPr lang="en-IN" sz="1800" u="none" strike="noStrike" cap="none" dirty="0"/>
                    </a:p>
                    <a:p>
                      <a:pPr marL="0" marR="0" lvl="0" indent="0" algn="ctr" rtl="0">
                        <a:spcBef>
                          <a:spcPts val="0"/>
                        </a:spcBef>
                        <a:spcAft>
                          <a:spcPts val="0"/>
                        </a:spcAft>
                        <a:buFont typeface="+mj-lt"/>
                        <a:buNone/>
                      </a:pPr>
                      <a:r>
                        <a:rPr lang="en-IN" sz="1800" u="none" strike="noStrike" cap="none" dirty="0"/>
                        <a:t>20221CSE0442</a:t>
                      </a:r>
                      <a:endParaRPr lang="en-IN" sz="1800" u="none" strike="noStrike" cap="none" dirty="0"/>
                    </a:p>
                    <a:p>
                      <a:pPr marL="0" marR="0" lvl="0" indent="0" algn="ctr" rtl="0">
                        <a:spcBef>
                          <a:spcPts val="0"/>
                        </a:spcBef>
                        <a:spcAft>
                          <a:spcPts val="0"/>
                        </a:spcAft>
                        <a:buFont typeface="+mj-lt"/>
                        <a:buNone/>
                      </a:pPr>
                      <a:r>
                        <a:rPr lang="en-IN" sz="1800" u="none" strike="noStrike" cap="none" dirty="0"/>
                        <a:t>20221CSE0440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Varun Bantia</a:t>
                      </a:r>
                      <a:endParaRPr lang="en-IN" sz="1800" u="none" strike="noStrike" cap="none" dirty="0"/>
                    </a:p>
                    <a:p>
                      <a:pPr marL="0" marR="0" lvl="0" indent="0" algn="ctr" rtl="0">
                        <a:spcBef>
                          <a:spcPts val="0"/>
                        </a:spcBef>
                        <a:spcAft>
                          <a:spcPts val="0"/>
                        </a:spcAft>
                        <a:buNone/>
                      </a:pPr>
                      <a:r>
                        <a:rPr lang="en-IN" sz="1800" u="none" strike="noStrike" cap="none" dirty="0"/>
                        <a:t>Prathyusha K</a:t>
                      </a:r>
                      <a:endParaRPr lang="en-IN" sz="1800" u="none" strike="noStrike" cap="none" dirty="0"/>
                    </a:p>
                    <a:p>
                      <a:pPr marL="0" marR="0" lvl="0" indent="0" algn="ctr" rtl="0">
                        <a:spcBef>
                          <a:spcPts val="0"/>
                        </a:spcBef>
                        <a:spcAft>
                          <a:spcPts val="0"/>
                        </a:spcAft>
                        <a:buNone/>
                      </a:pPr>
                      <a:r>
                        <a:rPr lang="en-US" altLang="en-GB" sz="1800" u="none" strike="noStrike" cap="none" dirty="0"/>
                        <a:t>Venkatashiva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8589"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90204"/>
              <a:buNone/>
            </a:pPr>
            <a:r>
              <a:rPr lang="en-GB" sz="1800" b="1"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1048590"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16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lang="en-US" sz="1600" dirty="0">
              <a:solidFill>
                <a:schemeClr val="tx1"/>
              </a:solidFill>
              <a:latin typeface="Cambria" panose="02040503050406030204" pitchFamily="18" charset="0"/>
              <a:ea typeface="Cambria" panose="02040503050406030204" pitchFamily="18" charset="0"/>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IN" sz="1800" dirty="0"/>
              <a:t>Dr. Asif Mohammed and Dr. Blessed Prince</a:t>
            </a:r>
            <a:endParaRPr lang="en-US" sz="1800" b="1" dirty="0">
              <a:solidFill>
                <a:srgbClr val="FF0000"/>
              </a:solidFill>
              <a:latin typeface="Cambria" panose="02040503050406030204" pitchFamily="18" charset="0"/>
              <a:ea typeface="Cambria" panose="02040503050406030204" pitchFamily="18" charset="0"/>
              <a:cs typeface="Verdana" panose="020B0804030504040204"/>
              <a:sym typeface="Verdana" panose="020B0804030504040204"/>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IN" sz="1800" dirty="0"/>
              <a:t>Dr. </a:t>
            </a:r>
            <a:r>
              <a:rPr lang="en-IN" sz="1800" dirty="0" err="1"/>
              <a:t>Jayavadivel</a:t>
            </a:r>
            <a:r>
              <a:rPr lang="en-IN" sz="1800" dirty="0"/>
              <a:t> Ravi and </a:t>
            </a:r>
            <a:r>
              <a:rPr lang="en-IN" sz="1800" dirty="0" err="1"/>
              <a:t>Mr.Muthuraju</a:t>
            </a:r>
            <a:r>
              <a:rPr lang="en-IN" sz="1800" dirty="0"/>
              <a:t> V </a:t>
            </a:r>
            <a:endParaRPr lang="en-US" sz="1800" b="1" dirty="0">
              <a:solidFill>
                <a:srgbClr val="FF0000"/>
              </a:solidFill>
              <a:latin typeface="Cambria" panose="02040503050406030204" pitchFamily="18" charset="0"/>
              <a:ea typeface="Cambria" panose="02040503050406030204" pitchFamily="18" charset="0"/>
              <a:cs typeface="Verdana" panose="020B0804030504040204"/>
              <a:sym typeface="Verdana" panose="020B0804030504040204"/>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30"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048631"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1048632"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
        <p:nvSpPr>
          <p:cNvPr id="1048633" name="Google Shape;115;p17"/>
          <p:cNvSpPr txBox="1"/>
          <p:nvPr/>
        </p:nvSpPr>
        <p:spPr>
          <a:xfrm>
            <a:off x="1087120" y="996696"/>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None/>
            </a:pPr>
            <a:r>
              <a:rPr lang="en-US" altLang="en-US" sz="3200" dirty="0">
                <a:latin typeface="Cambria" panose="02040503050406030204" pitchFamily="18" charset="0"/>
                <a:ea typeface="Cambria" panose="02040503050406030204" pitchFamily="18" charset="0"/>
              </a:rPr>
              <a:t>https://github.com/varunbantia/SmartChatbotApp</a:t>
            </a:r>
            <a:endParaRPr lang="en-US" altLang="en-US" sz="32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36"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097153" name="Picture 3"/>
          <p:cNvPicPr>
            <a:picLocks noChangeAspect="1"/>
          </p:cNvPicPr>
          <p:nvPr/>
        </p:nvPicPr>
        <p:blipFill>
          <a:blip r:embed="rId1"/>
          <a:stretch>
            <a:fillRect/>
          </a:stretch>
        </p:blipFill>
        <p:spPr>
          <a:xfrm>
            <a:off x="1024128" y="1142995"/>
            <a:ext cx="10351008" cy="45720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048639"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048640"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r>
              <a:rPr lang="en-IN" dirty="0"/>
              <a:t>[1] A. Vaswani et al., “Attention Is All You Need,” </a:t>
            </a:r>
            <a:r>
              <a:rPr lang="en-IN" i="1" dirty="0"/>
              <a:t>Advances in Neural Information Processing Systems</a:t>
            </a:r>
            <a:r>
              <a:rPr lang="en-IN" dirty="0"/>
              <a:t>, 2017.</a:t>
            </a:r>
            <a:br>
              <a:rPr lang="en-IN" dirty="0"/>
            </a:br>
            <a:r>
              <a:rPr lang="en-IN" dirty="0"/>
              <a:t>[2] T. Brown et al., “Language Models are Few-Shot Learners,” </a:t>
            </a:r>
            <a:r>
              <a:rPr lang="en-IN" i="1" dirty="0" err="1"/>
              <a:t>NeurIPS</a:t>
            </a:r>
            <a:r>
              <a:rPr lang="en-IN" dirty="0"/>
              <a:t>, 2020.</a:t>
            </a:r>
            <a:br>
              <a:rPr lang="en-IN" dirty="0"/>
            </a:br>
            <a:r>
              <a:rPr lang="en-IN" dirty="0"/>
              <a:t>[3] Google Cloud, “Speech-to-Text API Documentation,” 2023.</a:t>
            </a:r>
            <a:br>
              <a:rPr lang="en-IN" dirty="0"/>
            </a:br>
            <a:r>
              <a:rPr lang="en-IN" dirty="0"/>
              <a:t>[4] S. J. Russell and P. Norvig, </a:t>
            </a:r>
            <a:r>
              <a:rPr lang="en-IN" i="1" dirty="0"/>
              <a:t>Artificial Intelligence: A Modern Approach</a:t>
            </a:r>
            <a:r>
              <a:rPr lang="en-IN" dirty="0"/>
              <a:t>, 4th ed., Pearson, 2021.</a:t>
            </a:r>
            <a:endParaRPr lang="en-IN" dirty="0"/>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2097154"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598"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1048599"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8947"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Government of Punjab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 </a:t>
            </a:r>
            <a:r>
              <a:rPr lang="en-US" sz="1900" dirty="0">
                <a:latin typeface="Cambria" panose="02040503050406030204" pitchFamily="18" charset="0"/>
                <a:ea typeface="Cambria" panose="02040503050406030204" pitchFamily="18" charset="0"/>
              </a:rPr>
              <a:t>The requirement set is given below: 1. To build a smart chatbot on top of Large Language Model (LLM)- driven chatbots like ChatGPT that uses transformers like GPT3. The aim is to assist the user through a digital assistant to provide answers to all queries the user and reduce the time and effort while navigating to any part of the PGRKAM digital platform. 2. The system should be able to intelligently addresses text and voice queries in Punjabi/English/Hindi around job search, skill development and foreign counseling along with recommending jobs based on the candidate’s preference. A multilingual screen reading module could be added for better query handling. 3. The app will also be able to maintain candidates’ history and preferences to add a level of personalization for better recommendations. Expected Outcome User should be able to chat/read/listen and discover any information pertaining to job, skill development or foreign counseling on smartphone or laptop computer</a:t>
            </a:r>
            <a:endParaRPr lang="en-US" sz="19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02"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1048603"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5000" lnSpcReduction="20000"/>
          </a:bodyPr>
          <a:lstStyle/>
          <a:p>
            <a:pPr marL="495300" indent="-342900" algn="just">
              <a:lnSpc>
                <a:spcPct val="200000"/>
              </a:lnSpc>
              <a:spcBef>
                <a:spcPts val="0"/>
              </a:spcBef>
              <a:buFont typeface="Arial" panose="020B0604020202090204" pitchFamily="34" charset="0"/>
              <a:buChar char="•"/>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90204" pitchFamily="34" charset="0"/>
              <a:buChar char="•"/>
            </a:pPr>
            <a:r>
              <a:rPr lang="en-US"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90204" pitchFamily="34" charset="0"/>
              <a:buChar char="•"/>
            </a:pPr>
            <a:r>
              <a:rPr lang="en-US" dirty="0">
                <a:latin typeface="Cambria" panose="02040503050406030204" pitchFamily="18" charset="0"/>
                <a:ea typeface="Cambria" panose="02040503050406030204" pitchFamily="18" charset="0"/>
              </a:rPr>
              <a:t>Background and Related work for title Selection</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90204" pitchFamily="34" charset="0"/>
              <a:buChar char="•"/>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9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9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90204" pitchFamily="34" charset="0"/>
              <a:buChar char="•"/>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90204" pitchFamily="34" charset="0"/>
              <a:buChar char="•"/>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06"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a:bodyPr>
          <a:lstStyle/>
          <a:p>
            <a:r>
              <a:rPr lang="en-US" dirty="0"/>
              <a:t>The PGRKAM platform provides multiple modules for job seekers and employers, but lacks a guided mechanism to help users quickly find relevant information. Users have to manually navigate through different sections, which is time-consuming and inefficient, especially for those with limited digital literacy.</a:t>
            </a:r>
            <a:endParaRPr lang="en-US" dirty="0"/>
          </a:p>
        </p:txBody>
      </p:sp>
      <p:sp>
        <p:nvSpPr>
          <p:cNvPr id="1048607" name="Title 2"/>
          <p:cNvSpPr>
            <a:spLocks noGrp="1"/>
          </p:cNvSpPr>
          <p:nvPr>
            <p:ph type="title"/>
          </p:nvPr>
        </p:nvSpPr>
        <p:spPr/>
        <p:txBody>
          <a:bodyPr/>
          <a:lstStyle/>
          <a:p>
            <a:r>
              <a:rPr lang="en-IN" dirty="0"/>
              <a:t>Problem Statement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0"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a:bodyPr>
          <a:lstStyle/>
          <a:p>
            <a:r>
              <a:rPr lang="en-IN" dirty="0"/>
              <a:t>1. Develop a smart AI chatbot using GPT-based Large Language Models (LLMs)</a:t>
            </a:r>
            <a:endParaRPr lang="en-IN" dirty="0"/>
          </a:p>
          <a:p>
            <a:r>
              <a:rPr lang="en-IN" dirty="0"/>
              <a:t>2. Support multilingual interactions in Punjabi, Hindi, and English</a:t>
            </a:r>
            <a:endParaRPr lang="en-IN" dirty="0"/>
          </a:p>
          <a:p>
            <a:r>
              <a:rPr lang="en-IN" dirty="0"/>
              <a:t>3. Enable both voice and text-based queries</a:t>
            </a:r>
            <a:endParaRPr lang="en-IN" dirty="0"/>
          </a:p>
          <a:p>
            <a:r>
              <a:rPr lang="en-IN" dirty="0"/>
              <a:t>4. Provide personalized job recommendations based on user profile and history</a:t>
            </a:r>
            <a:endParaRPr lang="en-IN" dirty="0"/>
          </a:p>
          <a:p>
            <a:r>
              <a:rPr lang="en-IN" dirty="0"/>
              <a:t>5. Seamlessly integrate with the existing PGRKAM web and mobile platforms</a:t>
            </a:r>
            <a:endParaRPr lang="en-IN" dirty="0"/>
          </a:p>
          <a:p>
            <a:pPr marL="76200" indent="0">
              <a:buNone/>
            </a:pPr>
            <a:endParaRPr lang="en-US" dirty="0"/>
          </a:p>
        </p:txBody>
      </p:sp>
      <p:sp>
        <p:nvSpPr>
          <p:cNvPr id="1048611" name="Title 2"/>
          <p:cNvSpPr>
            <a:spLocks noGrp="1"/>
          </p:cNvSpPr>
          <p:nvPr>
            <p:ph type="title"/>
          </p:nvPr>
        </p:nvSpPr>
        <p:spPr/>
        <p:txBody>
          <a:bodyPr/>
          <a:lstStyle/>
          <a:p>
            <a:pPr marL="152400" algn="just">
              <a:lnSpc>
                <a:spcPct val="200000"/>
              </a:lnSpc>
            </a:pPr>
            <a:r>
              <a:rPr lang="en-US"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4" name="Title 2"/>
          <p:cNvSpPr>
            <a:spLocks noGrp="1"/>
          </p:cNvSpPr>
          <p:nvPr>
            <p:ph type="title"/>
          </p:nvPr>
        </p:nvSpPr>
        <p:spPr/>
        <p:txBody>
          <a:bodyPr/>
          <a:lstStyle/>
          <a:p>
            <a:pPr marL="152400" algn="just">
              <a:lnSpc>
                <a:spcPct val="200000"/>
              </a:lnSpc>
            </a:pPr>
            <a:r>
              <a:rPr lang="en-US" dirty="0">
                <a:latin typeface="Cambria" panose="02040503050406030204" pitchFamily="18" charset="0"/>
                <a:ea typeface="Cambria" panose="02040503050406030204" pitchFamily="18" charset="0"/>
              </a:rPr>
              <a:t>Background and Related work for title Selection</a:t>
            </a:r>
            <a:endParaRPr lang="en-US" dirty="0">
              <a:latin typeface="Cambria" panose="02040503050406030204" pitchFamily="18" charset="0"/>
              <a:ea typeface="Cambria" panose="02040503050406030204" pitchFamily="18" charset="0"/>
            </a:endParaRPr>
          </a:p>
        </p:txBody>
      </p:sp>
      <p:sp>
        <p:nvSpPr>
          <p:cNvPr id="1048615" name="Text Placeholder 1"/>
          <p:cNvSpPr>
            <a:spLocks noGrp="1" noChangeArrowheads="1"/>
          </p:cNvSpPr>
          <p:nvPr>
            <p:ph type="body" idx="1"/>
          </p:nvPr>
        </p:nvSpPr>
        <p:spPr bwMode="auto">
          <a:xfrm>
            <a:off x="279203" y="1471929"/>
            <a:ext cx="11633594" cy="3914141"/>
          </a:xfrm>
          <a:prstGeom prst="rect">
            <a:avLst/>
          </a:prstGeom>
          <a:no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Background:</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Many government and private employment portals face a navigation challenge where users struggle to find relevant services quickly. AI-driven chatbots have proven effective in reducing search times and improving user satisfaction.</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Related Work:</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ChatGPT and similar LLMs demonstrate natural language understanding that can power context-aware job search assistants.</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Platforms like </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Naukri.com</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LinkedIn</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 recommendation engines for job matching.</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Multilingual voice assistants (Google Assistant, Alexa) show high adoption among diverse user groups</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8"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048619"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Technology Stack Components:</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IN" dirty="0"/>
              <a:t>Frontend: Android Studio (Java/Kotlin), XML UI</a:t>
            </a:r>
            <a:endParaRPr lang="en-IN" dirty="0"/>
          </a:p>
          <a:p>
            <a:r>
              <a:rPr lang="en-IN" dirty="0"/>
              <a:t>Backend: </a:t>
            </a:r>
            <a:r>
              <a:rPr lang="en-US" altLang="en-GB" dirty="0"/>
              <a:t>Java</a:t>
            </a:r>
            <a:endParaRPr lang="zh-CN" altLang="en-US"/>
          </a:p>
          <a:p>
            <a:r>
              <a:rPr lang="en-IN" dirty="0"/>
              <a:t>AI Model: OpenAI GPT-3/GPT-4 APIs</a:t>
            </a:r>
            <a:endParaRPr lang="en-IN" dirty="0"/>
          </a:p>
          <a:p>
            <a:r>
              <a:rPr lang="en-IN" dirty="0"/>
              <a:t>Database: Firebase </a:t>
            </a:r>
            <a:r>
              <a:rPr lang="en-IN" dirty="0" err="1"/>
              <a:t>Firestore</a:t>
            </a:r>
            <a:endParaRPr lang="en-IN" dirty="0"/>
          </a:p>
          <a:p>
            <a:r>
              <a:rPr lang="en-IN" dirty="0"/>
              <a:t>Speech-to-Text: Google Speech API</a:t>
            </a:r>
            <a:endParaRPr lang="en-IN" dirty="0"/>
          </a:p>
          <a:p>
            <a:r>
              <a:rPr lang="en-IN" dirty="0"/>
              <a:t>Text-to-Speech: Android TTS </a:t>
            </a:r>
            <a:endParaRPr lang="en-IN" dirty="0"/>
          </a:p>
          <a:p>
            <a:r>
              <a:rPr lang="en-IN" dirty="0"/>
              <a:t>Multilingual Translation: Google Translate API</a:t>
            </a:r>
            <a:endParaRPr lang="en-IN" dirty="0"/>
          </a:p>
          <a:p>
            <a:pPr marL="76200" indent="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22"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048623"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Software: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Android Studio</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US" altLang="en-GB" dirty="0">
                <a:latin typeface="Cambria" panose="02040503050406030204" pitchFamily="18" charset="0"/>
                <a:ea typeface="Cambria" panose="02040503050406030204" pitchFamily="18" charset="0"/>
              </a:rPr>
              <a:t>Java</a:t>
            </a:r>
            <a:endParaRPr lang="zh-CN" altLang="en-US"/>
          </a:p>
          <a:p>
            <a:r>
              <a:rPr lang="en-US" dirty="0">
                <a:latin typeface="Cambria" panose="02040503050406030204" pitchFamily="18" charset="0"/>
                <a:ea typeface="Cambria" panose="02040503050406030204" pitchFamily="18" charset="0"/>
              </a:rPr>
              <a:t>- Firebase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OpenAI GPT API</a:t>
            </a: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Hardware: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Android Smartphone (min Android 8.0)</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Development PC (min 8GB RAM)</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26"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pPr>
            <a:r>
              <a:rPr lang="en-US" dirty="0">
                <a:latin typeface="Cambria" panose="02040503050406030204" pitchFamily="18" charset="0"/>
                <a:ea typeface="Cambria" panose="02040503050406030204" pitchFamily="18" charset="0"/>
              </a:rPr>
              <a:t>Innovation or Novel Contributions</a:t>
            </a:r>
            <a:endParaRPr lang="en-US" sz="3600" dirty="0">
              <a:latin typeface="Cambria" panose="02040503050406030204" pitchFamily="18" charset="0"/>
              <a:ea typeface="Cambria" panose="02040503050406030204" pitchFamily="18" charset="0"/>
            </a:endParaRPr>
          </a:p>
        </p:txBody>
      </p:sp>
      <p:sp>
        <p:nvSpPr>
          <p:cNvPr id="1048627"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b="1" dirty="0"/>
              <a:t>First multilingual AI chatbot</a:t>
            </a:r>
            <a:r>
              <a:rPr lang="en-US" dirty="0"/>
              <a:t> for a state employment portal in Punjab.</a:t>
            </a:r>
            <a:endParaRPr lang="en-US" dirty="0"/>
          </a:p>
          <a:p>
            <a:r>
              <a:rPr lang="en-US" b="1" dirty="0"/>
              <a:t>Seamless voice and text integration</a:t>
            </a:r>
            <a:r>
              <a:rPr lang="en-US" dirty="0"/>
              <a:t> for better accessibility.</a:t>
            </a:r>
            <a:endParaRPr lang="en-US" dirty="0"/>
          </a:p>
          <a:p>
            <a:r>
              <a:rPr lang="en-US" b="1" dirty="0"/>
              <a:t>Personalization layer</a:t>
            </a:r>
            <a:r>
              <a:rPr lang="en-US" dirty="0"/>
              <a:t> that learns from candidate preferences and browsing history.</a:t>
            </a:r>
            <a:endParaRPr lang="en-US" dirty="0"/>
          </a:p>
          <a:p>
            <a:r>
              <a:rPr lang="en-US" b="1" dirty="0"/>
              <a:t>Screen reading module</a:t>
            </a:r>
            <a:r>
              <a:rPr lang="en-US" dirty="0"/>
              <a:t> in multiple languages for visually challenged users.</a:t>
            </a:r>
            <a:endParaRPr lang="en-US" dirty="0"/>
          </a:p>
          <a:p>
            <a:r>
              <a:rPr lang="en-US" dirty="0"/>
              <a:t>AI </a:t>
            </a:r>
            <a:r>
              <a:rPr lang="en-US" b="1" dirty="0"/>
              <a:t>intent recognition</a:t>
            </a:r>
            <a:r>
              <a:rPr lang="en-US" dirty="0"/>
              <a:t> to direct users to the exact portal section instantly.</a:t>
            </a:r>
            <a:endParaRPr lang="en-US" dirty="0"/>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4535</Words>
  <Application>WPS Writer</Application>
  <PresentationFormat>Widescreen</PresentationFormat>
  <Paragraphs>135</Paragraphs>
  <Slides>13</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Verdana</vt:lpstr>
      <vt:lpstr>Bookman Old Style</vt:lpstr>
      <vt:lpstr>Thonburi</vt:lpstr>
      <vt:lpstr>Cambria</vt:lpstr>
      <vt:lpstr>苹方-简</vt:lpstr>
      <vt:lpstr>Microsoft YaHei</vt:lpstr>
      <vt:lpstr>汉仪旗黑</vt:lpstr>
      <vt:lpstr>Arial Unicode MS</vt:lpstr>
      <vt:lpstr>宋体-简</vt:lpstr>
      <vt:lpstr>Bioinformatics</vt:lpstr>
      <vt:lpstr>AI-Powered Multilingual Job Assistance Chatbot for PGRKAM Platform</vt:lpstr>
      <vt:lpstr>Problem Statement Number: </vt:lpstr>
      <vt:lpstr>Content</vt:lpstr>
      <vt:lpstr>Problem Statement</vt:lpstr>
      <vt:lpstr>Objectives</vt:lpstr>
      <vt:lpstr>Background and Related work for title Selection</vt:lpstr>
      <vt:lpstr>Analysis of Problem Statement</vt:lpstr>
      <vt:lpstr>Analysis of Problem Statement (contd...)</vt:lpstr>
      <vt:lpstr>Innovation or Novel Contributions</vt:lpstr>
      <vt:lpstr>Github Link</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Prathyusha K</cp:lastModifiedBy>
  <cp:revision>4</cp:revision>
  <dcterms:created xsi:type="dcterms:W3CDTF">2025-08-30T12:25:48Z</dcterms:created>
  <dcterms:modified xsi:type="dcterms:W3CDTF">2025-08-30T12:25:48Z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FA508F594982CE24CCEDB2686662943B_43</vt:lpwstr>
  </property>
  <property fmtid="{D5CDD505-2E9C-101B-9397-08002B2CF9AE}" pid="3" name="KSOProductBuildVer">
    <vt:lpwstr>1033-6.12.2.8699</vt:lpwstr>
  </property>
</Properties>
</file>