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4" r:id="rId8"/>
    <p:sldId id="265" r:id="rId9"/>
    <p:sldId id="291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92" r:id="rId19"/>
    <p:sldId id="294" r:id="rId20"/>
    <p:sldId id="295" r:id="rId21"/>
    <p:sldId id="275" r:id="rId22"/>
    <p:sldId id="276" r:id="rId23"/>
    <p:sldId id="277" r:id="rId24"/>
    <p:sldId id="281" r:id="rId25"/>
    <p:sldId id="280" r:id="rId26"/>
    <p:sldId id="279" r:id="rId27"/>
    <p:sldId id="278" r:id="rId28"/>
    <p:sldId id="282" r:id="rId29"/>
    <p:sldId id="283" r:id="rId30"/>
    <p:sldId id="284" r:id="rId31"/>
    <p:sldId id="285" r:id="rId32"/>
    <p:sldId id="296" r:id="rId33"/>
    <p:sldId id="297" r:id="rId34"/>
    <p:sldId id="286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narayan Dask" initials="RD" lastIdx="1" clrIdx="0">
    <p:extLst>
      <p:ext uri="{19B8F6BF-5375-455C-9EA6-DF929625EA0E}">
        <p15:presenceInfo xmlns:p15="http://schemas.microsoft.com/office/powerpoint/2012/main" userId="a1346809fd755d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8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xmlns="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31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1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xmlns="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74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xmlns="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87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0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8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6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6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4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1" r:id="rId6"/>
    <p:sldLayoutId id="2147483707" r:id="rId7"/>
    <p:sldLayoutId id="2147483708" r:id="rId8"/>
    <p:sldLayoutId id="2147483709" r:id="rId9"/>
    <p:sldLayoutId id="2147483710" r:id="rId10"/>
    <p:sldLayoutId id="214748371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icnicwithants.com/2017/10/06/thank-you-ever-so-much/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/3.0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6FBF460-D9F3-4B81-ADE3-0F2B59358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1114843" y="2796471"/>
            <a:ext cx="430639" cy="38884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DB4243-B260-4E56-8DED-CE16F2162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" y="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07891EC-4501-44ED-A8C8-B11B6DB767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4320AE-FD81-4632-8EB9-EEAEB8C10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423" y="4030587"/>
            <a:ext cx="10905059" cy="2006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IN" sz="5400" dirty="0" smtClean="0">
                <a:solidFill>
                  <a:schemeClr val="bg1"/>
                </a:solidFill>
              </a:rPr>
              <a:t>FARM MANAGEMENT SYSTEM</a:t>
            </a:r>
            <a:endParaRPr lang="en-IN" sz="54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4E5597F-CE67-4085-9548-E6A8036DA3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304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981E4-60C5-407C-B204-777B11BE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900" dirty="0">
                <a:solidFill>
                  <a:schemeClr val="accent1">
                    <a:lumMod val="75000"/>
                  </a:schemeClr>
                </a:solidFill>
              </a:rPr>
              <a:t>IMPLEMENTATION DETAILS OF EACH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645557-4517-4C41-BC8B-CE4C9EEB7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code starts with an intro which then gets cleared by pressing enter……..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E80FF6F-AF5A-4FC3-9A5A-9850615AF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76906"/>
            <a:ext cx="9841637" cy="240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3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981E4-60C5-407C-B204-777B11BE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900" dirty="0">
                <a:solidFill>
                  <a:schemeClr val="accent1">
                    <a:lumMod val="75000"/>
                  </a:schemeClr>
                </a:solidFill>
              </a:rPr>
              <a:t>IMPLEMENTATION DETAILS OF EACH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645557-4517-4C41-BC8B-CE4C9EEB7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the function defined for the type of users:</a:t>
            </a:r>
          </a:p>
          <a:p>
            <a:pPr marL="0" indent="0">
              <a:buNone/>
            </a:pPr>
            <a:r>
              <a:rPr lang="en-IN" dirty="0"/>
              <a:t>   1.Farmer</a:t>
            </a:r>
          </a:p>
          <a:p>
            <a:pPr marL="0" indent="0">
              <a:buNone/>
            </a:pPr>
            <a:r>
              <a:rPr lang="en-IN" dirty="0"/>
              <a:t>   2.Customer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3.Management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4.Exit.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A1160B2-6E5B-4389-8AC0-46C34899D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603263"/>
            <a:ext cx="5022079" cy="407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7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981E4-60C5-407C-B204-777B11BE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900" dirty="0">
                <a:solidFill>
                  <a:schemeClr val="accent1">
                    <a:lumMod val="75000"/>
                  </a:schemeClr>
                </a:solidFill>
              </a:rPr>
              <a:t>IMPLEMENTATION DETAILS OF EACH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645557-4517-4C41-BC8B-CE4C9EEB7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total of 6 Functions defined for type of soils. Based on the data now the program recommends the type of crops that can be grown, fertiliser, harvesting technique etc……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597E2B7-D5AA-4AF3-9E3A-39ED8BA47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87" t="33269" r="7962" b="38000"/>
          <a:stretch/>
        </p:blipFill>
        <p:spPr>
          <a:xfrm>
            <a:off x="621437" y="2938509"/>
            <a:ext cx="10919534" cy="324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4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981E4-60C5-407C-B204-777B11BE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900" dirty="0">
                <a:solidFill>
                  <a:schemeClr val="accent1">
                    <a:lumMod val="75000"/>
                  </a:schemeClr>
                </a:solidFill>
              </a:rPr>
              <a:t>IMPLEMENTATION DETAILS OF EACH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645557-4517-4C41-BC8B-CE4C9EEB7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 for farmer: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85E32D2-D796-469F-AEBD-3EA29EFC2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93" y="2654422"/>
            <a:ext cx="8144142" cy="3765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480" y="2552048"/>
            <a:ext cx="6904720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3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981E4-60C5-407C-B204-777B11BE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900" dirty="0">
                <a:solidFill>
                  <a:schemeClr val="accent1">
                    <a:lumMod val="75000"/>
                  </a:schemeClr>
                </a:solidFill>
              </a:rPr>
              <a:t>IMPLEMENTATION DETAILS OF EACH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645557-4517-4C41-BC8B-CE4C9EEB7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 for Customer: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7269DEB-5ACA-4FFF-A8B2-464E8E6F6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24" y="2459115"/>
            <a:ext cx="9421952" cy="41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53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09D9A-4E51-4D53-8803-E2B123F3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900" dirty="0">
                <a:solidFill>
                  <a:schemeClr val="accent1">
                    <a:lumMod val="75000"/>
                  </a:schemeClr>
                </a:solidFill>
              </a:rPr>
              <a:t>IMPLEMENTATION DETAILS OF EACH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722A4C-BE90-457F-8759-37E8D413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 for </a:t>
            </a:r>
            <a:r>
              <a:rPr lang="en-IN" dirty="0" smtClean="0"/>
              <a:t>management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793C1AF-CF39-4649-B297-504B6B5D30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6467"/>
            <a:ext cx="9544940" cy="403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12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09D9A-4E51-4D53-8803-E2B123F3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900" dirty="0">
                <a:solidFill>
                  <a:schemeClr val="accent1">
                    <a:lumMod val="75000"/>
                  </a:schemeClr>
                </a:solidFill>
              </a:rPr>
              <a:t>IMPLEMENTATION DETAILS OF EACH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722A4C-BE90-457F-8759-37E8D413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 for adding items: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481531-B084-44C6-85D4-3B512014E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84" y="2938509"/>
            <a:ext cx="6423796" cy="34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63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09D9A-4E51-4D53-8803-E2B123F3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900" dirty="0">
                <a:solidFill>
                  <a:schemeClr val="accent1">
                    <a:lumMod val="75000"/>
                  </a:schemeClr>
                </a:solidFill>
              </a:rPr>
              <a:t>IMPLEMENTATION DETAILS OF EACH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722A4C-BE90-457F-8759-37E8D413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 for secured </a:t>
            </a:r>
            <a:r>
              <a:rPr lang="en-IN" dirty="0" smtClean="0"/>
              <a:t>farmer login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9A8A4A7-E426-4717-ABD9-292696238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54422"/>
            <a:ext cx="9793480" cy="37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1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09D9A-4E51-4D53-8803-E2B123F3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900" dirty="0">
                <a:solidFill>
                  <a:schemeClr val="accent1">
                    <a:lumMod val="75000"/>
                  </a:schemeClr>
                </a:solidFill>
              </a:rPr>
              <a:t>IMPLEMENTATION DETAILS OF EACH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722A4C-BE90-457F-8759-37E8D413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 for secured </a:t>
            </a:r>
            <a:r>
              <a:rPr lang="en-IN" dirty="0" smtClean="0"/>
              <a:t>management</a:t>
            </a:r>
            <a:r>
              <a:rPr lang="en-IN" dirty="0" smtClean="0"/>
              <a:t> login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9A8A4A7-E426-4717-ABD9-292696238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3" y="2654421"/>
            <a:ext cx="10366049" cy="401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50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09D9A-4E51-4D53-8803-E2B123F3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900" dirty="0">
                <a:solidFill>
                  <a:schemeClr val="accent1">
                    <a:lumMod val="75000"/>
                  </a:schemeClr>
                </a:solidFill>
              </a:rPr>
              <a:t>IMPLEMENTATION DETAILS OF EACH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722A4C-BE90-457F-8759-37E8D413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 for </a:t>
            </a:r>
            <a:r>
              <a:rPr lang="en-IN" dirty="0" smtClean="0"/>
              <a:t>funds panel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9A8A4A7-E426-4717-ABD9-292696238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46" y="2654421"/>
            <a:ext cx="6207727" cy="401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8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BE8A80-2325-4F63-9311-A448F5B4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Ink Free" panose="03080402000500000000" pitchFamily="66" charset="0"/>
              </a:rPr>
              <a:t>1.Problem Statement………………………………………………………...........3</a:t>
            </a:r>
          </a:p>
          <a:p>
            <a:pPr marL="0" indent="0">
              <a:buNone/>
            </a:pPr>
            <a:r>
              <a:rPr lang="en-IN" dirty="0">
                <a:latin typeface="Ink Free" panose="03080402000500000000" pitchFamily="66" charset="0"/>
              </a:rPr>
              <a:t>2.Existing System……………………………………………………………….........4</a:t>
            </a:r>
          </a:p>
          <a:p>
            <a:pPr marL="0" indent="0">
              <a:buNone/>
            </a:pPr>
            <a:r>
              <a:rPr lang="en-IN" dirty="0">
                <a:latin typeface="Ink Free" panose="03080402000500000000" pitchFamily="66" charset="0"/>
              </a:rPr>
              <a:t>3.Drawbacks of Existing System……………………………………………..5</a:t>
            </a:r>
          </a:p>
          <a:p>
            <a:pPr marL="0" indent="0">
              <a:buNone/>
            </a:pPr>
            <a:r>
              <a:rPr lang="en-IN" dirty="0">
                <a:latin typeface="Ink Free" panose="03080402000500000000" pitchFamily="66" charset="0"/>
              </a:rPr>
              <a:t>4.Proposed system with design…………………………………………………6</a:t>
            </a:r>
          </a:p>
          <a:p>
            <a:pPr marL="0" indent="0">
              <a:buNone/>
            </a:pPr>
            <a:r>
              <a:rPr lang="en-IN" dirty="0">
                <a:latin typeface="Ink Free" panose="03080402000500000000" pitchFamily="66" charset="0"/>
              </a:rPr>
              <a:t>5.Implementation details of each module……………………………….9</a:t>
            </a:r>
          </a:p>
          <a:p>
            <a:pPr marL="0" indent="0">
              <a:buNone/>
            </a:pPr>
            <a:r>
              <a:rPr lang="en-IN" dirty="0">
                <a:latin typeface="Ink Free" panose="03080402000500000000" pitchFamily="66" charset="0"/>
              </a:rPr>
              <a:t>6.Output……………………………………………………………………………………….29</a:t>
            </a:r>
          </a:p>
          <a:p>
            <a:pPr marL="0" indent="0">
              <a:buNone/>
            </a:pPr>
            <a:r>
              <a:rPr lang="en-IN" dirty="0">
                <a:latin typeface="Ink Free" panose="03080402000500000000" pitchFamily="66" charset="0"/>
              </a:rPr>
              <a:t>7.Conclusion…………………………………………………………………………………….30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2908969-E664-441B-8F44-9A019C24D9E3}"/>
              </a:ext>
            </a:extLst>
          </p:cNvPr>
          <p:cNvSpPr/>
          <p:nvPr/>
        </p:nvSpPr>
        <p:spPr>
          <a:xfrm>
            <a:off x="-208928" y="705242"/>
            <a:ext cx="11127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38742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09D9A-4E51-4D53-8803-E2B123F3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900" dirty="0">
                <a:solidFill>
                  <a:schemeClr val="accent1">
                    <a:lumMod val="75000"/>
                  </a:schemeClr>
                </a:solidFill>
              </a:rPr>
              <a:t>IMPLEMENTATION DETAILS OF EACH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722A4C-BE90-457F-8759-37E8D413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 </a:t>
            </a:r>
            <a:r>
              <a:rPr lang="en-IN" dirty="0" smtClean="0"/>
              <a:t>for help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9A8A4A7-E426-4717-ABD9-292696238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3" y="3091004"/>
            <a:ext cx="10366049" cy="31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32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09D9A-4E51-4D53-8803-E2B123F3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900" dirty="0">
                <a:solidFill>
                  <a:schemeClr val="accent1">
                    <a:lumMod val="75000"/>
                  </a:schemeClr>
                </a:solidFill>
              </a:rPr>
              <a:t>IMPLEMENTATION DETAILS OF EACH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722A4C-BE90-457F-8759-37E8D413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End function: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CC136DC-D4F3-412F-830B-0352A0FFD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1" y="3594396"/>
            <a:ext cx="11345662" cy="160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59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09D9A-4E51-4D53-8803-E2B123F3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900" dirty="0">
                <a:solidFill>
                  <a:schemeClr val="accent1">
                    <a:lumMod val="75000"/>
                  </a:schemeClr>
                </a:solidFill>
              </a:rPr>
              <a:t>IMPLEMENTATION DETAILS OF EACH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722A4C-BE90-457F-8759-37E8D413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 function:</a:t>
            </a:r>
          </a:p>
          <a:p>
            <a:pPr marL="0" indent="0">
              <a:buNone/>
            </a:pPr>
            <a:r>
              <a:rPr lang="en-IN" dirty="0"/>
              <a:t>	To reduce the complexity the main function has less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0DD58BC-E4BA-4870-B5E7-9B2CEF284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3736868"/>
            <a:ext cx="8791042" cy="209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08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8B4844-8A4C-4936-BF6C-2D5C4D78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OUTPUTS:        </a:t>
            </a:r>
            <a:r>
              <a:rPr lang="en-IN" dirty="0">
                <a:solidFill>
                  <a:schemeClr val="accent6"/>
                </a:solidFill>
              </a:rPr>
              <a:t>INTRO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E49A921-71A7-4161-B16F-8244458A3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9" y="2058149"/>
            <a:ext cx="7858126" cy="42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4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8B4844-8A4C-4936-BF6C-2D5C4D78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OUTPUTS:    </a:t>
            </a:r>
            <a:r>
              <a:rPr lang="en-IN" dirty="0">
                <a:solidFill>
                  <a:srgbClr val="0070C0"/>
                </a:solidFill>
              </a:rPr>
              <a:t>USER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14B0534-7154-4098-B947-50F5259CD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00" y="2095500"/>
            <a:ext cx="6884450" cy="425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0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8B4844-8A4C-4936-BF6C-2D5C4D78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OUTPUTS:  </a:t>
            </a:r>
            <a:r>
              <a:rPr lang="en-IN" dirty="0">
                <a:solidFill>
                  <a:schemeClr val="accent3"/>
                </a:solidFill>
              </a:rPr>
              <a:t>FARMER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350EE0-C444-4468-BCD9-C1E1630EA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 Black" panose="020B0A04020102020204" pitchFamily="34" charset="0"/>
              </a:rPr>
              <a:t>Login: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12BEFCA-3BE6-4F3F-B702-60015DBE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8" y="3229612"/>
            <a:ext cx="9391651" cy="25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74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7409D7D2-9B96-4A8B-82D7-6C93B9CE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/>
                </a:solidFill>
              </a:rPr>
              <a:t>OPTIONS: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350EE0-C444-4468-BCD9-C1E1630EA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7300613-ACBF-47CC-B206-A9536FA09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42866"/>
            <a:ext cx="7686676" cy="388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97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8B4844-8A4C-4936-BF6C-2D5C4D78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/>
                </a:solidFill>
              </a:rPr>
              <a:t>OPTION:1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A394693-BB4C-4374-BB5A-7A96DC7C2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41" t="14446" r="71409" b="54386"/>
          <a:stretch/>
        </p:blipFill>
        <p:spPr>
          <a:xfrm>
            <a:off x="323849" y="2133601"/>
            <a:ext cx="3514726" cy="3028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D59CA1-AAA5-4010-A3CA-C6338914B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6" t="14861" r="36093" b="29583"/>
          <a:stretch/>
        </p:blipFill>
        <p:spPr>
          <a:xfrm>
            <a:off x="3952874" y="2133600"/>
            <a:ext cx="8062933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34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091BB5-7926-4443-86FC-2B8CA522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/>
                </a:solidFill>
              </a:rPr>
              <a:t>OPTION:2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13D0434-0B6B-41AF-B9FE-C7249084A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3040518"/>
            <a:ext cx="7734300" cy="207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55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9718B9-2C90-48D0-8A01-78E635D8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/>
                </a:solidFill>
              </a:rPr>
              <a:t>OPTION:3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2D8EE66-CCDE-4CA2-AA43-42F3CB7F3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4" y="2480110"/>
            <a:ext cx="6534151" cy="357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8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3D328-82E1-4DBD-8328-4B54FB26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</a:t>
            </a:r>
            <a:r>
              <a:rPr lang="en-IN"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641025-5BAD-4B0F-A100-531EC1709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Light SemiCondensed" panose="020B0502040204020203" pitchFamily="34" charset="0"/>
              </a:rPr>
              <a:t>Farm</a:t>
            </a:r>
            <a:r>
              <a:rPr lang="en-US" dirty="0" smtClean="0">
                <a:latin typeface="Bahnschrift Light SemiCondensed" panose="020B0502040204020203" pitchFamily="34" charset="0"/>
              </a:rPr>
              <a:t> </a:t>
            </a:r>
            <a:r>
              <a:rPr lang="en-US" dirty="0">
                <a:latin typeface="Bahnschrift Light SemiCondensed" panose="020B0502040204020203" pitchFamily="34" charset="0"/>
              </a:rPr>
              <a:t>Management System is to help farmers by providing all kinds agriculture related information. </a:t>
            </a:r>
            <a:r>
              <a:rPr lang="en-US" dirty="0" smtClean="0">
                <a:latin typeface="Bahnschrift Light SemiCondensed" panose="020B0502040204020203" pitchFamily="34" charset="0"/>
              </a:rPr>
              <a:t>Farm </a:t>
            </a:r>
            <a:r>
              <a:rPr lang="en-US" dirty="0" smtClean="0">
                <a:latin typeface="Bahnschrift Light SemiCondensed" panose="020B0502040204020203" pitchFamily="34" charset="0"/>
              </a:rPr>
              <a:t>Management </a:t>
            </a:r>
            <a:r>
              <a:rPr lang="en-US" dirty="0">
                <a:latin typeface="Bahnschrift Light SemiCondensed" panose="020B0502040204020203" pitchFamily="34" charset="0"/>
              </a:rPr>
              <a:t>System is platform which helps farmers to give best-practice farming process. It helps farmers to improve their productivity and profitability. This enables farmers to sell their products, </a:t>
            </a:r>
            <a:r>
              <a:rPr lang="en-US" dirty="0" smtClean="0">
                <a:latin typeface="Bahnschrift Light SemiCondensed" panose="020B0502040204020203" pitchFamily="34" charset="0"/>
              </a:rPr>
              <a:t>consumers to buy products </a:t>
            </a:r>
            <a:r>
              <a:rPr lang="en-US" dirty="0">
                <a:latin typeface="Bahnschrift Light SemiCondensed" panose="020B0502040204020203" pitchFamily="34" charset="0"/>
              </a:rPr>
              <a:t>and farming practices.</a:t>
            </a:r>
            <a:r>
              <a:rPr lang="en-IN" dirty="0">
                <a:latin typeface="Bahnschrift Light SemiCondensed" panose="020B0502040204020203" pitchFamily="34" charset="0"/>
              </a:rPr>
              <a:t> </a:t>
            </a:r>
            <a:r>
              <a:rPr lang="en-IN" dirty="0" smtClean="0">
                <a:latin typeface="Bahnschrift Light SemiCondensed" panose="020B0502040204020203" pitchFamily="34" charset="0"/>
              </a:rPr>
              <a:t>It also help farmers to seek help from authorities and they can provide help to farmers .</a:t>
            </a:r>
            <a:r>
              <a:rPr lang="en-IN" dirty="0" smtClean="0">
                <a:latin typeface="Bahnschrift Light SemiCondensed" panose="020B0502040204020203" pitchFamily="34" charset="0"/>
              </a:rPr>
              <a:t>The </a:t>
            </a:r>
            <a:r>
              <a:rPr lang="en-IN" dirty="0">
                <a:latin typeface="Bahnschrift Light SemiCondensed" panose="020B0502040204020203" pitchFamily="34" charset="0"/>
              </a:rPr>
              <a:t>name </a:t>
            </a:r>
            <a:r>
              <a:rPr lang="en-IN" dirty="0" smtClean="0">
                <a:latin typeface="Bahnschrift Light SemiCondensed" panose="020B0502040204020203" pitchFamily="34" charset="0"/>
              </a:rPr>
              <a:t>Farm</a:t>
            </a:r>
            <a:r>
              <a:rPr lang="en-IN" dirty="0" smtClean="0">
                <a:latin typeface="Bahnschrift Light SemiCondensed" panose="020B0502040204020203" pitchFamily="34" charset="0"/>
              </a:rPr>
              <a:t> </a:t>
            </a:r>
            <a:r>
              <a:rPr lang="en-IN" dirty="0">
                <a:latin typeface="Bahnschrift Light SemiCondensed" panose="020B0502040204020203" pitchFamily="34" charset="0"/>
              </a:rPr>
              <a:t>Management System indicates Intelligent Agriculture.</a:t>
            </a:r>
            <a:r>
              <a:rPr lang="en-US" dirty="0">
                <a:latin typeface="Bahnschrift Light SemiCondensed" panose="020B0502040204020203" pitchFamily="34" charset="0"/>
              </a:rPr>
              <a:t>  </a:t>
            </a:r>
            <a:endParaRPr lang="en-IN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83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B0BDEF-632A-4D59-920C-B1914A56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OUTPUTS:    </a:t>
            </a:r>
            <a:r>
              <a:rPr lang="en-IN" dirty="0">
                <a:solidFill>
                  <a:srgbClr val="FFC000"/>
                </a:solidFill>
              </a:rPr>
              <a:t>2.CUSTOMER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80120BE-7373-48EF-84FC-1E1ADF7C0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72" y="2232818"/>
            <a:ext cx="7245754" cy="341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58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5E85E3-B95B-438D-A09B-81267EBF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OUPUTS:        </a:t>
            </a:r>
            <a:r>
              <a:rPr lang="en-IN" dirty="0" smtClean="0">
                <a:solidFill>
                  <a:srgbClr val="FF0000"/>
                </a:solidFill>
              </a:rPr>
              <a:t>3.MANAGEMENT   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1BBDEEC-C62F-487D-9C8D-EA6D24F42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49" y="2765698"/>
            <a:ext cx="6905625" cy="209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51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091BB5-7926-4443-86FC-2B8CA522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3"/>
                </a:solidFill>
              </a:rPr>
              <a:t>OPTION:1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13D0434-0B6B-41AF-B9FE-C7249084A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10" y="3040518"/>
            <a:ext cx="5922130" cy="207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30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091BB5-7926-4443-86FC-2B8CA522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/>
                </a:solidFill>
              </a:rPr>
              <a:t>OPTION:2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13D0434-0B6B-41AF-B9FE-C7249084A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74" y="3040517"/>
            <a:ext cx="8836351" cy="273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70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E90F19-3C49-453D-9CA2-57B9AF9B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OUTPUTS:     </a:t>
            </a:r>
            <a:r>
              <a:rPr lang="en-IN" dirty="0">
                <a:solidFill>
                  <a:srgbClr val="7030A0"/>
                </a:solidFill>
              </a:rPr>
              <a:t>4.EXIT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0F0D438-C2F0-4C7F-986B-F220B526C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07" y="2450861"/>
            <a:ext cx="8315057" cy="315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96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67DDCD-AC0D-4503-BAC5-48E3786C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6D83AA-E52A-4BB3-A4A3-703CE33E3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Bahnschrift Light SemiCondensed" panose="020B0502040204020203" pitchFamily="34" charset="0"/>
              </a:rPr>
              <a:t>	This project thus pave the way for an efficient means to carryout the buying and selling of the products. </a:t>
            </a:r>
            <a:r>
              <a:rPr lang="en-IN" dirty="0" smtClean="0">
                <a:latin typeface="Bahnschrift Light SemiCondensed" panose="020B0502040204020203" pitchFamily="34" charset="0"/>
              </a:rPr>
              <a:t>Farmers </a:t>
            </a:r>
            <a:r>
              <a:rPr lang="en-IN" dirty="0">
                <a:latin typeface="Bahnschrift Light SemiCondensed" panose="020B0502040204020203" pitchFamily="34" charset="0"/>
              </a:rPr>
              <a:t>will earn money as per as the work they have done and will not suffer loss. Also the advantage of this project is that it uses information technology.</a:t>
            </a:r>
          </a:p>
        </p:txBody>
      </p:sp>
    </p:spTree>
    <p:extLst>
      <p:ext uri="{BB962C8B-B14F-4D97-AF65-F5344CB8AC3E}">
        <p14:creationId xmlns:p14="http://schemas.microsoft.com/office/powerpoint/2010/main" val="3679029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4881C3A-3EEF-42EC-BCBC-6974E4983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420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E000967-38AE-414B-91C9-1CF01251A2F1}"/>
              </a:ext>
            </a:extLst>
          </p:cNvPr>
          <p:cNvSpPr txBox="1"/>
          <p:nvPr/>
        </p:nvSpPr>
        <p:spPr>
          <a:xfrm>
            <a:off x="3960000" y="5010036"/>
            <a:ext cx="45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picnicwithants.com/2017/10/06/thank-you-ever-so-much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624152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ger Pointing Down Emoji Transparent &amp; PNG Clipart Free Download ...">
            <a:extLst>
              <a:ext uri="{FF2B5EF4-FFF2-40B4-BE49-F238E27FC236}">
                <a16:creationId xmlns:a16="http://schemas.microsoft.com/office/drawing/2014/main" xmlns="" id="{98F499F3-8046-4657-BF7F-DB9FAA68E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600201"/>
            <a:ext cx="2285999" cy="197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5149650-7671-4B39-894E-BD0D6613B339}"/>
              </a:ext>
            </a:extLst>
          </p:cNvPr>
          <p:cNvSpPr txBox="1"/>
          <p:nvPr/>
        </p:nvSpPr>
        <p:spPr>
          <a:xfrm>
            <a:off x="2705100" y="485775"/>
            <a:ext cx="4962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7030A0"/>
                </a:solidFill>
                <a:latin typeface="+mj-lt"/>
              </a:rPr>
              <a:t>CREDITS GOES TO: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D4557E9-880E-4234-926B-AFBE8CC924B3}"/>
              </a:ext>
            </a:extLst>
          </p:cNvPr>
          <p:cNvSpPr txBox="1"/>
          <p:nvPr/>
        </p:nvSpPr>
        <p:spPr>
          <a:xfrm>
            <a:off x="3895725" y="3811012"/>
            <a:ext cx="8734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 Black" panose="020B0A04020102020204" pitchFamily="34" charset="0"/>
              </a:rPr>
              <a:t>1.VARUN BHARDWAJ</a:t>
            </a:r>
            <a:endParaRPr lang="en-IN" sz="2400" dirty="0">
              <a:latin typeface="Arial Black" panose="020B0A04020102020204" pitchFamily="34" charset="0"/>
            </a:endParaRPr>
          </a:p>
          <a:p>
            <a:r>
              <a:rPr lang="en-IN" sz="2400" dirty="0" smtClean="0">
                <a:latin typeface="Arial Black" panose="020B0A04020102020204" pitchFamily="34" charset="0"/>
              </a:rPr>
              <a:t>2.CHIRAG GUPTA</a:t>
            </a:r>
          </a:p>
          <a:p>
            <a:r>
              <a:rPr lang="en-IN" sz="2400" dirty="0" smtClean="0">
                <a:latin typeface="Arial Black" panose="020B0A04020102020204" pitchFamily="34" charset="0"/>
              </a:rPr>
              <a:t>3.DARWIN DEBBARMA</a:t>
            </a:r>
            <a:endParaRPr lang="en-IN" sz="2400" dirty="0">
              <a:latin typeface="Arial Black" panose="020B0A04020102020204" pitchFamily="34" charset="0"/>
            </a:endParaRPr>
          </a:p>
          <a:p>
            <a:r>
              <a:rPr lang="en-IN" sz="2400" dirty="0" smtClean="0">
                <a:latin typeface="Arial Black" panose="020B0A04020102020204" pitchFamily="34" charset="0"/>
              </a:rPr>
              <a:t>4.GONDI RAJEEV</a:t>
            </a:r>
            <a:endParaRPr lang="en-IN" sz="2400" dirty="0">
              <a:latin typeface="Arial Black" panose="020B0A04020102020204" pitchFamily="34" charset="0"/>
            </a:endParaRPr>
          </a:p>
          <a:p>
            <a:r>
              <a:rPr lang="en-IN" sz="2400" dirty="0" smtClean="0">
                <a:latin typeface="Arial Black" panose="020B0A04020102020204" pitchFamily="34" charset="0"/>
              </a:rPr>
              <a:t>5.VENGALLA AKHIL</a:t>
            </a:r>
            <a:endParaRPr lang="en-IN" sz="2400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F92E90-C30C-4B94-BDEF-3F03E8B7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   </a:t>
            </a:r>
            <a:r>
              <a:rPr lang="en-IN" dirty="0">
                <a:solidFill>
                  <a:srgbClr val="00B050"/>
                </a:solidFill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F0815E-8571-418D-A39D-EED14A29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Bahnschrift Ligh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SemiCondensed" panose="020B0502040204020203" pitchFamily="34" charset="0"/>
              </a:rPr>
              <a:t>The Existing system focuses mainly on farmers, enabling only to sell their harvest and to  buy the necessary accessories.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Bahnschrift Ligh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SemiCondensed" panose="020B0502040204020203" pitchFamily="34" charset="0"/>
              </a:rPr>
              <a:t>This helps in providing a wider market </a:t>
            </a:r>
            <a:r>
              <a:rPr lang="en-US" dirty="0">
                <a:latin typeface="Bahnschrift Light SemiCondensed" panose="020B0502040204020203" pitchFamily="34" charset="0"/>
              </a:rPr>
              <a:t>and helping them to not restrict themselves to the local market. This enables wholesalers and retailers to expand their business.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1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02034C-CEEB-4324-9A3C-7F6C2AA5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7030A0"/>
                </a:solidFill>
              </a:rPr>
              <a:t>DRAWBACKS OF EXSISTING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D5D714-6F03-46CA-8B77-C24ABAEF4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SemiCondensed" panose="020B0502040204020203" pitchFamily="34" charset="0"/>
              </a:rPr>
              <a:t>The existing system is complex and hard for the farmers to understand who don’t have enough knowledge about operating a PC.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SemiCondensed" panose="020B0502040204020203" pitchFamily="34" charset="0"/>
              </a:rPr>
              <a:t>It mainly focuses on famers, and not caring about the </a:t>
            </a:r>
            <a:r>
              <a:rPr lang="en-IN" dirty="0" smtClean="0">
                <a:latin typeface="Bahnschrift Light SemiCondensed" panose="020B0502040204020203" pitchFamily="34" charset="0"/>
              </a:rPr>
              <a:t>customers.</a:t>
            </a:r>
            <a:endParaRPr lang="en-IN" dirty="0">
              <a:latin typeface="Bahnschrift Light SemiCondensed" panose="020B0502040204020203" pitchFamily="34" charset="0"/>
            </a:endParaRP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SemiCondensed" panose="020B0502040204020203" pitchFamily="34" charset="0"/>
              </a:rPr>
              <a:t>It cannot be accessed in remote locations.  </a:t>
            </a:r>
          </a:p>
        </p:txBody>
      </p:sp>
    </p:spTree>
    <p:extLst>
      <p:ext uri="{BB962C8B-B14F-4D97-AF65-F5344CB8AC3E}">
        <p14:creationId xmlns:p14="http://schemas.microsoft.com/office/powerpoint/2010/main" val="401345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E56A63-04E8-4D21-A8B8-EE8DB3F2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</a:t>
            </a:r>
            <a:r>
              <a:rPr lang="en-IN" dirty="0">
                <a:solidFill>
                  <a:srgbClr val="FFC000"/>
                </a:solidFill>
              </a:rPr>
              <a:t>PROPOSED SYSTEM WITH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EF7AA4-3022-4FA7-8BFD-D6F1EC6F3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Bahnschrift Light SemiCondensed" panose="020B0502040204020203" pitchFamily="34" charset="0"/>
              </a:rPr>
              <a:t>  To develop a project, solving agricultural farming related applications for farmers, consumers and </a:t>
            </a:r>
            <a:r>
              <a:rPr lang="en-IN" dirty="0" smtClean="0">
                <a:latin typeface="Bahnschrift Light SemiCondensed" panose="020B0502040204020203" pitchFamily="34" charset="0"/>
              </a:rPr>
              <a:t>management</a:t>
            </a:r>
            <a:r>
              <a:rPr lang="en-IN" dirty="0" smtClean="0">
                <a:latin typeface="Bahnschrift Light SemiCondensed" panose="020B0502040204020203" pitchFamily="34" charset="0"/>
              </a:rPr>
              <a:t>. </a:t>
            </a:r>
            <a:r>
              <a:rPr lang="en-IN" dirty="0">
                <a:latin typeface="Bahnschrift Light SemiCondensed" panose="020B0502040204020203" pitchFamily="34" charset="0"/>
              </a:rPr>
              <a:t>The project has this following extended features: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Bahnschrift Light SemiCondensed" panose="020B0502040204020203" pitchFamily="34" charset="0"/>
              </a:rPr>
              <a:t>This system has 3 types of users:</a:t>
            </a:r>
          </a:p>
          <a:p>
            <a:pPr marL="0" indent="0">
              <a:buNone/>
            </a:pPr>
            <a:r>
              <a:rPr lang="en-IN" dirty="0">
                <a:latin typeface="Bahnschrift Light SemiCondensed" panose="020B0502040204020203" pitchFamily="34" charset="0"/>
              </a:rPr>
              <a:t>	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FF0CE5-38A5-41E9-BEB9-C3B1F52C7BC5}"/>
              </a:ext>
            </a:extLst>
          </p:cNvPr>
          <p:cNvSpPr txBox="1"/>
          <p:nvPr/>
        </p:nvSpPr>
        <p:spPr>
          <a:xfrm>
            <a:off x="1500326" y="4101483"/>
            <a:ext cx="2006354" cy="514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xmlns="" id="{0C4EE705-BF39-426B-9F9A-11106FCC685E}"/>
              </a:ext>
            </a:extLst>
          </p:cNvPr>
          <p:cNvSpPr/>
          <p:nvPr/>
        </p:nvSpPr>
        <p:spPr>
          <a:xfrm>
            <a:off x="2246050" y="4616385"/>
            <a:ext cx="1917577" cy="78123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rial Black" panose="020B0A04020102020204" pitchFamily="34" charset="0"/>
              </a:rPr>
              <a:t>FARMERS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xmlns="" id="{9D073C04-2FCD-41E5-8AC0-5177AD5E41C7}"/>
              </a:ext>
            </a:extLst>
          </p:cNvPr>
          <p:cNvSpPr/>
          <p:nvPr/>
        </p:nvSpPr>
        <p:spPr>
          <a:xfrm>
            <a:off x="4607511" y="4616387"/>
            <a:ext cx="2192784" cy="78123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rial Black" panose="020B0A04020102020204" pitchFamily="34" charset="0"/>
              </a:rPr>
              <a:t>CUSTOMER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xmlns="" id="{EE60D73A-3C73-46E8-8CAD-6DE04078797E}"/>
              </a:ext>
            </a:extLst>
          </p:cNvPr>
          <p:cNvSpPr/>
          <p:nvPr/>
        </p:nvSpPr>
        <p:spPr>
          <a:xfrm>
            <a:off x="7173157" y="4616385"/>
            <a:ext cx="2945063" cy="78123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MANAGEMENT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A654710D-7842-4272-A3F1-14F795AF5815}"/>
              </a:ext>
            </a:extLst>
          </p:cNvPr>
          <p:cNvCxnSpPr>
            <a:cxnSpLocks/>
          </p:cNvCxnSpPr>
          <p:nvPr/>
        </p:nvCxnSpPr>
        <p:spPr>
          <a:xfrm flipH="1">
            <a:off x="3506680" y="3938244"/>
            <a:ext cx="1704882" cy="55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07FD392-ECFD-446E-8A9C-A8C59B1E5CB8}"/>
              </a:ext>
            </a:extLst>
          </p:cNvPr>
          <p:cNvCxnSpPr/>
          <p:nvPr/>
        </p:nvCxnSpPr>
        <p:spPr>
          <a:xfrm>
            <a:off x="5211562" y="3938244"/>
            <a:ext cx="0" cy="60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07FBC1B8-92DA-494A-B3DD-303B314EF068}"/>
              </a:ext>
            </a:extLst>
          </p:cNvPr>
          <p:cNvCxnSpPr/>
          <p:nvPr/>
        </p:nvCxnSpPr>
        <p:spPr>
          <a:xfrm>
            <a:off x="5211562" y="3924928"/>
            <a:ext cx="2218677" cy="62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47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59D66D4-AB7D-4E06-A1F0-43339566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C000"/>
                </a:solidFill>
              </a:rPr>
              <a:t>PROPOSED SYSTEM WITH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F1DBF00-555E-4F6B-BFA9-A8CE88D4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Bahnschrift Light SemiCondensed" panose="020B0502040204020203" pitchFamily="34" charset="0"/>
              </a:rPr>
              <a:t>The farmers are able to:</a:t>
            </a:r>
          </a:p>
          <a:p>
            <a:pPr marL="0" indent="0">
              <a:buNone/>
            </a:pPr>
            <a:r>
              <a:rPr lang="en-IN" dirty="0">
                <a:latin typeface="Bahnschrift Light SemiCondensed" panose="020B0502040204020203" pitchFamily="34" charset="0"/>
              </a:rPr>
              <a:t>              </a:t>
            </a:r>
            <a:r>
              <a:rPr lang="en-IN" dirty="0" smtClean="0">
                <a:latin typeface="Bahnschrift Light SemiCondensed" panose="020B0502040204020203" pitchFamily="34" charset="0"/>
              </a:rPr>
              <a:t>1.help  ,  </a:t>
            </a:r>
            <a:r>
              <a:rPr lang="en-IN" dirty="0">
                <a:latin typeface="Bahnschrift Light SemiCondensed" panose="020B0502040204020203" pitchFamily="34" charset="0"/>
              </a:rPr>
              <a:t>2.sell crops, 3.farming practices.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latin typeface="Bahnschrift Ligh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Bahnschrift Light SemiCondensed" panose="020B0502040204020203" pitchFamily="34" charset="0"/>
              </a:rPr>
              <a:t>The customer can search the name of the crop, the cost per quintal and quintals available accordingly to their requirement.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latin typeface="Bahnschrift Ligh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Bahnschrift Light SemiCondensed" panose="020B0502040204020203" pitchFamily="34" charset="0"/>
              </a:rPr>
              <a:t>Customers can buy products without the involvement of third parties.</a:t>
            </a:r>
          </a:p>
        </p:txBody>
      </p:sp>
    </p:spTree>
    <p:extLst>
      <p:ext uri="{BB962C8B-B14F-4D97-AF65-F5344CB8AC3E}">
        <p14:creationId xmlns:p14="http://schemas.microsoft.com/office/powerpoint/2010/main" val="322888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04A78-4698-48E8-90E1-A87B080C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C000"/>
                </a:solidFill>
              </a:rPr>
              <a:t>PROPOSED SYSTEM WITH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DFD032-46B6-421E-989E-449CDB06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Bahnschrift Light SemiCondensed" panose="020B0502040204020203" pitchFamily="34" charset="0"/>
              </a:rPr>
              <a:t>For farmers to improve security, the platform is available with secured login.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latin typeface="Bahnschrift Ligh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>
                <a:latin typeface="Bahnschrift Light SemiCondensed" panose="020B0502040204020203" pitchFamily="34" charset="0"/>
              </a:rPr>
              <a:t>Farmers can seek help from authorities about their problems</a:t>
            </a:r>
            <a:r>
              <a:rPr lang="en-IN" dirty="0" smtClean="0">
                <a:latin typeface="Bahnschrift Light SemiCondensed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 Light SemiCondensed" panose="020B0502040204020203" pitchFamily="34" charset="0"/>
              </a:rPr>
              <a:t>Management can provide help to farmer and management also stores fund for farmers .</a:t>
            </a:r>
            <a:endParaRPr lang="en-IN" dirty="0">
              <a:latin typeface="Bahnschrift Light SemiCondensed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55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7CC21DA-CBC7-45EE-A89F-3F63376C7A79}"/>
              </a:ext>
            </a:extLst>
          </p:cNvPr>
          <p:cNvSpPr/>
          <p:nvPr/>
        </p:nvSpPr>
        <p:spPr>
          <a:xfrm>
            <a:off x="4467225" y="2143125"/>
            <a:ext cx="1724025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xmlns="" id="{EDC6D15B-1037-44CF-8764-9B11442D0D8F}"/>
              </a:ext>
            </a:extLst>
          </p:cNvPr>
          <p:cNvSpPr/>
          <p:nvPr/>
        </p:nvSpPr>
        <p:spPr>
          <a:xfrm>
            <a:off x="1400175" y="3076575"/>
            <a:ext cx="1685925" cy="35242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 Light SemiCondensed" panose="020B0502040204020203" pitchFamily="34" charset="0"/>
              </a:rPr>
              <a:t>FARMER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xmlns="" id="{523DD094-8BEC-435D-A52F-BA83D0677887}"/>
              </a:ext>
            </a:extLst>
          </p:cNvPr>
          <p:cNvSpPr/>
          <p:nvPr/>
        </p:nvSpPr>
        <p:spPr>
          <a:xfrm>
            <a:off x="4543425" y="3076575"/>
            <a:ext cx="1724025" cy="35242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 Light SemiCondensed" panose="020B0502040204020203" pitchFamily="34" charset="0"/>
              </a:rPr>
              <a:t>CUSTOMER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xmlns="" id="{17D68A45-89E4-4103-9ABF-83336BA0E270}"/>
              </a:ext>
            </a:extLst>
          </p:cNvPr>
          <p:cNvSpPr/>
          <p:nvPr/>
        </p:nvSpPr>
        <p:spPr>
          <a:xfrm>
            <a:off x="7534275" y="3076575"/>
            <a:ext cx="1876425" cy="35242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 Light SemiCondensed" panose="020B0502040204020203" pitchFamily="34" charset="0"/>
              </a:rPr>
              <a:t>MANAGEMENT</a:t>
            </a:r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995D977-484C-4606-9C3C-E17C1B47DFCB}"/>
              </a:ext>
            </a:extLst>
          </p:cNvPr>
          <p:cNvSpPr/>
          <p:nvPr/>
        </p:nvSpPr>
        <p:spPr>
          <a:xfrm>
            <a:off x="1085855" y="4903708"/>
            <a:ext cx="2266938" cy="1301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 Light SemiCondensed" panose="020B0502040204020203" pitchFamily="34" charset="0"/>
              </a:rPr>
              <a:t>   1.FARMING GUIDANCE</a:t>
            </a:r>
          </a:p>
          <a:p>
            <a:pPr algn="ctr"/>
            <a:r>
              <a:rPr lang="en-IN" dirty="0">
                <a:latin typeface="Bahnschrift Light SemiCondensed" panose="020B0502040204020203" pitchFamily="34" charset="0"/>
              </a:rPr>
              <a:t>2.SELL CROPS</a:t>
            </a:r>
          </a:p>
          <a:p>
            <a:pPr algn="ctr"/>
            <a:r>
              <a:rPr lang="en-IN" dirty="0">
                <a:latin typeface="Bahnschrift Light SemiCondensed" panose="020B0502040204020203" pitchFamily="34" charset="0"/>
              </a:rPr>
              <a:t>    </a:t>
            </a:r>
            <a:r>
              <a:rPr lang="en-IN" dirty="0" smtClean="0">
                <a:latin typeface="Bahnschrift Light SemiCondensed" panose="020B0502040204020203" pitchFamily="34" charset="0"/>
              </a:rPr>
              <a:t>3.HELP</a:t>
            </a:r>
            <a:endParaRPr lang="en-IN" dirty="0">
              <a:latin typeface="Bahnschrift Light SemiCondensed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765A43E-B753-45F9-8ED8-5674B931EA59}"/>
              </a:ext>
            </a:extLst>
          </p:cNvPr>
          <p:cNvCxnSpPr/>
          <p:nvPr/>
        </p:nvCxnSpPr>
        <p:spPr>
          <a:xfrm flipH="1">
            <a:off x="2533650" y="2676525"/>
            <a:ext cx="2795587" cy="333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9C7360A7-4BA0-493C-88A7-F18490135419}"/>
              </a:ext>
            </a:extLst>
          </p:cNvPr>
          <p:cNvCxnSpPr>
            <a:stCxn id="4" idx="2"/>
          </p:cNvCxnSpPr>
          <p:nvPr/>
        </p:nvCxnSpPr>
        <p:spPr>
          <a:xfrm flipH="1">
            <a:off x="5329237" y="2676525"/>
            <a:ext cx="1" cy="336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52FCB0AD-7AC3-459E-A285-2545C04F1684}"/>
              </a:ext>
            </a:extLst>
          </p:cNvPr>
          <p:cNvCxnSpPr>
            <a:stCxn id="4" idx="2"/>
          </p:cNvCxnSpPr>
          <p:nvPr/>
        </p:nvCxnSpPr>
        <p:spPr>
          <a:xfrm>
            <a:off x="5329238" y="2676525"/>
            <a:ext cx="2414587" cy="333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E5C498F-B4DD-47CA-B310-AF568CB360DC}"/>
              </a:ext>
            </a:extLst>
          </p:cNvPr>
          <p:cNvCxnSpPr/>
          <p:nvPr/>
        </p:nvCxnSpPr>
        <p:spPr>
          <a:xfrm>
            <a:off x="2224086" y="3429000"/>
            <a:ext cx="0" cy="395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EFFD3A8-F410-49F0-ACBE-3029465D69D9}"/>
              </a:ext>
            </a:extLst>
          </p:cNvPr>
          <p:cNvCxnSpPr>
            <a:cxnSpLocks/>
          </p:cNvCxnSpPr>
          <p:nvPr/>
        </p:nvCxnSpPr>
        <p:spPr>
          <a:xfrm>
            <a:off x="5405437" y="3429000"/>
            <a:ext cx="0" cy="1474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37A32AF5-2CE3-4E3F-A682-A3A0D923C17D}"/>
              </a:ext>
            </a:extLst>
          </p:cNvPr>
          <p:cNvCxnSpPr>
            <a:cxnSpLocks/>
          </p:cNvCxnSpPr>
          <p:nvPr/>
        </p:nvCxnSpPr>
        <p:spPr>
          <a:xfrm flipH="1">
            <a:off x="8472487" y="3422992"/>
            <a:ext cx="7501" cy="504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2F206DF-0FD4-49E4-B095-9AC20A2DBCE0}"/>
              </a:ext>
            </a:extLst>
          </p:cNvPr>
          <p:cNvSpPr/>
          <p:nvPr/>
        </p:nvSpPr>
        <p:spPr>
          <a:xfrm>
            <a:off x="4543425" y="4903708"/>
            <a:ext cx="2143086" cy="128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 Light SemiCondensed" panose="020B0502040204020203" pitchFamily="34" charset="0"/>
              </a:rPr>
              <a:t>BUY HARVESTED CROPS ACCORDING TO YOUR REQUIREMENT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0D37555-2E24-4F86-A34C-ABD379513E18}"/>
              </a:ext>
            </a:extLst>
          </p:cNvPr>
          <p:cNvSpPr/>
          <p:nvPr/>
        </p:nvSpPr>
        <p:spPr>
          <a:xfrm>
            <a:off x="7629525" y="4903708"/>
            <a:ext cx="2143070" cy="128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 Light SemiCondensed" panose="020B0502040204020203" pitchFamily="34" charset="0"/>
              </a:rPr>
              <a:t>1.SUPPORT</a:t>
            </a:r>
          </a:p>
          <a:p>
            <a:pPr algn="ctr"/>
            <a:r>
              <a:rPr lang="en-US" dirty="0" smtClean="0">
                <a:latin typeface="Bahnschrift Light SemiCondensed" panose="020B0502040204020203" pitchFamily="34" charset="0"/>
              </a:rPr>
              <a:t>2.FUNDS</a:t>
            </a:r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26" name="Flowchart: Preparation 25">
            <a:extLst>
              <a:ext uri="{FF2B5EF4-FFF2-40B4-BE49-F238E27FC236}">
                <a16:creationId xmlns:a16="http://schemas.microsoft.com/office/drawing/2014/main" xmlns="" id="{FCF3E980-2723-4232-905D-1A4FEC559019}"/>
              </a:ext>
            </a:extLst>
          </p:cNvPr>
          <p:cNvSpPr/>
          <p:nvPr/>
        </p:nvSpPr>
        <p:spPr>
          <a:xfrm>
            <a:off x="1447800" y="3880296"/>
            <a:ext cx="1631143" cy="535972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 Light SemiCondensed" panose="020B0502040204020203" pitchFamily="34" charset="0"/>
              </a:rPr>
              <a:t>LOGIN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9493C6AF-B651-4EE9-AE84-383421DBAFA0}"/>
              </a:ext>
            </a:extLst>
          </p:cNvPr>
          <p:cNvCxnSpPr/>
          <p:nvPr/>
        </p:nvCxnSpPr>
        <p:spPr>
          <a:xfrm>
            <a:off x="2258622" y="4450747"/>
            <a:ext cx="0" cy="45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Title 35">
            <a:extLst>
              <a:ext uri="{FF2B5EF4-FFF2-40B4-BE49-F238E27FC236}">
                <a16:creationId xmlns:a16="http://schemas.microsoft.com/office/drawing/2014/main" xmlns="" id="{250B99E5-80B6-40F0-A991-6A3FB852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CFF33"/>
                </a:solidFill>
              </a:rPr>
              <a:t>DESIGN</a:t>
            </a:r>
          </a:p>
        </p:txBody>
      </p:sp>
      <p:sp>
        <p:nvSpPr>
          <p:cNvPr id="2" name="Hexagon 1"/>
          <p:cNvSpPr/>
          <p:nvPr/>
        </p:nvSpPr>
        <p:spPr>
          <a:xfrm flipH="1">
            <a:off x="9378163" y="4537747"/>
            <a:ext cx="45719" cy="45719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75" y="4022118"/>
            <a:ext cx="1652159" cy="548688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8550854" y="4570806"/>
            <a:ext cx="1" cy="370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5545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_2SEEDS">
      <a:dk1>
        <a:srgbClr val="000000"/>
      </a:dk1>
      <a:lt1>
        <a:srgbClr val="FFFFFF"/>
      </a:lt1>
      <a:dk2>
        <a:srgbClr val="413124"/>
      </a:dk2>
      <a:lt2>
        <a:srgbClr val="E2E5E8"/>
      </a:lt2>
      <a:accent1>
        <a:srgbClr val="B16D3B"/>
      </a:accent1>
      <a:accent2>
        <a:srgbClr val="C34D4D"/>
      </a:accent2>
      <a:accent3>
        <a:srgbClr val="B5A347"/>
      </a:accent3>
      <a:accent4>
        <a:srgbClr val="84AF3A"/>
      </a:accent4>
      <a:accent5>
        <a:srgbClr val="5FB547"/>
      </a:accent5>
      <a:accent6>
        <a:srgbClr val="3BB153"/>
      </a:accent6>
      <a:hlink>
        <a:srgbClr val="399531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600</Words>
  <Application>Microsoft Office PowerPoint</Application>
  <PresentationFormat>Widescreen</PresentationFormat>
  <Paragraphs>109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Arial Black</vt:lpstr>
      <vt:lpstr>Bahnschrift Light SemiCondensed</vt:lpstr>
      <vt:lpstr>Ink Free</vt:lpstr>
      <vt:lpstr>Modern Love</vt:lpstr>
      <vt:lpstr>The Hand</vt:lpstr>
      <vt:lpstr>Wingdings</vt:lpstr>
      <vt:lpstr>SketchyVTI</vt:lpstr>
      <vt:lpstr>FARM MANAGEMENT SYSTEM</vt:lpstr>
      <vt:lpstr>PowerPoint Presentation</vt:lpstr>
      <vt:lpstr>  PROBLEM STATEMENT</vt:lpstr>
      <vt:lpstr>     EXISTING SYSTEM</vt:lpstr>
      <vt:lpstr>DRAWBACKS OF EXSISTING SYSTEM</vt:lpstr>
      <vt:lpstr>   PROPOSED SYSTEM WITH DESIGN</vt:lpstr>
      <vt:lpstr>PROPOSED SYSTEM WITH DESIGN</vt:lpstr>
      <vt:lpstr>PROPOSED SYSTEM WITH DESIGN</vt:lpstr>
      <vt:lpstr>DESIGN</vt:lpstr>
      <vt:lpstr>IMPLEMENTATION DETAILS OF EACH MODULE</vt:lpstr>
      <vt:lpstr>IMPLEMENTATION DETAILS OF EACH MODULE</vt:lpstr>
      <vt:lpstr>IMPLEMENTATION DETAILS OF EACH MODULE</vt:lpstr>
      <vt:lpstr>IMPLEMENTATION DETAILS OF EACH MODULE</vt:lpstr>
      <vt:lpstr>IMPLEMENTATION DETAILS OF EACH MODULE</vt:lpstr>
      <vt:lpstr>IMPLEMENTATION DETAILS OF EACH MODULE</vt:lpstr>
      <vt:lpstr>IMPLEMENTATION DETAILS OF EACH MODULE</vt:lpstr>
      <vt:lpstr>IMPLEMENTATION DETAILS OF EACH MODULE</vt:lpstr>
      <vt:lpstr>IMPLEMENTATION DETAILS OF EACH MODULE</vt:lpstr>
      <vt:lpstr>IMPLEMENTATION DETAILS OF EACH MODULE</vt:lpstr>
      <vt:lpstr>IMPLEMENTATION DETAILS OF EACH MODULE</vt:lpstr>
      <vt:lpstr>IMPLEMENTATION DETAILS OF EACH MODULE</vt:lpstr>
      <vt:lpstr>IMPLEMENTATION DETAILS OF EACH MODULE</vt:lpstr>
      <vt:lpstr>OUTPUTS:        INTRO</vt:lpstr>
      <vt:lpstr>OUTPUTS:    USER</vt:lpstr>
      <vt:lpstr>OUTPUTS:  FARMER</vt:lpstr>
      <vt:lpstr>OPTIONS:</vt:lpstr>
      <vt:lpstr>OPTION:1</vt:lpstr>
      <vt:lpstr>OPTION:2</vt:lpstr>
      <vt:lpstr>OPTION:3</vt:lpstr>
      <vt:lpstr>OUTPUTS:    2.CUSTOMER</vt:lpstr>
      <vt:lpstr>OUPUTS:        3.MANAGEMENT    </vt:lpstr>
      <vt:lpstr>OPTION:1</vt:lpstr>
      <vt:lpstr>OPTION:2</vt:lpstr>
      <vt:lpstr>OUTPUTS:     4.EXIT</vt:lpstr>
      <vt:lpstr>CONCLUSION: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AGRICULTURAL GUIDANCE SYSTEM</dc:title>
  <dc:creator>Ramnarayan Dask</dc:creator>
  <cp:lastModifiedBy>varun bhardwaj</cp:lastModifiedBy>
  <cp:revision>33</cp:revision>
  <dcterms:created xsi:type="dcterms:W3CDTF">2020-06-17T11:15:35Z</dcterms:created>
  <dcterms:modified xsi:type="dcterms:W3CDTF">2020-06-28T18:16:51Z</dcterms:modified>
</cp:coreProperties>
</file>