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4" r:id="rId9"/>
    <p:sldId id="263" r:id="rId10"/>
    <p:sldId id="264" r:id="rId11"/>
    <p:sldId id="272" r:id="rId12"/>
    <p:sldId id="265" r:id="rId13"/>
    <p:sldId id="266" r:id="rId14"/>
    <p:sldId id="273"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81540-F96E-4663-8CCA-F7A7B47452AF}" v="6" dt="2024-01-24T17:32:30.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autoAdjust="0"/>
  </p:normalViewPr>
  <p:slideViewPr>
    <p:cSldViewPr snapToGrid="0">
      <p:cViewPr>
        <p:scale>
          <a:sx n="96" d="100"/>
          <a:sy n="96" d="100"/>
        </p:scale>
        <p:origin x="-178" y="130"/>
      </p:cViewPr>
      <p:guideLst>
        <p:guide orient="horz" pos="2160"/>
        <p:guide pos="3840"/>
      </p:guideLst>
    </p:cSldViewPr>
  </p:slideViewPr>
  <p:outlineViewPr>
    <p:cViewPr>
      <p:scale>
        <a:sx n="33" d="100"/>
        <a:sy n="33" d="100"/>
      </p:scale>
      <p:origin x="0" y="3451"/>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9AA53-88C7-5DD2-9BE3-CFC8A17C8C78}"/>
              </a:ext>
            </a:extLst>
          </p:cNvPr>
          <p:cNvSpPr>
            <a:spLocks noGrp="1"/>
          </p:cNvSpPr>
          <p:nvPr>
            <p:ph type="ctrTitle"/>
          </p:nvPr>
        </p:nvSpPr>
        <p:spPr>
          <a:xfrm>
            <a:off x="2589213" y="690466"/>
            <a:ext cx="8915399" cy="3517640"/>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PRESENTATION ON PROJECT REPORT</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Student Attrition Prediction System</a:t>
            </a:r>
            <a:endParaRPr lang="en-IN" sz="4900" b="1" dirty="0"/>
          </a:p>
        </p:txBody>
      </p:sp>
      <p:sp>
        <p:nvSpPr>
          <p:cNvPr id="3" name="Subtitle 2">
            <a:extLst>
              <a:ext uri="{FF2B5EF4-FFF2-40B4-BE49-F238E27FC236}">
                <a16:creationId xmlns:a16="http://schemas.microsoft.com/office/drawing/2014/main" xmlns="" id="{79999467-B579-A6A7-E532-99816BC4A5A7}"/>
              </a:ext>
            </a:extLst>
          </p:cNvPr>
          <p:cNvSpPr>
            <a:spLocks noGrp="1"/>
          </p:cNvSpPr>
          <p:nvPr>
            <p:ph type="subTitle" idx="1"/>
          </p:nvPr>
        </p:nvSpPr>
        <p:spPr>
          <a:xfrm>
            <a:off x="2589213" y="5085184"/>
            <a:ext cx="8915399" cy="1502227"/>
          </a:xfrm>
        </p:spPr>
        <p:txBody>
          <a:bodyPr>
            <a:normAutofit/>
          </a:bodyPr>
          <a:lstStyle/>
          <a:p>
            <a:pPr algn="r"/>
            <a:r>
              <a:rPr lang="en-US" sz="2400" b="1" dirty="0">
                <a:latin typeface="Times New Roman" panose="02020603050405020304" pitchFamily="18" charset="0"/>
                <a:cs typeface="Times New Roman" panose="02020603050405020304" pitchFamily="18" charset="0"/>
              </a:rPr>
              <a:t>Represented By:</a:t>
            </a:r>
          </a:p>
          <a:p>
            <a:pPr algn="r"/>
            <a:r>
              <a:rPr lang="en-US" sz="2400" b="1" dirty="0">
                <a:latin typeface="Times New Roman" panose="02020603050405020304" pitchFamily="18" charset="0"/>
                <a:cs typeface="Times New Roman" panose="02020603050405020304" pitchFamily="18" charset="0"/>
              </a:rPr>
              <a:t>Varun </a:t>
            </a:r>
            <a:r>
              <a:rPr lang="en-US" sz="2400" b="1" dirty="0" err="1">
                <a:latin typeface="Times New Roman" panose="02020603050405020304" pitchFamily="18" charset="0"/>
                <a:cs typeface="Times New Roman" panose="02020603050405020304" pitchFamily="18" charset="0"/>
              </a:rPr>
              <a:t>Borhade</a:t>
            </a:r>
            <a:r>
              <a:rPr lang="en-US" sz="2400" b="1" dirty="0">
                <a:latin typeface="Times New Roman" panose="02020603050405020304" pitchFamily="18" charset="0"/>
                <a:cs typeface="Times New Roman" panose="02020603050405020304" pitchFamily="18" charset="0"/>
              </a:rPr>
              <a:t>  </a:t>
            </a:r>
          </a:p>
          <a:p>
            <a:pPr algn="r"/>
            <a:r>
              <a:rPr lang="en-US" sz="2400" b="1" dirty="0">
                <a:latin typeface="Times New Roman" panose="02020603050405020304" pitchFamily="18" charset="0"/>
                <a:cs typeface="Times New Roman" panose="02020603050405020304" pitchFamily="18" charset="0"/>
              </a:rPr>
              <a:t>Ganesh Bhoi</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93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B5D00D-BCD4-2021-9A29-0A63D33B45B3}"/>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2) Naive Bayes: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B9DCE98-EA11-55B5-1DB9-B0AC77C566D5}"/>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Naive Bayes is a probabilistic model based on Bayes' theorem with the naive assumption of feature independence. It's particularly useful for text classification problems, spam filtering, and other tasks involving categorical features. Despite its simplicity, Naive Bayes often performs well in practice.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1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294" y="856184"/>
            <a:ext cx="9056534" cy="4968155"/>
          </a:xfrm>
          <a:prstGeom prst="rect">
            <a:avLst/>
          </a:prstGeom>
        </p:spPr>
      </p:pic>
    </p:spTree>
    <p:extLst>
      <p:ext uri="{BB962C8B-B14F-4D97-AF65-F5344CB8AC3E}">
        <p14:creationId xmlns:p14="http://schemas.microsoft.com/office/powerpoint/2010/main" val="343349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78432-914C-CE6F-756C-3F68ABA35F38}"/>
              </a:ext>
            </a:extLst>
          </p:cNvPr>
          <p:cNvSpPr>
            <a:spLocks noGrp="1"/>
          </p:cNvSpPr>
          <p:nvPr>
            <p:ph type="title"/>
          </p:nvPr>
        </p:nvSpPr>
        <p:spPr>
          <a:xfrm>
            <a:off x="2592925" y="624110"/>
            <a:ext cx="8911687" cy="1509490"/>
          </a:xfrm>
        </p:spPr>
        <p:txBody>
          <a:bodyPr>
            <a:noAutofit/>
          </a:bodyPr>
          <a:lstStyle/>
          <a:p>
            <a:r>
              <a:rPr lang="en-US" sz="4800" b="1" dirty="0">
                <a:latin typeface="Times New Roman" panose="02020603050405020304" pitchFamily="18" charset="0"/>
                <a:cs typeface="Times New Roman" panose="02020603050405020304" pitchFamily="18" charset="0"/>
              </a:rPr>
              <a:t>Advantages &amp; Disadvantages of Naive Bayes:</a:t>
            </a:r>
            <a:endParaRPr lang="en-IN" sz="4800" dirty="0"/>
          </a:p>
        </p:txBody>
      </p:sp>
      <p:sp>
        <p:nvSpPr>
          <p:cNvPr id="3" name="Content Placeholder 2">
            <a:extLst>
              <a:ext uri="{FF2B5EF4-FFF2-40B4-BE49-F238E27FC236}">
                <a16:creationId xmlns:a16="http://schemas.microsoft.com/office/drawing/2014/main" xmlns="" id="{9408E4C3-BE0D-868D-2756-8FF15EF2A6C6}"/>
              </a:ext>
            </a:extLst>
          </p:cNvPr>
          <p:cNvSpPr>
            <a:spLocks noGrp="1"/>
          </p:cNvSpPr>
          <p:nvPr>
            <p:ph idx="1"/>
          </p:nvPr>
        </p:nvSpPr>
        <p:spPr>
          <a:xfrm>
            <a:off x="2589212" y="2276668"/>
            <a:ext cx="8915400" cy="4189446"/>
          </a:xfrm>
        </p:spPr>
        <p:txBody>
          <a:bodyPr>
            <a:normAutofit fontScale="85000" lnSpcReduction="10000"/>
          </a:bodyPr>
          <a:lstStyle/>
          <a:p>
            <a:pPr marL="0" indent="0">
              <a:buNone/>
            </a:pPr>
            <a:r>
              <a:rPr lang="en-US" sz="4000"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Fast, especially with high-dimensional data.</a:t>
            </a:r>
          </a:p>
          <a:p>
            <a:pPr>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Handles categorical features well.</a:t>
            </a:r>
          </a:p>
          <a:p>
            <a:pPr>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Simple and easy to implement.</a:t>
            </a:r>
          </a:p>
          <a:p>
            <a:pPr marL="0" indent="0">
              <a:buNone/>
            </a:pPr>
            <a:r>
              <a:rPr lang="en-US" sz="4000"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Assumes independence between features, which may not always hold.</a:t>
            </a:r>
          </a:p>
          <a:p>
            <a:pPr>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May not perform well with highly correlated features.</a:t>
            </a:r>
            <a:endParaRPr lang="en-IN" sz="3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5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6390B-80C4-5F5C-D5B3-A0E8A1D86962}"/>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3) Decision Tree:</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88044F-8DBE-3237-A5BC-8E2F7B7B2A10}"/>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Decision Trees are a non-linear model that recursively splits the data based on feature conditions to create a tree-like structure for decision-making. Each internal node represents a decision based on a feature, and each leaf node represents the predicted outcome. Decision Trees are intuitive and can capture complex relationships in data.</a:t>
            </a:r>
          </a:p>
          <a:p>
            <a:endParaRPr lang="en-IN" dirty="0"/>
          </a:p>
        </p:txBody>
      </p:sp>
    </p:spTree>
    <p:extLst>
      <p:ext uri="{BB962C8B-B14F-4D97-AF65-F5344CB8AC3E}">
        <p14:creationId xmlns:p14="http://schemas.microsoft.com/office/powerpoint/2010/main" val="262617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a16="http://schemas.microsoft.com/office/drawing/2014/main" xmlns="" id="{9EE45B12-49D1-7B28-6529-162DF5BF901C}"/>
              </a:ext>
            </a:extLst>
          </p:cNvPr>
          <p:cNvPicPr>
            <a:picLocks noChangeAspect="1"/>
          </p:cNvPicPr>
          <p:nvPr/>
        </p:nvPicPr>
        <p:blipFill>
          <a:blip r:embed="rId2"/>
          <a:stretch>
            <a:fillRect/>
          </a:stretch>
        </p:blipFill>
        <p:spPr>
          <a:xfrm>
            <a:off x="2565918" y="979714"/>
            <a:ext cx="8724123" cy="5029200"/>
          </a:xfrm>
          <a:prstGeom prst="rect">
            <a:avLst/>
          </a:prstGeom>
        </p:spPr>
      </p:pic>
    </p:spTree>
    <p:extLst>
      <p:ext uri="{BB962C8B-B14F-4D97-AF65-F5344CB8AC3E}">
        <p14:creationId xmlns:p14="http://schemas.microsoft.com/office/powerpoint/2010/main" val="416917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4C264-0020-0355-0735-F2450AB30E85}"/>
              </a:ext>
            </a:extLst>
          </p:cNvPr>
          <p:cNvSpPr>
            <a:spLocks noGrp="1"/>
          </p:cNvSpPr>
          <p:nvPr>
            <p:ph type="title"/>
          </p:nvPr>
        </p:nvSpPr>
        <p:spPr>
          <a:xfrm>
            <a:off x="2592925" y="624110"/>
            <a:ext cx="8911687" cy="1509490"/>
          </a:xfrm>
        </p:spPr>
        <p:txBody>
          <a:bodyPr>
            <a:noAutofit/>
          </a:bodyPr>
          <a:lstStyle/>
          <a:p>
            <a:r>
              <a:rPr lang="en-US" sz="4800" b="1" dirty="0">
                <a:latin typeface="Times New Roman" panose="02020603050405020304" pitchFamily="18" charset="0"/>
                <a:cs typeface="Times New Roman" panose="02020603050405020304" pitchFamily="18" charset="0"/>
              </a:rPr>
              <a:t>Advantages &amp; Disadvantages of Decision Tree:</a:t>
            </a:r>
            <a:endParaRPr lang="en-IN" sz="4800" dirty="0"/>
          </a:p>
        </p:txBody>
      </p:sp>
      <p:sp>
        <p:nvSpPr>
          <p:cNvPr id="3" name="Content Placeholder 2">
            <a:extLst>
              <a:ext uri="{FF2B5EF4-FFF2-40B4-BE49-F238E27FC236}">
                <a16:creationId xmlns:a16="http://schemas.microsoft.com/office/drawing/2014/main" xmlns="" id="{8AA6923D-DC08-4D23-7BFB-7685E31B58F5}"/>
              </a:ext>
            </a:extLst>
          </p:cNvPr>
          <p:cNvSpPr>
            <a:spLocks noGrp="1"/>
          </p:cNvSpPr>
          <p:nvPr>
            <p:ph idx="1"/>
          </p:nvPr>
        </p:nvSpPr>
        <p:spPr>
          <a:xfrm>
            <a:off x="2589212" y="2332652"/>
            <a:ext cx="8915400" cy="3901238"/>
          </a:xfrm>
        </p:spPr>
        <p:txBody>
          <a:bodyPr>
            <a:normAutofit fontScale="92500" lnSpcReduction="10000"/>
          </a:bodyPr>
          <a:lstStyle/>
          <a:p>
            <a:pPr marL="0" indent="0">
              <a:buNone/>
            </a:pPr>
            <a:r>
              <a:rPr lang="en-US" sz="4300"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Intuitive and easy to understand.</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Captures complex relationships in data.</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Provides insights into feature importance.</a:t>
            </a:r>
          </a:p>
          <a:p>
            <a:pPr marL="0" indent="0">
              <a:buNone/>
            </a:pPr>
            <a:r>
              <a:rPr lang="en-US" sz="4300"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Prone to overfitting, especially with deep trees.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Sensitive to small variations in the training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05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F007D-3493-7A5F-B23F-0494D8652817}"/>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Scope of Improvement:</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AE1F37A-48AF-7BB8-6B01-40D2BECFD4D4}"/>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Fine-tune model hyperparameters for better performance.</a:t>
            </a:r>
          </a:p>
          <a:p>
            <a:pPr algn="just"/>
            <a:r>
              <a:rPr lang="en-US" sz="2800" dirty="0">
                <a:latin typeface="Times New Roman" panose="02020603050405020304" pitchFamily="18" charset="0"/>
                <a:cs typeface="Times New Roman" panose="02020603050405020304" pitchFamily="18" charset="0"/>
              </a:rPr>
              <a:t>Experiment with ensemble methods to enhance predictive accuracy.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094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009D4-CC70-1B8C-ED10-3B6CFFC22AAB}"/>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Reference:</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78EB4C1-FCFB-529F-2D98-5E7691224084}"/>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dataset was specifically created for this project based on the institute's requirements. Additionally, insights from the project draw on relevant literature in the field of student attrition.</a:t>
            </a:r>
          </a:p>
          <a:p>
            <a:endParaRPr lang="en-IN" dirty="0"/>
          </a:p>
        </p:txBody>
      </p:sp>
    </p:spTree>
    <p:extLst>
      <p:ext uri="{BB962C8B-B14F-4D97-AF65-F5344CB8AC3E}">
        <p14:creationId xmlns:p14="http://schemas.microsoft.com/office/powerpoint/2010/main" val="384312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EBC4219-4326-4359-05CE-B28D185BCE25}"/>
              </a:ext>
            </a:extLst>
          </p:cNvPr>
          <p:cNvSpPr>
            <a:spLocks noGrp="1"/>
          </p:cNvSpPr>
          <p:nvPr>
            <p:ph idx="1"/>
          </p:nvPr>
        </p:nvSpPr>
        <p:spPr>
          <a:xfrm>
            <a:off x="2589212" y="2612570"/>
            <a:ext cx="8915400" cy="3298651"/>
          </a:xfrm>
        </p:spPr>
        <p:txBody>
          <a:bodyPr>
            <a:normAutofit/>
          </a:bodyPr>
          <a:lstStyle/>
          <a:p>
            <a:pPr marL="0" indent="0" algn="ctr">
              <a:buNone/>
            </a:pP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75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B9D65-652F-C50B-73D0-27B6235D34AF}"/>
              </a:ext>
            </a:extLst>
          </p:cNvPr>
          <p:cNvSpPr>
            <a:spLocks noGrp="1"/>
          </p:cNvSpPr>
          <p:nvPr>
            <p:ph type="title"/>
          </p:nvPr>
        </p:nvSpPr>
        <p:spPr>
          <a:xfrm>
            <a:off x="2592925" y="624110"/>
            <a:ext cx="8911687" cy="990086"/>
          </a:xfrm>
        </p:spPr>
        <p:txBody>
          <a:bodyPr>
            <a:normAutofit/>
          </a:bodyPr>
          <a:lstStyle/>
          <a:p>
            <a:r>
              <a:rPr lang="en-IN" sz="4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C6A8D937-5A15-FDD0-891B-DFDDC34EA834}"/>
              </a:ext>
            </a:extLst>
          </p:cNvPr>
          <p:cNvSpPr>
            <a:spLocks noGrp="1"/>
          </p:cNvSpPr>
          <p:nvPr>
            <p:ph idx="1"/>
          </p:nvPr>
        </p:nvSpPr>
        <p:spPr>
          <a:xfrm>
            <a:off x="2589212" y="2183363"/>
            <a:ext cx="8915400" cy="3937519"/>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educational institutions, student attrition is a significant concern. The institute is facing challenges in predicting and preventing student dropouts. The project aims to develop a system that can identify students at risk of leaving the institute, allowing for timely intervention and support.</a:t>
            </a:r>
          </a:p>
          <a:p>
            <a:pPr marL="0" indent="0">
              <a:buNone/>
            </a:pPr>
            <a:endParaRPr lang="en-IN" dirty="0"/>
          </a:p>
        </p:txBody>
      </p:sp>
    </p:spTree>
    <p:extLst>
      <p:ext uri="{BB962C8B-B14F-4D97-AF65-F5344CB8AC3E}">
        <p14:creationId xmlns:p14="http://schemas.microsoft.com/office/powerpoint/2010/main" val="239085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6814DA-6B98-2714-A5CE-81200EFDA2D3}"/>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Solution:</a:t>
            </a:r>
            <a:br>
              <a:rPr lang="en-US" sz="4800" b="1" dirty="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D678744-5F5B-8C19-633E-F693BBAE74FE}"/>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The proposed solution involves the implementation of a predictive model using machine learning algorithms. By analyzing various factors such as academic performance, attendance, and socio-economic background, the system provides actionable insights to help the institute take preventive measures and improve student retention.</a:t>
            </a:r>
          </a:p>
          <a:p>
            <a:pPr marL="0" indent="0">
              <a:buNone/>
            </a:pPr>
            <a:endParaRPr lang="en-IN" dirty="0"/>
          </a:p>
        </p:txBody>
      </p:sp>
    </p:spTree>
    <p:extLst>
      <p:ext uri="{BB962C8B-B14F-4D97-AF65-F5344CB8AC3E}">
        <p14:creationId xmlns:p14="http://schemas.microsoft.com/office/powerpoint/2010/main" val="253441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D7BB5A-FB82-A117-7976-D8F7F038BC32}"/>
              </a:ext>
            </a:extLst>
          </p:cNvPr>
          <p:cNvSpPr>
            <a:spLocks noGrp="1"/>
          </p:cNvSpPr>
          <p:nvPr>
            <p:ph type="title"/>
          </p:nvPr>
        </p:nvSpPr>
        <p:spPr/>
        <p:txBody>
          <a:bodyPr>
            <a:noAutofit/>
          </a:bodyPr>
          <a:lstStyle/>
          <a:p>
            <a:r>
              <a:rPr lang="en-US" sz="4800" b="1" dirty="0">
                <a:latin typeface="Times New Roman" panose="02020603050405020304" pitchFamily="18" charset="0"/>
                <a:cs typeface="Times New Roman" panose="02020603050405020304" pitchFamily="18" charset="0"/>
              </a:rPr>
              <a:t>Data Source:</a:t>
            </a:r>
            <a:br>
              <a:rPr lang="en-US" sz="4800" b="1" dirty="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FE80280-DAEC-3C9E-EF4C-0450F96D4765}"/>
              </a:ext>
            </a:extLst>
          </p:cNvPr>
          <p:cNvSpPr>
            <a:spLocks noGrp="1"/>
          </p:cNvSpPr>
          <p:nvPr>
            <p:ph idx="1"/>
          </p:nvPr>
        </p:nvSpPr>
        <p:spPr>
          <a:xfrm>
            <a:off x="2589212" y="2276668"/>
            <a:ext cx="8915400" cy="3634553"/>
          </a:xfrm>
        </p:spPr>
        <p:txBody>
          <a:bodyPr/>
          <a:lstStyle/>
          <a:p>
            <a:pPr algn="just"/>
            <a:r>
              <a:rPr lang="en-US" sz="2800" dirty="0">
                <a:latin typeface="Times New Roman" panose="02020603050405020304" pitchFamily="18" charset="0"/>
                <a:cs typeface="Times New Roman" panose="02020603050405020304" pitchFamily="18" charset="0"/>
              </a:rPr>
              <a:t>The dataset for this project was manually created, incorporating relevant features like student test marks, attendance records, and personal information based on the institute's requirements.</a:t>
            </a:r>
          </a:p>
          <a:p>
            <a:endParaRPr lang="en-IN" dirty="0"/>
          </a:p>
        </p:txBody>
      </p:sp>
    </p:spTree>
    <p:extLst>
      <p:ext uri="{BB962C8B-B14F-4D97-AF65-F5344CB8AC3E}">
        <p14:creationId xmlns:p14="http://schemas.microsoft.com/office/powerpoint/2010/main" val="173815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EDEC25-B421-131C-5F13-51B228B58A9A}"/>
              </a:ext>
            </a:extLst>
          </p:cNvPr>
          <p:cNvSpPr>
            <a:spLocks noGrp="1"/>
          </p:cNvSpPr>
          <p:nvPr>
            <p:ph type="title"/>
          </p:nvPr>
        </p:nvSpPr>
        <p:spPr>
          <a:xfrm>
            <a:off x="2592925" y="624110"/>
            <a:ext cx="8911687" cy="1509490"/>
          </a:xfrm>
        </p:spPr>
        <p:txBody>
          <a:bodyPr>
            <a:noAutofit/>
          </a:bodyPr>
          <a:lstStyle/>
          <a:p>
            <a:r>
              <a:rPr lang="en-US" sz="4800" b="1" dirty="0">
                <a:latin typeface="Times New Roman" panose="02020603050405020304" pitchFamily="18" charset="0"/>
                <a:cs typeface="Times New Roman" panose="02020603050405020304" pitchFamily="18" charset="0"/>
              </a:rPr>
              <a:t>Libraries and Tools Used in Project:</a:t>
            </a:r>
            <a:br>
              <a:rPr lang="en-US" sz="4800" b="1" dirty="0">
                <a:latin typeface="Times New Roman" panose="02020603050405020304" pitchFamily="18" charset="0"/>
                <a:cs typeface="Times New Roman" panose="02020603050405020304" pitchFamily="18" charset="0"/>
              </a:rPr>
            </a:b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C58D30-F8BD-8CED-B6A0-0B3849D64E4E}"/>
              </a:ext>
            </a:extLst>
          </p:cNvPr>
          <p:cNvSpPr>
            <a:spLocks noGrp="1"/>
          </p:cNvSpPr>
          <p:nvPr>
            <p:ph idx="1"/>
          </p:nvPr>
        </p:nvSpPr>
        <p:spPr>
          <a:xfrm>
            <a:off x="2589212" y="2453950"/>
            <a:ext cx="8915400" cy="3779940"/>
          </a:xfrm>
        </p:spPr>
        <p:txBody>
          <a:bodyPr>
            <a:noAutofit/>
          </a:bodyPr>
          <a:lstStyle/>
          <a:p>
            <a:r>
              <a:rPr lang="en-US" sz="2800" b="1" dirty="0">
                <a:latin typeface="Times New Roman" panose="02020603050405020304" pitchFamily="18" charset="0"/>
                <a:cs typeface="Times New Roman" panose="02020603050405020304" pitchFamily="18" charset="0"/>
              </a:rPr>
              <a:t>The project utilized the following libraries and tools:</a:t>
            </a:r>
          </a:p>
          <a:p>
            <a:r>
              <a:rPr lang="en-US" sz="2800" dirty="0">
                <a:latin typeface="Times New Roman" panose="02020603050405020304" pitchFamily="18" charset="0"/>
                <a:cs typeface="Times New Roman" panose="02020603050405020304" pitchFamily="18" charset="0"/>
              </a:rPr>
              <a:t>Python (programming language)</a:t>
            </a:r>
          </a:p>
          <a:p>
            <a:r>
              <a:rPr lang="en-US" sz="2800" dirty="0">
                <a:latin typeface="Times New Roman" panose="02020603050405020304" pitchFamily="18" charset="0"/>
                <a:cs typeface="Times New Roman" panose="02020603050405020304" pitchFamily="18" charset="0"/>
              </a:rPr>
              <a:t>Pandas, NumPy (data manipulation)</a:t>
            </a:r>
          </a:p>
          <a:p>
            <a:r>
              <a:rPr lang="en-US" sz="2800" dirty="0">
                <a:latin typeface="Times New Roman" panose="02020603050405020304" pitchFamily="18" charset="0"/>
                <a:cs typeface="Times New Roman" panose="02020603050405020304" pitchFamily="18" charset="0"/>
              </a:rPr>
              <a:t>Scikit-learn (machine learning tools)</a:t>
            </a:r>
          </a:p>
          <a:p>
            <a:r>
              <a:rPr lang="en-US" sz="2800" dirty="0">
                <a:latin typeface="Times New Roman" panose="02020603050405020304" pitchFamily="18" charset="0"/>
                <a:cs typeface="Times New Roman" panose="02020603050405020304" pitchFamily="18" charset="0"/>
              </a:rPr>
              <a:t>PyCharm (integrated development environment)</a:t>
            </a:r>
          </a:p>
          <a:p>
            <a:r>
              <a:rPr lang="en-US" sz="2800" dirty="0">
                <a:latin typeface="Times New Roman" panose="02020603050405020304" pitchFamily="18" charset="0"/>
                <a:cs typeface="Times New Roman" panose="02020603050405020304" pitchFamily="18" charset="0"/>
              </a:rPr>
              <a:t>Flask (web framework for deploying the prediction system)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46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ABC4E-CB9D-0990-77DB-9772CDEB79C0}"/>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Algorithm Used </a:t>
            </a:r>
          </a:p>
        </p:txBody>
      </p:sp>
      <p:sp>
        <p:nvSpPr>
          <p:cNvPr id="3" name="Content Placeholder 2">
            <a:extLst>
              <a:ext uri="{FF2B5EF4-FFF2-40B4-BE49-F238E27FC236}">
                <a16:creationId xmlns:a16="http://schemas.microsoft.com/office/drawing/2014/main" xmlns="" id="{B5AD41F5-6A88-76F3-FAB7-EA40FE4C2265}"/>
              </a:ext>
            </a:extLst>
          </p:cNvPr>
          <p:cNvSpPr>
            <a:spLocks noGrp="1"/>
          </p:cNvSpPr>
          <p:nvPr>
            <p:ph idx="1"/>
          </p:nvPr>
        </p:nvSpPr>
        <p:spPr>
          <a:xfrm>
            <a:off x="2589212" y="2133600"/>
            <a:ext cx="8915400" cy="3996612"/>
          </a:xfrm>
        </p:spPr>
        <p:txBody>
          <a:bodyPr>
            <a:normAutofit/>
          </a:bodyPr>
          <a:lstStyle/>
          <a:p>
            <a:pPr marL="0" indent="0">
              <a:buNone/>
            </a:pPr>
            <a:endParaRPr lang="en-IN" sz="4000" b="1"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There are three types of algorithm used in this project :</a:t>
            </a:r>
          </a:p>
          <a:p>
            <a:pPr marL="514350" indent="-514350">
              <a:buAutoNum type="arabicParenR"/>
            </a:pPr>
            <a:r>
              <a:rPr lang="en-IN" sz="2800" b="1" dirty="0">
                <a:latin typeface="Times New Roman" panose="02020603050405020304" pitchFamily="18" charset="0"/>
                <a:cs typeface="Times New Roman" panose="02020603050405020304" pitchFamily="18" charset="0"/>
              </a:rPr>
              <a:t>Logistic Regression</a:t>
            </a:r>
          </a:p>
          <a:p>
            <a:pPr marL="514350" indent="-514350">
              <a:buAutoNum type="arabicParenR"/>
            </a:pPr>
            <a:r>
              <a:rPr lang="en-IN" sz="2800" b="1" dirty="0">
                <a:latin typeface="Times New Roman" panose="02020603050405020304" pitchFamily="18" charset="0"/>
                <a:cs typeface="Times New Roman" panose="02020603050405020304" pitchFamily="18" charset="0"/>
              </a:rPr>
              <a:t>Naive Bayes</a:t>
            </a:r>
          </a:p>
          <a:p>
            <a:pPr marL="514350" indent="-514350">
              <a:buAutoNum type="arabicParenR"/>
            </a:pPr>
            <a:r>
              <a:rPr lang="en-IN" sz="2800" b="1" dirty="0">
                <a:latin typeface="Times New Roman" panose="02020603050405020304" pitchFamily="18" charset="0"/>
                <a:cs typeface="Times New Roman" panose="02020603050405020304" pitchFamily="18" charset="0"/>
              </a:rPr>
              <a:t>Decision Tree</a:t>
            </a:r>
          </a:p>
          <a:p>
            <a:pPr marL="0" indent="0">
              <a:buNone/>
            </a:pP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03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83514-0446-44CE-E2F1-E24BA716B2DB}"/>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1) Logistic Regression</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3B7E53-B2ED-14B9-0CEE-4AA18F01AD84}"/>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Logistic Regression is a statistical method for analyzing a dataset in which there are one or more independent variables that determine an outcome. It is widely used for binary classification problems. The logistic function, also known as the sigmoid function, is employed to constrain the output between 0 and 1, representing the probability of the positive class</a:t>
            </a:r>
          </a:p>
          <a:p>
            <a:endParaRPr lang="en-IN" dirty="0"/>
          </a:p>
        </p:txBody>
      </p:sp>
    </p:spTree>
    <p:extLst>
      <p:ext uri="{BB962C8B-B14F-4D97-AF65-F5344CB8AC3E}">
        <p14:creationId xmlns:p14="http://schemas.microsoft.com/office/powerpoint/2010/main" val="262922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xmlns="" id="{BBE8FB29-307C-1149-8C55-F4270CF8D913}"/>
              </a:ext>
            </a:extLst>
          </p:cNvPr>
          <p:cNvPicPr>
            <a:picLocks noGrp="1" noChangeAspect="1"/>
          </p:cNvPicPr>
          <p:nvPr>
            <p:ph idx="1"/>
          </p:nvPr>
        </p:nvPicPr>
        <p:blipFill>
          <a:blip r:embed="rId2"/>
          <a:stretch>
            <a:fillRect/>
          </a:stretch>
        </p:blipFill>
        <p:spPr>
          <a:xfrm>
            <a:off x="2715209" y="867747"/>
            <a:ext cx="8490856" cy="5327780"/>
          </a:xfrm>
        </p:spPr>
      </p:pic>
    </p:spTree>
    <p:extLst>
      <p:ext uri="{BB962C8B-B14F-4D97-AF65-F5344CB8AC3E}">
        <p14:creationId xmlns:p14="http://schemas.microsoft.com/office/powerpoint/2010/main" val="16263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4B921-A413-31CF-06E9-3A5452B9EC97}"/>
              </a:ext>
            </a:extLst>
          </p:cNvPr>
          <p:cNvSpPr>
            <a:spLocks noGrp="1"/>
          </p:cNvSpPr>
          <p:nvPr>
            <p:ph type="title"/>
          </p:nvPr>
        </p:nvSpPr>
        <p:spPr>
          <a:xfrm>
            <a:off x="2592925" y="624110"/>
            <a:ext cx="8911687" cy="1540592"/>
          </a:xfrm>
        </p:spPr>
        <p:txBody>
          <a:bodyPr>
            <a:noAutofit/>
          </a:bodyPr>
          <a:lstStyle/>
          <a:p>
            <a:r>
              <a:rPr lang="en-US" sz="4800" b="1" dirty="0">
                <a:latin typeface="Times New Roman" panose="02020603050405020304" pitchFamily="18" charset="0"/>
                <a:cs typeface="Times New Roman" panose="02020603050405020304" pitchFamily="18" charset="0"/>
              </a:rPr>
              <a:t>Advantages &amp; Disadvantages of Logistic Regression:</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54A3ECD-BC16-CBA1-720B-D5ADB8438024}"/>
              </a:ext>
            </a:extLst>
          </p:cNvPr>
          <p:cNvSpPr>
            <a:spLocks noGrp="1"/>
          </p:cNvSpPr>
          <p:nvPr>
            <p:ph idx="1"/>
          </p:nvPr>
        </p:nvSpPr>
        <p:spPr>
          <a:xfrm>
            <a:off x="2589212" y="2369976"/>
            <a:ext cx="8915400" cy="4114800"/>
          </a:xfrm>
        </p:spPr>
        <p:txBody>
          <a:bodyPr>
            <a:normAutofit fontScale="92500"/>
          </a:bodyPr>
          <a:lstStyle/>
          <a:p>
            <a:pPr marL="0" indent="0">
              <a:buNone/>
            </a:pPr>
            <a:r>
              <a:rPr lang="en-US" sz="4000" b="1"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Simple and interpretable.</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Efficient for binary classification tasks.</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Requires relatively low computational resources.</a:t>
            </a:r>
          </a:p>
          <a:p>
            <a:pPr marL="0" indent="0">
              <a:buNone/>
            </a:pPr>
            <a:r>
              <a:rPr lang="en-US" sz="4000" b="1" dirty="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Assumes a linear relationship between features and output.</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May not capture complex non-linear patterns.</a:t>
            </a:r>
          </a:p>
        </p:txBody>
      </p:sp>
    </p:spTree>
    <p:extLst>
      <p:ext uri="{BB962C8B-B14F-4D97-AF65-F5344CB8AC3E}">
        <p14:creationId xmlns:p14="http://schemas.microsoft.com/office/powerpoint/2010/main" val="19939870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109</TotalTime>
  <Words>586</Words>
  <Application>Microsoft Office PowerPoint</Application>
  <PresentationFormat>Custom</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PRESENTATION ON PROJECT REPORT  Student Attrition Prediction System</vt:lpstr>
      <vt:lpstr>Problem Statement:</vt:lpstr>
      <vt:lpstr>Solution: </vt:lpstr>
      <vt:lpstr>Data Source: </vt:lpstr>
      <vt:lpstr>Libraries and Tools Used in Project: </vt:lpstr>
      <vt:lpstr>Algorithm Used </vt:lpstr>
      <vt:lpstr>1) Logistic Regression</vt:lpstr>
      <vt:lpstr>PowerPoint Presentation</vt:lpstr>
      <vt:lpstr>Advantages &amp; Disadvantages of Logistic Regression:</vt:lpstr>
      <vt:lpstr>2) Naive Bayes:</vt:lpstr>
      <vt:lpstr>PowerPoint Presentation</vt:lpstr>
      <vt:lpstr>Advantages &amp; Disadvantages of Naive Bayes:</vt:lpstr>
      <vt:lpstr>3) Decision Tree:</vt:lpstr>
      <vt:lpstr>PowerPoint Presentation</vt:lpstr>
      <vt:lpstr>Advantages &amp; Disadvantages of Decision Tree:</vt:lpstr>
      <vt:lpstr>Scope of Improvement:</vt:lpstr>
      <vt:lpstr>Reference: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 REPORT  Student Attrition Prediction System</dc:title>
  <dc:creator>Ganesh Bhoi</dc:creator>
  <cp:lastModifiedBy>Admin</cp:lastModifiedBy>
  <cp:revision>7</cp:revision>
  <dcterms:created xsi:type="dcterms:W3CDTF">2024-01-22T09:25:27Z</dcterms:created>
  <dcterms:modified xsi:type="dcterms:W3CDTF">2024-01-29T15:39:03Z</dcterms:modified>
</cp:coreProperties>
</file>