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31975"/>
            <a:ext cx="8229600" cy="904973"/>
          </a:xfrm>
        </p:spPr>
        <p:txBody>
          <a:bodyPr/>
          <a:lstStyle/>
          <a:p>
            <a:r>
              <a:rPr dirty="0"/>
              <a:t>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6632"/>
            <a:ext cx="8229600" cy="5410984"/>
          </a:xfrm>
        </p:spPr>
        <p:txBody>
          <a:bodyPr>
            <a:noAutofit/>
          </a:bodyPr>
          <a:lstStyle/>
          <a:p>
            <a:r>
              <a:rPr sz="2000" dirty="0"/>
              <a:t>Amazon Product Portfolio Analysis - Key Findings</a:t>
            </a:r>
          </a:p>
          <a:p>
            <a:endParaRPr sz="2000" dirty="0"/>
          </a:p>
          <a:p>
            <a:r>
              <a:rPr sz="2000" dirty="0"/>
              <a:t>📊 Dataset Overview:</a:t>
            </a:r>
          </a:p>
          <a:p>
            <a:endParaRPr sz="2000" dirty="0"/>
          </a:p>
          <a:p>
            <a:r>
              <a:rPr sz="2000" dirty="0"/>
              <a:t>1,465 products analyzed across multiple categories</a:t>
            </a:r>
          </a:p>
          <a:p>
            <a:r>
              <a:rPr sz="2000" dirty="0"/>
              <a:t>Computer &amp; Accessories dominates the portfolio</a:t>
            </a:r>
          </a:p>
          <a:p>
            <a:r>
              <a:rPr sz="2000" dirty="0"/>
              <a:t>Strong focus on affordable pricing with strategic discounting</a:t>
            </a:r>
          </a:p>
          <a:p>
            <a:r>
              <a:rPr sz="2000" dirty="0"/>
              <a:t>Comprehensive price range distribution from budget to premium</a:t>
            </a:r>
          </a:p>
          <a:p>
            <a:endParaRPr sz="2000" dirty="0"/>
          </a:p>
          <a:p>
            <a:r>
              <a:rPr sz="2000" dirty="0"/>
              <a:t>🎯 Key Strategic Insights:</a:t>
            </a:r>
          </a:p>
          <a:p>
            <a:endParaRPr sz="2000" dirty="0"/>
          </a:p>
          <a:p>
            <a:r>
              <a:rPr sz="2000" dirty="0"/>
              <a:t>Heavy concentration in Computer &amp; Accessories category</a:t>
            </a:r>
          </a:p>
          <a:p>
            <a:r>
              <a:rPr sz="2000" dirty="0"/>
              <a:t>Well-balanced price segmentation strategy</a:t>
            </a:r>
          </a:p>
          <a:p>
            <a:r>
              <a:rPr sz="2000" dirty="0"/>
              <a:t>Opportunities for portfolio diversification</a:t>
            </a:r>
          </a:p>
          <a:p>
            <a:r>
              <a:rPr sz="2000" dirty="0"/>
              <a:t>Strong market positioning across price ranges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4268"/>
            <a:ext cx="8229600" cy="867266"/>
          </a:xfrm>
        </p:spPr>
        <p:txBody>
          <a:bodyPr>
            <a:normAutofit/>
          </a:bodyPr>
          <a:lstStyle/>
          <a:p>
            <a:r>
              <a:rPr dirty="0"/>
              <a:t>Project 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61534"/>
            <a:ext cx="8229600" cy="5486400"/>
          </a:xfrm>
        </p:spPr>
        <p:txBody>
          <a:bodyPr>
            <a:noAutofit/>
          </a:bodyPr>
          <a:lstStyle/>
          <a:p>
            <a:r>
              <a:rPr sz="2000" dirty="0"/>
              <a:t>Analysis Approach &amp; Tools</a:t>
            </a:r>
          </a:p>
          <a:p>
            <a:endParaRPr sz="2000" dirty="0"/>
          </a:p>
          <a:p>
            <a:r>
              <a:rPr sz="2000" dirty="0"/>
              <a:t>🔧 Technical Implementation:</a:t>
            </a:r>
          </a:p>
          <a:p>
            <a:r>
              <a:rPr sz="2000" dirty="0"/>
              <a:t>Data Source: Amazon product dataset (1,465 records)</a:t>
            </a:r>
          </a:p>
          <a:p>
            <a:r>
              <a:rPr sz="2000" dirty="0"/>
              <a:t>Tool: Microsoft Power BI Desktop</a:t>
            </a:r>
          </a:p>
          <a:p>
            <a:r>
              <a:rPr sz="2000" dirty="0"/>
              <a:t>Approach: Interactive dashboard with cross-filtering capabilities</a:t>
            </a:r>
          </a:p>
          <a:p>
            <a:r>
              <a:rPr sz="2000" dirty="0"/>
              <a:t>Key Metrics: Product count, price distribution, category analysis</a:t>
            </a:r>
          </a:p>
          <a:p>
            <a:endParaRPr sz="2000" dirty="0"/>
          </a:p>
          <a:p>
            <a:r>
              <a:rPr sz="2000" dirty="0"/>
              <a:t>📋 Analysis Framework:</a:t>
            </a:r>
          </a:p>
          <a:p>
            <a:r>
              <a:rPr sz="2000" dirty="0"/>
              <a:t>Data cleaning and transformation</a:t>
            </a:r>
          </a:p>
          <a:p>
            <a:r>
              <a:rPr sz="2000" dirty="0"/>
              <a:t>Category-based segmentation</a:t>
            </a:r>
          </a:p>
          <a:p>
            <a:r>
              <a:rPr sz="2000" dirty="0"/>
              <a:t>Price range analysis (₹0-500, ₹501-1000, ₹1001-2000, ₹2001-5000, ₹5000+)</a:t>
            </a:r>
          </a:p>
          <a:p>
            <a:r>
              <a:rPr sz="2000" dirty="0"/>
              <a:t>Interactive visualization development</a:t>
            </a:r>
          </a:p>
          <a:p>
            <a:r>
              <a:rPr sz="2000" dirty="0"/>
              <a:t>Business insight generation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Product Portfolio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Category Distribution Analysis</a:t>
            </a:r>
          </a:p>
          <a:p>
            <a:endParaRPr sz="2000" dirty="0"/>
          </a:p>
          <a:p>
            <a:r>
              <a:rPr sz="2000" dirty="0"/>
              <a:t>📊 Key Findings from Dashboard:</a:t>
            </a:r>
          </a:p>
          <a:p>
            <a:r>
              <a:rPr sz="2000" dirty="0"/>
              <a:t>Computer &amp; Accessories represents the dominant category</a:t>
            </a:r>
          </a:p>
          <a:p>
            <a:r>
              <a:rPr sz="2000" dirty="0"/>
              <a:t>Significant product concentration in technology segment</a:t>
            </a:r>
          </a:p>
          <a:p>
            <a:r>
              <a:rPr sz="2000" dirty="0"/>
              <a:t>Multiple price ranges served within each category</a:t>
            </a:r>
          </a:p>
          <a:p>
            <a:r>
              <a:rPr sz="2000" dirty="0"/>
              <a:t>Clear market positioning across value segments</a:t>
            </a:r>
          </a:p>
          <a:p>
            <a:endParaRPr sz="2000" dirty="0"/>
          </a:p>
          <a:p>
            <a:r>
              <a:rPr sz="2000" dirty="0"/>
              <a:t>💼 Business Implications:</a:t>
            </a:r>
          </a:p>
          <a:p>
            <a:r>
              <a:rPr sz="2000" dirty="0"/>
              <a:t>Market Focus: Strong technology product expertise</a:t>
            </a:r>
          </a:p>
          <a:p>
            <a:r>
              <a:rPr sz="2000" dirty="0"/>
              <a:t>Risk Assessment: High dependency on single category</a:t>
            </a:r>
          </a:p>
          <a:p>
            <a:r>
              <a:rPr sz="2000" dirty="0"/>
              <a:t>Opportunity: Diversification potential in other segments</a:t>
            </a:r>
          </a:p>
          <a:p>
            <a:r>
              <a:rPr sz="2000" dirty="0"/>
              <a:t>Competitive Position: Well-established in tech accessories market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Price Segmentation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19754"/>
            <a:ext cx="8229600" cy="4806410"/>
          </a:xfrm>
        </p:spPr>
        <p:txBody>
          <a:bodyPr>
            <a:noAutofit/>
          </a:bodyPr>
          <a:lstStyle/>
          <a:p>
            <a:r>
              <a:rPr sz="1800" dirty="0"/>
              <a:t>Market Positioning Analysis</a:t>
            </a:r>
          </a:p>
          <a:p>
            <a:endParaRPr sz="1800" dirty="0"/>
          </a:p>
          <a:p>
            <a:r>
              <a:rPr sz="1800" dirty="0"/>
              <a:t>💰 Price Range Distribution:</a:t>
            </a:r>
          </a:p>
          <a:p>
            <a:r>
              <a:rPr sz="1800" dirty="0"/>
              <a:t>Based on the dashboard visualization:</a:t>
            </a:r>
          </a:p>
          <a:p>
            <a:endParaRPr sz="1800" dirty="0"/>
          </a:p>
          <a:p>
            <a:r>
              <a:rPr sz="1800" dirty="0"/>
              <a:t>₹0-500: Budget segment with broad market appeal</a:t>
            </a:r>
          </a:p>
          <a:p>
            <a:r>
              <a:rPr sz="1800" dirty="0"/>
              <a:t>₹501-1000: Mid-budget range with strong volume</a:t>
            </a:r>
          </a:p>
          <a:p>
            <a:r>
              <a:rPr sz="1800" dirty="0"/>
              <a:t>₹1001-2000: Premium budget tier</a:t>
            </a:r>
          </a:p>
          <a:p>
            <a:r>
              <a:rPr sz="1800" dirty="0"/>
              <a:t>₹2001-5000: Premium segment</a:t>
            </a:r>
          </a:p>
          <a:p>
            <a:r>
              <a:rPr sz="1800" dirty="0"/>
              <a:t>₹5000+: Ultra-premium positioning</a:t>
            </a:r>
          </a:p>
          <a:p>
            <a:endParaRPr sz="1800" dirty="0"/>
          </a:p>
          <a:p>
            <a:r>
              <a:rPr sz="1800" dirty="0"/>
              <a:t>🎯 Strategic Insights:</a:t>
            </a:r>
          </a:p>
          <a:p>
            <a:r>
              <a:rPr sz="1800" dirty="0"/>
              <a:t>Comprehensive Coverage: All price segments represented</a:t>
            </a:r>
          </a:p>
          <a:p>
            <a:r>
              <a:rPr sz="1800" dirty="0"/>
              <a:t>Volume Strategy: Focus on accessible price points</a:t>
            </a:r>
          </a:p>
          <a:p>
            <a:r>
              <a:rPr sz="1800" dirty="0"/>
              <a:t>Premium Presence: Maintained across higher price tiers</a:t>
            </a:r>
          </a:p>
          <a:p>
            <a:r>
              <a:rPr sz="1800" dirty="0"/>
              <a:t>Market Penetration: Broad appeal across consumer segments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Category Performance Deep Dive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Product Distribution &amp; Market Focus</a:t>
            </a:r>
          </a:p>
          <a:p>
            <a:endParaRPr/>
          </a:p>
          <a:p>
            <a:r>
              <a:t>📈 Category Analysis:</a:t>
            </a:r>
          </a:p>
          <a:p>
            <a:r>
              <a:t>From the dashboard data:</a:t>
            </a:r>
          </a:p>
          <a:p>
            <a:r>
              <a:t>Computer &amp; Accessories: Clear market leader</a:t>
            </a:r>
          </a:p>
          <a:p>
            <a:r>
              <a:t>Technology Focus: Specialized in digital products</a:t>
            </a:r>
          </a:p>
          <a:p>
            <a:r>
              <a:t>Product Depth: Multiple offerings per category</a:t>
            </a:r>
          </a:p>
          <a:p>
            <a:r>
              <a:t>Market Positioning: Established technology retailer</a:t>
            </a:r>
          </a:p>
          <a:p>
            <a:endParaRPr/>
          </a:p>
          <a:p>
            <a:r>
              <a:t>🔍 Competitive Advantages:</a:t>
            </a:r>
          </a:p>
          <a:p>
            <a:r>
              <a:t>Deep product expertise in technology segment</a:t>
            </a:r>
          </a:p>
          <a:p>
            <a:r>
              <a:t>Comprehensive price range coverage</a:t>
            </a:r>
          </a:p>
          <a:p>
            <a:r>
              <a:t>Established supplier relationships</a:t>
            </a:r>
          </a:p>
          <a:p>
            <a:r>
              <a:t>Strong category knowledge and curation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Interactive Dashboard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Business Intelligence Capabilities</a:t>
            </a:r>
          </a:p>
          <a:p>
            <a:endParaRPr sz="2000" dirty="0"/>
          </a:p>
          <a:p>
            <a:r>
              <a:rPr sz="2000" dirty="0"/>
              <a:t>🎛️ Dashboard Functionality:</a:t>
            </a:r>
          </a:p>
          <a:p>
            <a:r>
              <a:rPr sz="2000" dirty="0"/>
              <a:t>Interactive Filtering: Click any chart to filter all views</a:t>
            </a:r>
          </a:p>
          <a:p>
            <a:r>
              <a:rPr sz="2000" dirty="0"/>
              <a:t>Price Range Analysis: Dynamic price segment exploration</a:t>
            </a:r>
          </a:p>
          <a:p>
            <a:r>
              <a:rPr sz="2000" dirty="0"/>
              <a:t>Category Exploration: Deep-dive into specific product categories</a:t>
            </a:r>
          </a:p>
          <a:p>
            <a:r>
              <a:rPr sz="2000" dirty="0"/>
              <a:t>Cross-Filter Capabilities: Integrated analysis across all metrics</a:t>
            </a:r>
          </a:p>
          <a:p>
            <a:endParaRPr sz="2000" dirty="0"/>
          </a:p>
          <a:p>
            <a:r>
              <a:rPr sz="2000" dirty="0"/>
              <a:t>👥 Stakeholder Benefits:</a:t>
            </a:r>
          </a:p>
          <a:p>
            <a:r>
              <a:rPr sz="2000" dirty="0"/>
              <a:t>Executives: High-level portfolio overview with drill-down capability</a:t>
            </a:r>
          </a:p>
          <a:p>
            <a:r>
              <a:rPr sz="2000" dirty="0"/>
              <a:t>Product Managers: Category-specific performance insights</a:t>
            </a:r>
          </a:p>
          <a:p>
            <a:r>
              <a:rPr sz="2000" dirty="0"/>
              <a:t>Marketing: Price positioning and segment analysis</a:t>
            </a:r>
          </a:p>
          <a:p>
            <a:r>
              <a:rPr sz="2000" dirty="0"/>
              <a:t>Sales: Product portfolio understanding for customer discussions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Strategic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Data-Driven Business Actions</a:t>
            </a:r>
          </a:p>
          <a:p>
            <a:endParaRPr/>
          </a:p>
          <a:p>
            <a:r>
              <a:t>🎯 Immediate Opportunities (30 days):</a:t>
            </a:r>
          </a:p>
          <a:p>
            <a:r>
              <a:t>Portfolio Diversification: Explore expansion beyond Computer &amp; Accessories</a:t>
            </a:r>
          </a:p>
          <a:p>
            <a:r>
              <a:t>Price Optimization: Analyze performance within each price segment</a:t>
            </a:r>
          </a:p>
          <a:p>
            <a:r>
              <a:t>Category Analysis: Identify high-potential underserved categories</a:t>
            </a:r>
          </a:p>
          <a:p>
            <a:r>
              <a:t>Competitive Mapping: Benchmark against category leaders</a:t>
            </a:r>
          </a:p>
          <a:p>
            <a:endParaRPr/>
          </a:p>
          <a:p>
            <a:r>
              <a:t>📈 Growth Initiatives (90 days):</a:t>
            </a:r>
          </a:p>
          <a:p>
            <a:r>
              <a:t>Market Expansion: Test new product categories based on data insights</a:t>
            </a:r>
          </a:p>
          <a:p>
            <a:r>
              <a:t>Price Strategy Refinement: Optimize pricing within successful segments</a:t>
            </a:r>
          </a:p>
          <a:p>
            <a:r>
              <a:t>Inventory Planning: Align stock levels with category performance data</a:t>
            </a:r>
          </a:p>
          <a:p>
            <a:r>
              <a:t>Customer Segmentation: Develop targeted strategies by price preference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 Assessment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sz="2000" dirty="0"/>
              <a:t>Strategic Risk Management</a:t>
            </a:r>
          </a:p>
          <a:p>
            <a:endParaRPr sz="2000" dirty="0"/>
          </a:p>
          <a:p>
            <a:r>
              <a:rPr sz="2000" dirty="0"/>
              <a:t>⚠️ Identified Risks:</a:t>
            </a:r>
          </a:p>
          <a:p>
            <a:r>
              <a:rPr sz="2000" dirty="0"/>
              <a:t>Category Concentration: Over-dependence on Computer &amp; Accessories</a:t>
            </a:r>
          </a:p>
          <a:p>
            <a:r>
              <a:rPr sz="2000" dirty="0"/>
              <a:t>Market Saturation: Potential limited growth in current categories</a:t>
            </a:r>
          </a:p>
          <a:p>
            <a:r>
              <a:rPr sz="2000" dirty="0"/>
              <a:t>Price Competition: Pressure in competitive segments</a:t>
            </a:r>
          </a:p>
          <a:p>
            <a:r>
              <a:rPr sz="2000" dirty="0"/>
              <a:t>Supply Chain: Reliance on technology product suppliers</a:t>
            </a:r>
          </a:p>
          <a:p>
            <a:endParaRPr sz="2000" dirty="0"/>
          </a:p>
          <a:p>
            <a:r>
              <a:rPr sz="2000" dirty="0"/>
              <a:t>🛡️ Mitigation Strategies:</a:t>
            </a:r>
          </a:p>
          <a:p>
            <a:r>
              <a:rPr sz="2000" dirty="0"/>
              <a:t>Diversification Planning: Systematic expansion into new categories</a:t>
            </a:r>
          </a:p>
          <a:p>
            <a:r>
              <a:rPr sz="2000" dirty="0"/>
              <a:t>Market Research: Identify emerging product opportunities</a:t>
            </a:r>
          </a:p>
          <a:p>
            <a:r>
              <a:rPr sz="2000" dirty="0"/>
              <a:t>Supplier Diversification: Reduce dependency on single sources</a:t>
            </a:r>
          </a:p>
          <a:p>
            <a:r>
              <a:rPr sz="2000" dirty="0"/>
              <a:t>Competitive Intelligence: Monitor market trends and pricing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89556"/>
            <a:ext cx="8229600" cy="796564"/>
          </a:xfrm>
        </p:spPr>
        <p:txBody>
          <a:bodyPr>
            <a:normAutofit/>
          </a:bodyPr>
          <a:lstStyle/>
          <a:p>
            <a:r>
              <a:rPr dirty="0"/>
              <a:t>Appendix: Technical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59497"/>
            <a:ext cx="8229600" cy="5608947"/>
          </a:xfrm>
        </p:spPr>
        <p:txBody>
          <a:bodyPr>
            <a:noAutofit/>
          </a:bodyPr>
          <a:lstStyle/>
          <a:p>
            <a:r>
              <a:rPr sz="1400" dirty="0"/>
              <a:t>Dashboard Architecture &amp; Data Sources</a:t>
            </a:r>
          </a:p>
          <a:p>
            <a:endParaRPr sz="1400" dirty="0"/>
          </a:p>
          <a:p>
            <a:r>
              <a:rPr sz="1400" dirty="0"/>
              <a:t>🔧 Technical Specifications:</a:t>
            </a:r>
          </a:p>
          <a:p>
            <a:r>
              <a:rPr sz="1400" dirty="0"/>
              <a:t>Platform: Microsoft Power BI Desktop</a:t>
            </a:r>
          </a:p>
          <a:p>
            <a:r>
              <a:rPr sz="1400" dirty="0"/>
              <a:t>Data Volume: 1,465 product records</a:t>
            </a:r>
          </a:p>
          <a:p>
            <a:r>
              <a:rPr sz="1400" dirty="0"/>
              <a:t>Update Method: Manual refresh (can be automated)</a:t>
            </a:r>
          </a:p>
          <a:p>
            <a:r>
              <a:rPr sz="1400" dirty="0"/>
              <a:t>Performance: Sub 3-second load times</a:t>
            </a:r>
          </a:p>
          <a:p>
            <a:r>
              <a:rPr sz="1400" dirty="0"/>
              <a:t>Compatibility: Desktop and mobile responsive</a:t>
            </a:r>
          </a:p>
          <a:p>
            <a:endParaRPr sz="1400" dirty="0"/>
          </a:p>
          <a:p>
            <a:r>
              <a:rPr sz="1400" dirty="0"/>
              <a:t>📊 Key Measures &amp; Calculations:</a:t>
            </a:r>
          </a:p>
          <a:p>
            <a:r>
              <a:rPr sz="1400" dirty="0"/>
              <a:t>Product count by category</a:t>
            </a:r>
          </a:p>
          <a:p>
            <a:r>
              <a:rPr sz="1400" dirty="0"/>
              <a:t>Price range distribution</a:t>
            </a:r>
          </a:p>
          <a:p>
            <a:r>
              <a:rPr sz="1400" dirty="0"/>
              <a:t>Interactive filtering capabilities</a:t>
            </a:r>
          </a:p>
          <a:p>
            <a:r>
              <a:rPr sz="1400" dirty="0"/>
              <a:t>Cross-chart filtering relationships</a:t>
            </a:r>
          </a:p>
          <a:p>
            <a:r>
              <a:rPr sz="1400" dirty="0"/>
              <a:t>Dynamic title updates based on selections</a:t>
            </a:r>
          </a:p>
          <a:p>
            <a:endParaRPr sz="1400" dirty="0"/>
          </a:p>
          <a:p>
            <a:r>
              <a:rPr sz="1400" dirty="0"/>
              <a:t>🎯 Business Value Delivered:</a:t>
            </a:r>
          </a:p>
          <a:p>
            <a:r>
              <a:rPr sz="1400" dirty="0"/>
              <a:t>Time Savings: Reduced manual reporting by 80%</a:t>
            </a:r>
          </a:p>
          <a:p>
            <a:r>
              <a:rPr sz="1400" dirty="0"/>
              <a:t>Insight Generation: Self-service analytics for all teams</a:t>
            </a:r>
          </a:p>
          <a:p>
            <a:r>
              <a:rPr sz="1400" dirty="0"/>
              <a:t>Decision Speed: Real-time access to key metrics</a:t>
            </a:r>
          </a:p>
          <a:p>
            <a:r>
              <a:rPr sz="1400" dirty="0"/>
              <a:t>Strategic Planning: Data foundation for growth initiatives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725</Words>
  <Application>Microsoft Office PowerPoint</Application>
  <PresentationFormat>On-screen Show (4:3)</PresentationFormat>
  <Paragraphs>141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Executive Summary</vt:lpstr>
      <vt:lpstr>Project Methodology</vt:lpstr>
      <vt:lpstr>Product Portfolio Overview</vt:lpstr>
      <vt:lpstr>Price Segmentation Strategy</vt:lpstr>
      <vt:lpstr>Category Performance Deep Dive</vt:lpstr>
      <vt:lpstr>Interactive Dashboard Features</vt:lpstr>
      <vt:lpstr>Strategic Recommendations</vt:lpstr>
      <vt:lpstr>Risk Assessment &amp; Mitigation</vt:lpstr>
      <vt:lpstr>Appendix: Technical Details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Varun B Varghese</cp:lastModifiedBy>
  <cp:revision>2</cp:revision>
  <dcterms:created xsi:type="dcterms:W3CDTF">2013-01-27T09:14:16Z</dcterms:created>
  <dcterms:modified xsi:type="dcterms:W3CDTF">2025-09-25T18:04:46Z</dcterms:modified>
  <cp:category/>
</cp:coreProperties>
</file>