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C083-DD20-4C56-BD4F-3ABDACCE331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5611-8C9C-4A50-8116-CCB23E7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0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973" y="1565659"/>
            <a:ext cx="871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i="1" dirty="0" smtClean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Innovative </a:t>
            </a:r>
            <a:r>
              <a:rPr lang="en-US" sz="5000" b="1" i="1" dirty="0" smtClean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3D </a:t>
            </a:r>
            <a:r>
              <a:rPr lang="en-US" sz="5000" b="1" i="1" dirty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morphology</a:t>
            </a:r>
            <a:r>
              <a:rPr lang="en-US" sz="5000" b="1" i="1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5000" b="1" i="1" dirty="0" smtClean="0">
                <a:solidFill>
                  <a:srgbClr val="00B0F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shape fabrications</a:t>
            </a:r>
            <a:r>
              <a:rPr lang="en-US" sz="5000" b="1" i="1" dirty="0" smtClean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applied to </a:t>
            </a:r>
            <a:r>
              <a:rPr lang="en-US" sz="5000" b="1" i="1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art forms on</a:t>
            </a:r>
            <a:r>
              <a:rPr lang="en-US" sz="5000" b="1" i="1" dirty="0" smtClean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5000" b="1" i="1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stone carvings </a:t>
            </a:r>
            <a:endParaRPr lang="en-US" sz="5000" b="1" i="1" dirty="0">
              <a:solidFill>
                <a:schemeClr val="accent4">
                  <a:lumMod val="50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73" y="890649"/>
            <a:ext cx="5395762" cy="5830785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b="1" i="1" dirty="0">
                <a:solidFill>
                  <a:srgbClr val="7030A0"/>
                </a:solidFill>
                <a:latin typeface="Trebuchet MS" panose="020B0603020202020204" pitchFamily="34" charset="0"/>
              </a:rPr>
              <a:t>dance</a:t>
            </a:r>
            <a:r>
              <a:rPr lang="en-US" dirty="0">
                <a:latin typeface="Trebuchet MS" panose="020B0603020202020204" pitchFamily="34" charset="0"/>
              </a:rPr>
              <a:t> is one of the highest forms of representation of divine powers in Indian art and it is seen in the portrayal of </a:t>
            </a:r>
            <a:r>
              <a:rPr lang="en-US" b="1" i="1" dirty="0">
                <a:solidFill>
                  <a:schemeClr val="accent2"/>
                </a:solidFill>
                <a:latin typeface="Trebuchet MS" panose="020B0603020202020204" pitchFamily="34" charset="0"/>
              </a:rPr>
              <a:t>Lord Shiva’s role as Nataraja</a:t>
            </a:r>
            <a:r>
              <a:rPr lang="en-US" dirty="0">
                <a:latin typeface="Trebuchet MS" panose="020B0603020202020204" pitchFamily="34" charset="0"/>
              </a:rPr>
              <a:t>, the lord of dance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rebuchet MS" panose="020B0603020202020204" pitchFamily="34" charset="0"/>
              </a:rPr>
              <a:t>His </a:t>
            </a:r>
            <a:r>
              <a:rPr lang="en-US" dirty="0">
                <a:latin typeface="Trebuchet MS" panose="020B0603020202020204" pitchFamily="34" charset="0"/>
              </a:rPr>
              <a:t>dance </a:t>
            </a:r>
            <a:r>
              <a:rPr lang="en-US" dirty="0" smtClean="0">
                <a:latin typeface="Trebuchet MS" panose="020B0603020202020204" pitchFamily="34" charset="0"/>
              </a:rPr>
              <a:t>symbolized </a:t>
            </a:r>
            <a:r>
              <a:rPr lang="en-US" dirty="0">
                <a:latin typeface="Trebuchet MS" panose="020B0603020202020204" pitchFamily="34" charset="0"/>
              </a:rPr>
              <a:t>an ecstasy of motion, the rhythm of which holds the universe together, perpetuating the cosmic activities of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Creation, Preservation and Destruction</a:t>
            </a:r>
            <a:r>
              <a:rPr lang="en-US" dirty="0">
                <a:latin typeface="Trebuchet MS" panose="020B0603020202020204" pitchFamily="34" charset="0"/>
              </a:rPr>
              <a:t>. 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The Indian aesthetic tradition implies close relationship between the visual and performing arts, particularly dance, </a:t>
            </a:r>
            <a:r>
              <a:rPr lang="en-US" dirty="0" smtClean="0">
                <a:latin typeface="Trebuchet MS" panose="020B0603020202020204" pitchFamily="34" charset="0"/>
              </a:rPr>
              <a:t>which has </a:t>
            </a:r>
            <a:r>
              <a:rPr lang="en-US" dirty="0">
                <a:latin typeface="Trebuchet MS" panose="020B0603020202020204" pitchFamily="34" charset="0"/>
              </a:rPr>
              <a:t>always played an important part in India’s religious and social life.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 descr="Indian Classical Dance Wood Carving Wall Art, Wood Carving Frame, 3D Wall  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46" y="0"/>
            <a:ext cx="6550854" cy="67222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 noGrp="1"/>
          </p:cNvSpPr>
          <p:nvPr>
            <p:ph type="ctrTitle"/>
          </p:nvPr>
        </p:nvSpPr>
        <p:spPr>
          <a:xfrm>
            <a:off x="229774" y="30163"/>
            <a:ext cx="4243754" cy="860425"/>
          </a:xfrm>
          <a:prstGeom prst="rect">
            <a:avLst/>
          </a:prstGeom>
          <a:ln w="38100">
            <a:solidFill>
              <a:srgbClr val="FF33CC"/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>
                <a:solidFill>
                  <a:srgbClr val="FFFF00"/>
                </a:solidFill>
                <a:latin typeface="Trebuchet MS" panose="020B0603020202020204" pitchFamily="34" charset="0"/>
              </a:rPr>
              <a:t>Epitome</a:t>
            </a:r>
            <a:endParaRPr lang="en-US" b="1" i="1" dirty="0">
              <a:solidFill>
                <a:srgbClr val="FFFF00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554" y="1156104"/>
            <a:ext cx="6500446" cy="5399435"/>
          </a:xfrm>
        </p:spPr>
        <p:txBody>
          <a:bodyPr>
            <a:noAutofit/>
          </a:bodyPr>
          <a:lstStyle/>
          <a:p>
            <a:endParaRPr lang="en-US" sz="1700" dirty="0" smtClean="0">
              <a:latin typeface="Trebuchet MS" panose="020B0603020202020204" pitchFamily="34" charset="0"/>
            </a:endParaRPr>
          </a:p>
          <a:p>
            <a:r>
              <a:rPr lang="en-US" sz="1700" dirty="0" smtClean="0">
                <a:latin typeface="Trebuchet MS" panose="020B0603020202020204" pitchFamily="34" charset="0"/>
              </a:rPr>
              <a:t>Traditionally, Indian dance is a display of</a:t>
            </a:r>
            <a:r>
              <a:rPr lang="en-US" sz="1700" b="1" i="1" dirty="0" smtClean="0">
                <a:solidFill>
                  <a:schemeClr val="accent6"/>
                </a:solidFill>
                <a:latin typeface="Trebuchet MS" panose="020B0603020202020204" pitchFamily="34" charset="0"/>
              </a:rPr>
              <a:t> grace in motion and rhythm</a:t>
            </a:r>
            <a:r>
              <a:rPr lang="en-US" sz="1700" dirty="0" smtClean="0">
                <a:latin typeface="Trebuchet MS" panose="020B0603020202020204" pitchFamily="34" charset="0"/>
              </a:rPr>
              <a:t>.  </a:t>
            </a:r>
          </a:p>
          <a:p>
            <a:r>
              <a:rPr lang="en-US" sz="1700" dirty="0" smtClean="0">
                <a:latin typeface="Trebuchet MS" panose="020B0603020202020204" pitchFamily="34" charset="0"/>
              </a:rPr>
              <a:t>One can easily recognize the profound influence exerted by the classical art of dance on sculpture.  </a:t>
            </a:r>
          </a:p>
          <a:p>
            <a:r>
              <a:rPr lang="en-US" sz="1700" dirty="0" smtClean="0">
                <a:latin typeface="Trebuchet MS" panose="020B0603020202020204" pitchFamily="34" charset="0"/>
              </a:rPr>
              <a:t>Frozen in stone, there is a 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display of movements</a:t>
            </a:r>
            <a:r>
              <a:rPr lang="en-US" sz="1700" dirty="0" smtClean="0">
                <a:latin typeface="Trebuchet MS" panose="020B0603020202020204" pitchFamily="34" charset="0"/>
              </a:rPr>
              <a:t> of every part of the human frame from head to toe.  </a:t>
            </a:r>
          </a:p>
          <a:p>
            <a:r>
              <a:rPr lang="en-US" sz="1700" dirty="0" smtClean="0">
                <a:latin typeface="Trebuchet MS" panose="020B0603020202020204" pitchFamily="34" charset="0"/>
              </a:rPr>
              <a:t>Working though rhythmic body swings, the dancer creates a vocabulary of hand gestures, of eyes as well as facial expressions for the portrayal of moods, emotions, sentiments, actions and ideas.</a:t>
            </a:r>
          </a:p>
          <a:p>
            <a:r>
              <a:rPr lang="en-US" sz="1700" dirty="0" smtClean="0">
                <a:latin typeface="Trebuchet MS" panose="020B0603020202020204" pitchFamily="34" charset="0"/>
              </a:rPr>
              <a:t>The </a:t>
            </a:r>
            <a:r>
              <a:rPr lang="en-US" sz="1700" b="1" i="1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medium for recording data and information </a:t>
            </a:r>
            <a:r>
              <a:rPr lang="en-US" sz="1700" dirty="0" smtClean="0">
                <a:latin typeface="Trebuchet MS" panose="020B0603020202020204" pitchFamily="34" charset="0"/>
              </a:rPr>
              <a:t>in the present world is paper, magnetic tapes, hard disks, pen drives, etc., whereas about 700 years ago or more, </a:t>
            </a:r>
            <a:r>
              <a:rPr lang="en-US" sz="1700" b="1" i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palm leaves, stones carvings </a:t>
            </a:r>
            <a:r>
              <a:rPr lang="en-US" sz="1700" dirty="0" smtClean="0">
                <a:latin typeface="Trebuchet MS" panose="020B0603020202020204" pitchFamily="34" charset="0"/>
              </a:rPr>
              <a:t>were used for this purpose.</a:t>
            </a:r>
            <a:endParaRPr lang="en-US" sz="1700" dirty="0" smtClean="0">
              <a:latin typeface="Trebuchet MS" panose="020B0603020202020204" pitchFamily="34" charset="0"/>
            </a:endParaRPr>
          </a:p>
          <a:p>
            <a:r>
              <a:rPr lang="en-US" sz="1700" dirty="0" smtClean="0">
                <a:latin typeface="Trebuchet MS" panose="020B0603020202020204" pitchFamily="34" charset="0"/>
              </a:rPr>
              <a:t>These </a:t>
            </a:r>
            <a:r>
              <a:rPr lang="en-US" sz="1700" dirty="0">
                <a:latin typeface="Trebuchet MS" panose="020B0603020202020204" pitchFamily="34" charset="0"/>
              </a:rPr>
              <a:t>are recognized as the key to knowledge in diverse fields that have been passed through generations</a:t>
            </a:r>
            <a:r>
              <a:rPr lang="en-US" sz="1700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US" sz="1700" dirty="0" smtClean="0">
                <a:latin typeface="Trebuchet MS" panose="020B0603020202020204" pitchFamily="34" charset="0"/>
              </a:rPr>
              <a:t>Countries like </a:t>
            </a:r>
            <a:r>
              <a:rPr lang="en-US" sz="1700" b="1" i="1" dirty="0" smtClean="0">
                <a:solidFill>
                  <a:srgbClr val="CC0099"/>
                </a:solidFill>
                <a:latin typeface="Trebuchet MS" panose="020B0603020202020204" pitchFamily="34" charset="0"/>
              </a:rPr>
              <a:t>India, Thailand, Philippines, and Indonesia</a:t>
            </a:r>
            <a:r>
              <a:rPr lang="en-US" sz="1700" dirty="0" smtClean="0">
                <a:latin typeface="Trebuchet MS" panose="020B0603020202020204" pitchFamily="34" charset="0"/>
              </a:rPr>
              <a:t> became home to large collections of palm leaf manuscripts and stone carvings.</a:t>
            </a:r>
          </a:p>
          <a:p>
            <a:endParaRPr lang="en-US" sz="1700" dirty="0">
              <a:latin typeface="Trebuchet MS" panose="020B0603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91554" y="27493"/>
            <a:ext cx="5098366" cy="1325563"/>
          </a:xfrm>
          <a:ln w="38100">
            <a:solidFill>
              <a:srgbClr val="FF33CC"/>
            </a:solidFill>
          </a:ln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uperStock - Dancing poses of Indian classical dance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593078" cy="6752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6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474"/>
            <a:ext cx="6471138" cy="6176963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dancer creates an ambience where </a:t>
            </a:r>
            <a:r>
              <a:rPr lang="en-US" dirty="0">
                <a:solidFill>
                  <a:srgbClr val="0070C0"/>
                </a:solidFill>
                <a:latin typeface="Trebuchet MS" panose="020B0603020202020204" pitchFamily="34" charset="0"/>
              </a:rPr>
              <a:t>the theme, the song and the rhythm</a:t>
            </a:r>
            <a:r>
              <a:rPr lang="en-US" dirty="0">
                <a:latin typeface="Trebuchet MS" panose="020B0603020202020204" pitchFamily="34" charset="0"/>
              </a:rPr>
              <a:t> all combine to produce a particular emotion or sentiment (rasa</a:t>
            </a:r>
            <a:r>
              <a:rPr lang="en-US" dirty="0" smtClean="0">
                <a:latin typeface="Trebuchet MS" panose="020B0603020202020204" pitchFamily="34" charset="0"/>
              </a:rPr>
              <a:t>).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The stone-carving tradition in India is one of the richest in the world. </a:t>
            </a:r>
          </a:p>
          <a:p>
            <a:r>
              <a:rPr lang="en-US" dirty="0">
                <a:latin typeface="Trebuchet MS" panose="020B0603020202020204" pitchFamily="34" charset="0"/>
              </a:rPr>
              <a:t>G</a:t>
            </a:r>
            <a:r>
              <a:rPr lang="en-US" dirty="0" smtClean="0">
                <a:latin typeface="Trebuchet MS" panose="020B0603020202020204" pitchFamily="34" charset="0"/>
              </a:rPr>
              <a:t>uilds of </a:t>
            </a:r>
            <a:r>
              <a:rPr lang="en-US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masons and stone carvers</a:t>
            </a:r>
            <a:r>
              <a:rPr lang="en-US" dirty="0" smtClean="0">
                <a:latin typeface="Trebuchet MS" panose="020B0603020202020204" pitchFamily="34" charset="0"/>
              </a:rPr>
              <a:t> have existed here since the 7th century B.C. 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The skills were handed down as family lore from father to son, a practice prevalent in some parts of the country even today. 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4" descr="Kolaramma Temple at Kolar, relief of dancing women at the mahadwara (main  entrance) | Stone sculpture art, Ancient indian art, Vedic 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22" y="0"/>
            <a:ext cx="543211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" y="1825625"/>
            <a:ext cx="5767754" cy="49128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All major temples of India-be it </a:t>
            </a:r>
            <a:r>
              <a:rPr lang="en-US" i="1" dirty="0" err="1" smtClean="0">
                <a:solidFill>
                  <a:srgbClr val="FF0000"/>
                </a:solidFill>
              </a:rPr>
              <a:t>Puri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Konark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Khajuraho</a:t>
            </a:r>
            <a:r>
              <a:rPr lang="en-US" i="1" dirty="0" smtClean="0">
                <a:solidFill>
                  <a:srgbClr val="FF0000"/>
                </a:solidFill>
              </a:rPr>
              <a:t>, Kailash Temple, or the Shore Temple at </a:t>
            </a:r>
            <a:r>
              <a:rPr lang="en-US" i="1" dirty="0" err="1" smtClean="0">
                <a:solidFill>
                  <a:srgbClr val="FF0000"/>
                </a:solidFill>
              </a:rPr>
              <a:t>Mahabalipuram</a:t>
            </a:r>
            <a:r>
              <a:rPr lang="en-US" dirty="0" smtClean="0"/>
              <a:t>-illustrate the rich tradition of Indian stone carvings.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sculptures found in the ancient and medieval temples of </a:t>
            </a:r>
            <a:r>
              <a:rPr lang="en-US" i="1" dirty="0" err="1">
                <a:solidFill>
                  <a:schemeClr val="accent5"/>
                </a:solidFill>
              </a:rPr>
              <a:t>Bharatpur</a:t>
            </a:r>
            <a:r>
              <a:rPr lang="en-US" i="1" dirty="0">
                <a:solidFill>
                  <a:schemeClr val="accent5"/>
                </a:solidFill>
              </a:rPr>
              <a:t>, </a:t>
            </a:r>
            <a:r>
              <a:rPr lang="en-US" i="1" dirty="0" err="1">
                <a:solidFill>
                  <a:schemeClr val="accent5"/>
                </a:solidFill>
              </a:rPr>
              <a:t>Baroli</a:t>
            </a:r>
            <a:r>
              <a:rPr lang="en-US" i="1" dirty="0">
                <a:solidFill>
                  <a:schemeClr val="accent5"/>
                </a:solidFill>
              </a:rPr>
              <a:t>, </a:t>
            </a:r>
            <a:r>
              <a:rPr lang="en-US" i="1" dirty="0" err="1">
                <a:solidFill>
                  <a:schemeClr val="accent5"/>
                </a:solidFill>
              </a:rPr>
              <a:t>Ramgarh</a:t>
            </a:r>
            <a:r>
              <a:rPr lang="en-US" i="1" dirty="0">
                <a:solidFill>
                  <a:schemeClr val="accent5"/>
                </a:solidFill>
              </a:rPr>
              <a:t>, </a:t>
            </a:r>
            <a:r>
              <a:rPr lang="en-US" i="1" dirty="0" err="1">
                <a:solidFill>
                  <a:schemeClr val="accent5"/>
                </a:solidFill>
              </a:rPr>
              <a:t>Nagda</a:t>
            </a:r>
            <a:r>
              <a:rPr lang="en-US" i="1" dirty="0">
                <a:solidFill>
                  <a:schemeClr val="accent5"/>
                </a:solidFill>
              </a:rPr>
              <a:t>, Ajmer, </a:t>
            </a:r>
            <a:r>
              <a:rPr lang="en-US" i="1" dirty="0" err="1">
                <a:solidFill>
                  <a:schemeClr val="accent5"/>
                </a:solidFill>
              </a:rPr>
              <a:t>Chittor</a:t>
            </a:r>
            <a:r>
              <a:rPr lang="en-US" i="1" dirty="0">
                <a:solidFill>
                  <a:schemeClr val="accent5"/>
                </a:solidFill>
              </a:rPr>
              <a:t>, </a:t>
            </a:r>
            <a:r>
              <a:rPr lang="en-US" i="1" dirty="0" err="1">
                <a:solidFill>
                  <a:schemeClr val="accent5"/>
                </a:solidFill>
              </a:rPr>
              <a:t>Mandore</a:t>
            </a:r>
            <a:r>
              <a:rPr lang="en-US" i="1" dirty="0">
                <a:solidFill>
                  <a:schemeClr val="accent5"/>
                </a:solidFill>
              </a:rPr>
              <a:t>, Jaisalmer, Bikaner, and Udaipur </a:t>
            </a:r>
            <a:r>
              <a:rPr lang="en-US" dirty="0"/>
              <a:t>speak highly of the artistic skills of the </a:t>
            </a:r>
            <a:r>
              <a:rPr lang="en-US" dirty="0" err="1"/>
              <a:t>Rajasthani</a:t>
            </a:r>
            <a:r>
              <a:rPr lang="en-US" dirty="0"/>
              <a:t> stonecutters.</a:t>
            </a:r>
          </a:p>
          <a:p>
            <a:r>
              <a:rPr lang="en-US" dirty="0"/>
              <a:t>Today, it is in </a:t>
            </a:r>
            <a:r>
              <a:rPr lang="en-US" b="1" i="1" dirty="0">
                <a:solidFill>
                  <a:srgbClr val="CC0099"/>
                </a:solidFill>
              </a:rPr>
              <a:t>ruins</a:t>
            </a:r>
            <a:r>
              <a:rPr lang="en-US" dirty="0"/>
              <a:t> but the grandeur of this masterpiece can still be experienced and enjoyed. </a:t>
            </a:r>
            <a:endParaRPr lang="en-US" dirty="0" smtClean="0"/>
          </a:p>
          <a:p>
            <a:r>
              <a:rPr lang="en-US" dirty="0"/>
              <a:t>The popular South Indian recognized languages are </a:t>
            </a:r>
            <a:r>
              <a:rPr lang="en-US" b="1" i="1" dirty="0">
                <a:solidFill>
                  <a:srgbClr val="00B050"/>
                </a:solidFill>
              </a:rPr>
              <a:t>Telugu, Tamil, Kannada, Malayalam, Tulu, </a:t>
            </a:r>
            <a:r>
              <a:rPr lang="en-US" dirty="0"/>
              <a:t>etc. Telugu script, which is an offshoot of Brahmi script, has complex structural characteristics and makes character recognition a difficult task.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79388" cy="1325563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rgbClr val="C00000"/>
                </a:solidFill>
              </a:rPr>
              <a:t>The Problem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5" name="Picture 4" descr="Ancient Tamil Script Engraved On Walls Stock Photo 1477643027 | Shutterstoc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64" y="0"/>
            <a:ext cx="62976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76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high time </a:t>
            </a:r>
            <a:r>
              <a:rPr lang="en-US" dirty="0" smtClean="0">
                <a:effectLst/>
              </a:rPr>
              <a:t>for the </a:t>
            </a:r>
            <a:r>
              <a:rPr lang="en-US" b="1" i="1" u="sng" dirty="0" smtClean="0">
                <a:solidFill>
                  <a:srgbClr val="00B050"/>
                </a:solidFill>
                <a:effectLst/>
              </a:rPr>
              <a:t>UNESCO, UKRI, ICHR, Government of India, </a:t>
            </a:r>
            <a:r>
              <a:rPr lang="en-US" b="1" i="1" u="sng" dirty="0" err="1" smtClean="0">
                <a:solidFill>
                  <a:srgbClr val="00B050"/>
                </a:solidFill>
                <a:effectLst/>
              </a:rPr>
              <a:t>etc</a:t>
            </a:r>
            <a:r>
              <a:rPr lang="en-US" b="1" i="1" u="sng" dirty="0" smtClean="0">
                <a:solidFill>
                  <a:srgbClr val="00B050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to take </a:t>
            </a:r>
            <a:r>
              <a:rPr lang="en-US" dirty="0" smtClean="0"/>
              <a:t>a</a:t>
            </a:r>
            <a:r>
              <a:rPr lang="en-US" dirty="0" smtClean="0">
                <a:effectLst/>
              </a:rPr>
              <a:t>n important decision may be diplomatically sketched, to preserve and procure this culture and infinite treasure for the next generations to have </a:t>
            </a:r>
            <a:r>
              <a:rPr lang="en-US" b="1" i="1" dirty="0" smtClean="0">
                <a:solidFill>
                  <a:srgbClr val="FFFF00"/>
                </a:solidFill>
                <a:effectLst/>
              </a:rPr>
              <a:t>a glimpse of this ancient marvels &amp; attractions</a:t>
            </a:r>
            <a:r>
              <a:rPr lang="en-US" dirty="0" smtClean="0">
                <a:effectLst/>
              </a:rPr>
              <a:t>, in some manifested eternal forms, through </a:t>
            </a:r>
            <a:r>
              <a:rPr lang="en-US" b="1" i="1" dirty="0" smtClean="0">
                <a:solidFill>
                  <a:srgbClr val="FF0000"/>
                </a:solidFill>
                <a:effectLst/>
              </a:rPr>
              <a:t>rapidly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effectLst/>
              </a:rPr>
              <a:t>evolutionary digitalization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b="1" i="1" u="sng" dirty="0" smtClean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US" b="1" i="1" u="sng" dirty="0">
                <a:solidFill>
                  <a:schemeClr val="accent4">
                    <a:lumMod val="50000"/>
                  </a:schemeClr>
                </a:solidFill>
              </a:rPr>
              <a:t>a 3D profiler</a:t>
            </a:r>
            <a:r>
              <a:rPr lang="en-US" dirty="0"/>
              <a:t> to resolve the issues related to palm leaf </a:t>
            </a:r>
            <a:r>
              <a:rPr lang="en-US" dirty="0" smtClean="0"/>
              <a:t>manuscripts or the stone carvings may be expedited. </a:t>
            </a:r>
            <a:endParaRPr lang="en-US" dirty="0" smtClean="0">
              <a:effectLst/>
            </a:endParaRPr>
          </a:p>
          <a:p>
            <a:r>
              <a:rPr lang="en-US" dirty="0"/>
              <a:t>Recognition of compound characters is a challenging task to research</a:t>
            </a:r>
            <a:r>
              <a:rPr lang="en-US" dirty="0" smtClean="0"/>
              <a:t>.</a:t>
            </a:r>
          </a:p>
          <a:p>
            <a:r>
              <a:rPr lang="en-US" dirty="0"/>
              <a:t>To recognize the palm leaf </a:t>
            </a:r>
            <a:r>
              <a:rPr lang="en-US" dirty="0" smtClean="0"/>
              <a:t>text or stone carvings, </a:t>
            </a:r>
            <a:r>
              <a:rPr lang="en-US" dirty="0"/>
              <a:t>novel concepts of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3D inherent feature</a:t>
            </a:r>
            <a:r>
              <a:rPr lang="en-US" dirty="0"/>
              <a:t>, may be explored.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53972" cy="132556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The Solution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9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Dr. </a:t>
            </a:r>
            <a:r>
              <a:rPr lang="en-US" b="1" i="1" dirty="0" err="1" smtClean="0">
                <a:solidFill>
                  <a:schemeClr val="accent1"/>
                </a:solidFill>
              </a:rPr>
              <a:t>Kimmels</a:t>
            </a:r>
            <a:r>
              <a:rPr lang="en-US" b="1" i="1" dirty="0" smtClean="0">
                <a:solidFill>
                  <a:schemeClr val="accent1"/>
                </a:solidFill>
              </a:rPr>
              <a:t> 3d </a:t>
            </a:r>
            <a:r>
              <a:rPr lang="en-US" b="1" i="1" dirty="0" err="1" smtClean="0">
                <a:solidFill>
                  <a:schemeClr val="accent1"/>
                </a:solidFill>
              </a:rPr>
              <a:t>Caricaturization</a:t>
            </a:r>
            <a:r>
              <a:rPr lang="en-US" dirty="0" smtClean="0"/>
              <a:t> (from 22 sec in the video)</a:t>
            </a:r>
          </a:p>
          <a:p>
            <a:r>
              <a:rPr lang="en-US" b="1" i="1" dirty="0" smtClean="0">
                <a:solidFill>
                  <a:schemeClr val="accent2"/>
                </a:solidFill>
              </a:rPr>
              <a:t>Dr. Tao Jiang’s</a:t>
            </a:r>
            <a:r>
              <a:rPr lang="en-US" dirty="0" smtClean="0"/>
              <a:t>: 2D mesh generation followed by inflation to retrieve 3d content.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199" y="365125"/>
            <a:ext cx="4296509" cy="1325563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Previous / Existing Solution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2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rgbClr val="7030A0"/>
                </a:solidFill>
              </a:rPr>
              <a:t>Pilots we conducted for the solution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18" y="1806524"/>
            <a:ext cx="6977576" cy="4701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6" y="1806525"/>
            <a:ext cx="4701839" cy="4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7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7" y="1825625"/>
            <a:ext cx="789701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788" y="1868113"/>
            <a:ext cx="4111826" cy="43088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547" y="365125"/>
            <a:ext cx="6069037" cy="1325563"/>
          </a:xfrm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endParaRPr lang="en-US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5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PowerPoint Presentation</vt:lpstr>
      <vt:lpstr>Epitome</vt:lpstr>
      <vt:lpstr>Case Study</vt:lpstr>
      <vt:lpstr>PowerPoint Presentation</vt:lpstr>
      <vt:lpstr>The Problem</vt:lpstr>
      <vt:lpstr>The Solution</vt:lpstr>
      <vt:lpstr>PowerPoint Presentation</vt:lpstr>
      <vt:lpstr>Pilots we conducted for the solution</vt:lpstr>
      <vt:lpstr>Competitive Advantage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108</cp:revision>
  <dcterms:created xsi:type="dcterms:W3CDTF">2024-03-01T03:11:33Z</dcterms:created>
  <dcterms:modified xsi:type="dcterms:W3CDTF">2024-03-01T04:42:49Z</dcterms:modified>
</cp:coreProperties>
</file>