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Open Sauce" charset="1" panose="00000500000000000000"/>
      <p:regular r:id="rId14"/>
    </p:embeddedFont>
    <p:embeddedFont>
      <p:font typeface="Open Sauce Bold" charset="1" panose="00000800000000000000"/>
      <p:regular r:id="rId15"/>
    </p:embeddedFont>
    <p:embeddedFont>
      <p:font typeface="Open Sauce Italics" charset="1" panose="00000500000000000000"/>
      <p:regular r:id="rId16"/>
    </p:embeddedFont>
    <p:embeddedFont>
      <p:font typeface="Open Sauce Bold Italics" charset="1" panose="00000800000000000000"/>
      <p:regular r:id="rId17"/>
    </p:embeddedFont>
    <p:embeddedFont>
      <p:font typeface="Open Sauce Light" charset="1" panose="00000400000000000000"/>
      <p:regular r:id="rId18"/>
    </p:embeddedFont>
    <p:embeddedFont>
      <p:font typeface="Open Sauce Light Italics" charset="1" panose="00000400000000000000"/>
      <p:regular r:id="rId19"/>
    </p:embeddedFont>
    <p:embeddedFont>
      <p:font typeface="Open Sauce Medium" charset="1" panose="00000600000000000000"/>
      <p:regular r:id="rId20"/>
    </p:embeddedFont>
    <p:embeddedFont>
      <p:font typeface="Open Sauce Medium Italics" charset="1" panose="00000600000000000000"/>
      <p:regular r:id="rId21"/>
    </p:embeddedFont>
    <p:embeddedFont>
      <p:font typeface="Open Sauce Semi-Bold" charset="1" panose="00000700000000000000"/>
      <p:regular r:id="rId22"/>
    </p:embeddedFont>
    <p:embeddedFont>
      <p:font typeface="Open Sauce Semi-Bold Italics" charset="1" panose="00000700000000000000"/>
      <p:regular r:id="rId23"/>
    </p:embeddedFont>
    <p:embeddedFont>
      <p:font typeface="Open Sauce Heavy" charset="1" panose="00000A00000000000000"/>
      <p:regular r:id="rId24"/>
    </p:embeddedFont>
    <p:embeddedFont>
      <p:font typeface="Open Sauce Heavy Italics"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opencv.org/" TargetMode="External" Type="http://schemas.openxmlformats.org/officeDocument/2006/relationships/hyperlink"/><Relationship Id="rId4" Target="https://docs.python.org/" TargetMode="External" Type="http://schemas.openxmlformats.org/officeDocument/2006/relationships/hyperlink"/><Relationship Id="rId5" Target="../media/image2.png" Type="http://schemas.openxmlformats.org/officeDocument/2006/relationships/image"/><Relationship Id="rId6"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1028700"/>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1712002"/>
            <a:ext cx="9815307" cy="2766060"/>
          </a:xfrm>
          <a:prstGeom prst="rect">
            <a:avLst/>
          </a:prstGeom>
        </p:spPr>
        <p:txBody>
          <a:bodyPr anchor="t" rtlCol="false" tIns="0" lIns="0" bIns="0" rIns="0">
            <a:spAutoFit/>
          </a:bodyPr>
          <a:lstStyle/>
          <a:p>
            <a:pPr algn="ctr">
              <a:lnSpc>
                <a:spcPts val="5519"/>
              </a:lnSpc>
            </a:pPr>
            <a:r>
              <a:rPr lang="en-US" sz="3999" spc="391">
                <a:solidFill>
                  <a:srgbClr val="231F20"/>
                </a:solidFill>
                <a:latin typeface="Oswald Bold"/>
              </a:rPr>
              <a:t>DETECTING LANE LINES WITH COMPUTER VISION: A PYTHON AND OPENCV APPROACH</a:t>
            </a:r>
          </a:p>
          <a:p>
            <a:pPr algn="ctr">
              <a:lnSpc>
                <a:spcPts val="5519"/>
              </a:lnSpc>
            </a:pPr>
          </a:p>
        </p:txBody>
      </p:sp>
      <p:sp>
        <p:nvSpPr>
          <p:cNvPr name="TextBox 9" id="9"/>
          <p:cNvSpPr txBox="true"/>
          <p:nvPr/>
        </p:nvSpPr>
        <p:spPr>
          <a:xfrm rot="0">
            <a:off x="11234245" y="6528124"/>
            <a:ext cx="12848809" cy="2730176"/>
          </a:xfrm>
          <a:prstGeom prst="rect">
            <a:avLst/>
          </a:prstGeom>
        </p:spPr>
        <p:txBody>
          <a:bodyPr anchor="t" rtlCol="false" tIns="0" lIns="0" bIns="0" rIns="0">
            <a:spAutoFit/>
          </a:bodyPr>
          <a:lstStyle/>
          <a:p>
            <a:pPr>
              <a:lnSpc>
                <a:spcPts val="3661"/>
              </a:lnSpc>
            </a:pPr>
            <a:r>
              <a:rPr lang="en-US" sz="2653" spc="140">
                <a:solidFill>
                  <a:srgbClr val="231F20"/>
                </a:solidFill>
                <a:latin typeface="Montserrat Classic Bold"/>
              </a:rPr>
              <a:t>VARUN D</a:t>
            </a:r>
          </a:p>
          <a:p>
            <a:pPr>
              <a:lnSpc>
                <a:spcPts val="3661"/>
              </a:lnSpc>
            </a:pPr>
            <a:r>
              <a:rPr lang="en-US" sz="2653" spc="140">
                <a:solidFill>
                  <a:srgbClr val="231F20"/>
                </a:solidFill>
                <a:latin typeface="Montserrat Classic Bold"/>
              </a:rPr>
              <a:t>2021503567</a:t>
            </a:r>
          </a:p>
          <a:p>
            <a:pPr>
              <a:lnSpc>
                <a:spcPts val="3661"/>
              </a:lnSpc>
            </a:pPr>
            <a:r>
              <a:rPr lang="en-US" sz="2653" spc="140">
                <a:solidFill>
                  <a:srgbClr val="231F20"/>
                </a:solidFill>
                <a:latin typeface="Montserrat Classic Bold"/>
              </a:rPr>
              <a:t>Madras Institute Of Technology</a:t>
            </a:r>
          </a:p>
          <a:p>
            <a:pPr>
              <a:lnSpc>
                <a:spcPts val="3661"/>
              </a:lnSpc>
            </a:pPr>
            <a:r>
              <a:rPr lang="en-US" sz="2653" spc="140">
                <a:solidFill>
                  <a:srgbClr val="231F20"/>
                </a:solidFill>
                <a:latin typeface="Montserrat Classic Bold"/>
              </a:rPr>
              <a:t>1A39BFD15A49F27965B4F30196A921B5</a:t>
            </a:r>
          </a:p>
          <a:p>
            <a:pPr>
              <a:lnSpc>
                <a:spcPts val="3661"/>
              </a:lnSpc>
            </a:pPr>
            <a:r>
              <a:rPr lang="en-US" sz="2653" spc="140">
                <a:solidFill>
                  <a:srgbClr val="231F20"/>
                </a:solidFill>
                <a:latin typeface="Montserrat Classic Bold"/>
              </a:rPr>
              <a:t>dvarun2003@gmail.com</a:t>
            </a:r>
          </a:p>
          <a:p>
            <a:pPr>
              <a:lnSpc>
                <a:spcPts val="3661"/>
              </a:lnSpc>
            </a:pPr>
          </a:p>
        </p:txBody>
      </p:sp>
      <p:sp>
        <p:nvSpPr>
          <p:cNvPr name="TextBox 10" id="10"/>
          <p:cNvSpPr txBox="true"/>
          <p:nvPr/>
        </p:nvSpPr>
        <p:spPr>
          <a:xfrm rot="0">
            <a:off x="8382918" y="6131572"/>
            <a:ext cx="12848809" cy="444176"/>
          </a:xfrm>
          <a:prstGeom prst="rect">
            <a:avLst/>
          </a:prstGeom>
        </p:spPr>
        <p:txBody>
          <a:bodyPr anchor="t" rtlCol="false" tIns="0" lIns="0" bIns="0" rIns="0">
            <a:spAutoFit/>
          </a:bodyPr>
          <a:lstStyle/>
          <a:p>
            <a:pPr>
              <a:lnSpc>
                <a:spcPts val="3661"/>
              </a:lnSpc>
            </a:pPr>
            <a:r>
              <a:rPr lang="en-US" sz="2653" spc="140">
                <a:solidFill>
                  <a:srgbClr val="231F20"/>
                </a:solidFill>
                <a:latin typeface="Montserrat Classic Bold"/>
              </a:rPr>
              <a:t>PRESENTED BY: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PROBLEM STATEMENT</a:t>
            </a:r>
          </a:p>
        </p:txBody>
      </p:sp>
      <p:sp>
        <p:nvSpPr>
          <p:cNvPr name="TextBox 4" id="4"/>
          <p:cNvSpPr txBox="true"/>
          <p:nvPr/>
        </p:nvSpPr>
        <p:spPr>
          <a:xfrm rot="0">
            <a:off x="2887170" y="3206396"/>
            <a:ext cx="13141673" cy="2776109"/>
          </a:xfrm>
          <a:prstGeom prst="rect">
            <a:avLst/>
          </a:prstGeom>
        </p:spPr>
        <p:txBody>
          <a:bodyPr anchor="t" rtlCol="false" tIns="0" lIns="0" bIns="0" rIns="0">
            <a:spAutoFit/>
          </a:bodyPr>
          <a:lstStyle/>
          <a:p>
            <a:pPr algn="just">
              <a:lnSpc>
                <a:spcPts val="3188"/>
              </a:lnSpc>
            </a:pPr>
          </a:p>
          <a:p>
            <a:pPr algn="just">
              <a:lnSpc>
                <a:spcPts val="3188"/>
              </a:lnSpc>
            </a:pPr>
            <a:r>
              <a:rPr lang="en-US" sz="2310" spc="226">
                <a:solidFill>
                  <a:srgbClr val="231F20"/>
                </a:solidFill>
                <a:latin typeface="Open Sauce Bold"/>
              </a:rPr>
              <a:t>The problem at hand is the automatic detection of lane lines in images or video streams, a crucial component for the development of self-driving cars. We aim to create a robust algorithm using Python and OpenCV to accurately identify and delineate lane lines on roads under various conditions such as different lighting, road surface types, and weather.</a:t>
            </a:r>
          </a:p>
          <a:p>
            <a:pPr algn="just" marL="0" indent="0" lvl="0">
              <a:lnSpc>
                <a:spcPts val="3188"/>
              </a:lnSpc>
              <a:spcBef>
                <a:spcPct val="0"/>
              </a:spcBef>
            </a:pPr>
          </a:p>
        </p:txBody>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887170" y="1277407"/>
            <a:ext cx="12850749"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PROPOSED SYSTEM/SOLUTION:</a:t>
            </a:r>
          </a:p>
        </p:txBody>
      </p:sp>
      <p:sp>
        <p:nvSpPr>
          <p:cNvPr name="TextBox 4" id="4"/>
          <p:cNvSpPr txBox="true"/>
          <p:nvPr/>
        </p:nvSpPr>
        <p:spPr>
          <a:xfrm rot="0">
            <a:off x="2887170" y="3206396"/>
            <a:ext cx="13141673" cy="3176159"/>
          </a:xfrm>
          <a:prstGeom prst="rect">
            <a:avLst/>
          </a:prstGeom>
        </p:spPr>
        <p:txBody>
          <a:bodyPr anchor="t" rtlCol="false" tIns="0" lIns="0" bIns="0" rIns="0">
            <a:spAutoFit/>
          </a:bodyPr>
          <a:lstStyle/>
          <a:p>
            <a:pPr algn="just">
              <a:lnSpc>
                <a:spcPts val="3188"/>
              </a:lnSpc>
            </a:pPr>
          </a:p>
          <a:p>
            <a:pPr algn="just">
              <a:lnSpc>
                <a:spcPts val="3188"/>
              </a:lnSpc>
            </a:pPr>
            <a:r>
              <a:rPr lang="en-US" sz="2310" spc="226">
                <a:solidFill>
                  <a:srgbClr val="231F20"/>
                </a:solidFill>
                <a:latin typeface="Open Sauce Bold"/>
              </a:rPr>
              <a:t>Our proposed system involves implementing a pipeline using various computer vision techniques such as color selection, region of interest selection, grayscaling, Gaussian smoothing, Canny Edge Detection, and Hough Transform line detection. By combining these techniques, we will develop a comprehensive solution to reliably detect and annotate lane lines in images and video streams</a:t>
            </a:r>
          </a:p>
          <a:p>
            <a:pPr algn="just" marL="0" indent="0" lvl="0">
              <a:lnSpc>
                <a:spcPts val="3188"/>
              </a:lnSpc>
              <a:spcBef>
                <a:spcPct val="0"/>
              </a:spcBef>
            </a:pPr>
          </a:p>
        </p:txBody>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887170" y="1277407"/>
            <a:ext cx="12850749"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Algorithm &amp; Deployment:</a:t>
            </a:r>
          </a:p>
        </p:txBody>
      </p:sp>
      <p:sp>
        <p:nvSpPr>
          <p:cNvPr name="TextBox 4" id="4"/>
          <p:cNvSpPr txBox="true"/>
          <p:nvPr/>
        </p:nvSpPr>
        <p:spPr>
          <a:xfrm rot="0">
            <a:off x="2887170" y="2415615"/>
            <a:ext cx="13141673" cy="7176659"/>
          </a:xfrm>
          <a:prstGeom prst="rect">
            <a:avLst/>
          </a:prstGeom>
        </p:spPr>
        <p:txBody>
          <a:bodyPr anchor="t" rtlCol="false" tIns="0" lIns="0" bIns="0" rIns="0">
            <a:spAutoFit/>
          </a:bodyPr>
          <a:lstStyle/>
          <a:p>
            <a:pPr algn="just">
              <a:lnSpc>
                <a:spcPts val="3188"/>
              </a:lnSpc>
            </a:pPr>
          </a:p>
          <a:p>
            <a:pPr algn="just" marL="498818" indent="-249409" lvl="1">
              <a:lnSpc>
                <a:spcPts val="3188"/>
              </a:lnSpc>
              <a:buAutoNum type="arabicPeriod" startAt="1"/>
            </a:pPr>
            <a:r>
              <a:rPr lang="en-US" sz="2310" spc="226">
                <a:solidFill>
                  <a:srgbClr val="231F20"/>
                </a:solidFill>
                <a:latin typeface="Open Sauce"/>
              </a:rPr>
              <a:t>Color Selection: Identify the lane lines based on their color characteristics, typically white or yellow.</a:t>
            </a:r>
          </a:p>
          <a:p>
            <a:pPr algn="just" marL="498818" indent="-249409" lvl="1">
              <a:lnSpc>
                <a:spcPts val="3188"/>
              </a:lnSpc>
              <a:buAutoNum type="arabicPeriod" startAt="1"/>
            </a:pPr>
            <a:r>
              <a:rPr lang="en-US" sz="2310" spc="226">
                <a:solidFill>
                  <a:srgbClr val="231F20"/>
                </a:solidFill>
                <a:latin typeface="Open Sauce"/>
              </a:rPr>
              <a:t>Region of Interest Selection: Define the region of interest where lane lines are expected to be located.</a:t>
            </a:r>
          </a:p>
          <a:p>
            <a:pPr algn="just" marL="498818" indent="-249409" lvl="1">
              <a:lnSpc>
                <a:spcPts val="3188"/>
              </a:lnSpc>
              <a:buAutoNum type="arabicPeriod" startAt="1"/>
            </a:pPr>
            <a:r>
              <a:rPr lang="en-US" sz="2310" spc="226">
                <a:solidFill>
                  <a:srgbClr val="231F20"/>
                </a:solidFill>
                <a:latin typeface="Open Sauce"/>
              </a:rPr>
              <a:t>Grayscaling: Convert the selected region to grayscale to simplify subsequent processing steps.</a:t>
            </a:r>
          </a:p>
          <a:p>
            <a:pPr algn="just" marL="498818" indent="-249409" lvl="1">
              <a:lnSpc>
                <a:spcPts val="3188"/>
              </a:lnSpc>
              <a:buAutoNum type="arabicPeriod" startAt="1"/>
            </a:pPr>
            <a:r>
              <a:rPr lang="en-US" sz="2310" spc="226">
                <a:solidFill>
                  <a:srgbClr val="231F20"/>
                </a:solidFill>
                <a:latin typeface="Open Sauce"/>
              </a:rPr>
              <a:t>Gaussian Smoothing: Apply Gaussian smoothing to reduce noise and enhance lane line detection.</a:t>
            </a:r>
          </a:p>
          <a:p>
            <a:pPr algn="just" marL="498818" indent="-249409" lvl="1">
              <a:lnSpc>
                <a:spcPts val="3188"/>
              </a:lnSpc>
              <a:buAutoNum type="arabicPeriod" startAt="1"/>
            </a:pPr>
            <a:r>
              <a:rPr lang="en-US" sz="2310" spc="226">
                <a:solidFill>
                  <a:srgbClr val="231F20"/>
                </a:solidFill>
                <a:latin typeface="Open Sauce"/>
              </a:rPr>
              <a:t>Canny Edge Detection: Detect edges within the region of interest using the Canny edge detection algorithm.</a:t>
            </a:r>
          </a:p>
          <a:p>
            <a:pPr algn="just" marL="498818" indent="-249409" lvl="1">
              <a:lnSpc>
                <a:spcPts val="3188"/>
              </a:lnSpc>
              <a:buAutoNum type="arabicPeriod" startAt="1"/>
            </a:pPr>
            <a:r>
              <a:rPr lang="en-US" sz="2310" spc="226">
                <a:solidFill>
                  <a:srgbClr val="231F20"/>
                </a:solidFill>
                <a:latin typeface="Open Sauce"/>
              </a:rPr>
              <a:t>Hough Transform Line Detection: Utilize the Hough Transform to identify lines within the edge-detected image, representing potential lane lines.</a:t>
            </a:r>
          </a:p>
          <a:p>
            <a:pPr algn="just" marL="498818" indent="-249409" lvl="1">
              <a:lnSpc>
                <a:spcPts val="3188"/>
              </a:lnSpc>
              <a:buAutoNum type="arabicPeriod" startAt="1"/>
            </a:pPr>
            <a:r>
              <a:rPr lang="en-US" sz="2310" spc="226">
                <a:solidFill>
                  <a:srgbClr val="231F20"/>
                </a:solidFill>
                <a:latin typeface="Open Sauce"/>
              </a:rPr>
              <a:t>Line Averaging and Extrapolation: Average and extrapolate the detected line segments to obtain continuous lane lines.</a:t>
            </a:r>
          </a:p>
          <a:p>
            <a:pPr algn="just" marL="498818" indent="-249409" lvl="1">
              <a:lnSpc>
                <a:spcPts val="3188"/>
              </a:lnSpc>
              <a:buAutoNum type="arabicPeriod" startAt="1"/>
            </a:pPr>
            <a:r>
              <a:rPr lang="en-US" sz="2310" spc="226">
                <a:solidFill>
                  <a:srgbClr val="231F20"/>
                </a:solidFill>
                <a:latin typeface="Open Sauce"/>
              </a:rPr>
              <a:t>Drawing: Overlay the detected lane lines onto the original image for visualization.</a:t>
            </a:r>
          </a:p>
          <a:p>
            <a:pPr algn="just" marL="0" indent="0" lvl="0">
              <a:lnSpc>
                <a:spcPts val="3188"/>
              </a:lnSpc>
              <a:spcBef>
                <a:spcPct val="0"/>
              </a:spcBef>
            </a:pPr>
          </a:p>
        </p:txBody>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887170" y="1277407"/>
            <a:ext cx="14053562"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SYSTEM DEVELOPMENT APPROACH:</a:t>
            </a:r>
          </a:p>
        </p:txBody>
      </p:sp>
      <p:sp>
        <p:nvSpPr>
          <p:cNvPr name="TextBox 4" id="4"/>
          <p:cNvSpPr txBox="true"/>
          <p:nvPr/>
        </p:nvSpPr>
        <p:spPr>
          <a:xfrm rot="0">
            <a:off x="2887170" y="3241917"/>
            <a:ext cx="13141673" cy="1976009"/>
          </a:xfrm>
          <a:prstGeom prst="rect">
            <a:avLst/>
          </a:prstGeom>
        </p:spPr>
        <p:txBody>
          <a:bodyPr anchor="t" rtlCol="false" tIns="0" lIns="0" bIns="0" rIns="0">
            <a:spAutoFit/>
          </a:bodyPr>
          <a:lstStyle/>
          <a:p>
            <a:pPr algn="just">
              <a:lnSpc>
                <a:spcPts val="3188"/>
              </a:lnSpc>
            </a:pPr>
            <a:r>
              <a:rPr lang="en-US" sz="2310" spc="226">
                <a:solidFill>
                  <a:srgbClr val="231F20"/>
                </a:solidFill>
                <a:latin typeface="Open Sauce Bold"/>
              </a:rPr>
              <a:t>The algorithm will be implemented in Python using the OpenCV library. Once developed, the system will be deployed to process both images and video streams, enabling real-time lane line detection.</a:t>
            </a:r>
          </a:p>
          <a:p>
            <a:pPr algn="just">
              <a:lnSpc>
                <a:spcPts val="3188"/>
              </a:lnSpc>
            </a:pPr>
          </a:p>
          <a:p>
            <a:pPr algn="just">
              <a:lnSpc>
                <a:spcPts val="3188"/>
              </a:lnSpc>
              <a:spcBef>
                <a:spcPct val="0"/>
              </a:spcBef>
            </a:pPr>
          </a:p>
        </p:txBody>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887170" y="1277407"/>
            <a:ext cx="14053562"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RESULT:</a:t>
            </a:r>
          </a:p>
        </p:txBody>
      </p:sp>
      <p:sp>
        <p:nvSpPr>
          <p:cNvPr name="TextBox 4" id="4"/>
          <p:cNvSpPr txBox="true"/>
          <p:nvPr/>
        </p:nvSpPr>
        <p:spPr>
          <a:xfrm rot="0">
            <a:off x="2887170" y="3241917"/>
            <a:ext cx="13141673" cy="2776109"/>
          </a:xfrm>
          <a:prstGeom prst="rect">
            <a:avLst/>
          </a:prstGeom>
        </p:spPr>
        <p:txBody>
          <a:bodyPr anchor="t" rtlCol="false" tIns="0" lIns="0" bIns="0" rIns="0">
            <a:spAutoFit/>
          </a:bodyPr>
          <a:lstStyle/>
          <a:p>
            <a:pPr algn="just">
              <a:lnSpc>
                <a:spcPts val="3188"/>
              </a:lnSpc>
            </a:pPr>
          </a:p>
          <a:p>
            <a:pPr algn="just">
              <a:lnSpc>
                <a:spcPts val="3188"/>
              </a:lnSpc>
            </a:pPr>
            <a:r>
              <a:rPr lang="en-US" sz="2310" spc="226">
                <a:solidFill>
                  <a:srgbClr val="231F20"/>
                </a:solidFill>
                <a:latin typeface="Open Sauce Bold"/>
              </a:rPr>
              <a:t>Upon implementation and testing, the system successfully detects and annotates lane lines in images and video streams. The accuracy and robustness of the algorithm are evaluated under various conditions, demonstrating its effectiveness in different scenarios.</a:t>
            </a:r>
          </a:p>
          <a:p>
            <a:pPr algn="just">
              <a:lnSpc>
                <a:spcPts val="3188"/>
              </a:lnSpc>
            </a:pPr>
          </a:p>
          <a:p>
            <a:pPr algn="just">
              <a:lnSpc>
                <a:spcPts val="3188"/>
              </a:lnSpc>
              <a:spcBef>
                <a:spcPct val="0"/>
              </a:spcBef>
            </a:pPr>
          </a:p>
        </p:txBody>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887170" y="1277407"/>
            <a:ext cx="14053562"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CONCLUSION:</a:t>
            </a:r>
          </a:p>
        </p:txBody>
      </p:sp>
      <p:sp>
        <p:nvSpPr>
          <p:cNvPr name="TextBox 4" id="4"/>
          <p:cNvSpPr txBox="true"/>
          <p:nvPr/>
        </p:nvSpPr>
        <p:spPr>
          <a:xfrm rot="0">
            <a:off x="2887170" y="3241917"/>
            <a:ext cx="13141673" cy="2376059"/>
          </a:xfrm>
          <a:prstGeom prst="rect">
            <a:avLst/>
          </a:prstGeom>
        </p:spPr>
        <p:txBody>
          <a:bodyPr anchor="t" rtlCol="false" tIns="0" lIns="0" bIns="0" rIns="0">
            <a:spAutoFit/>
          </a:bodyPr>
          <a:lstStyle/>
          <a:p>
            <a:pPr algn="just">
              <a:lnSpc>
                <a:spcPts val="3188"/>
              </a:lnSpc>
            </a:pPr>
            <a:r>
              <a:rPr lang="en-US" sz="2310" spc="226">
                <a:solidFill>
                  <a:srgbClr val="231F20"/>
                </a:solidFill>
                <a:latin typeface="Open Sauce Bold"/>
              </a:rPr>
              <a:t>The proposed system provides a reliable solution for lane line detection using computer vision techniques. By accurately identifying and annotating lane lines, it lays the foundation for the development of advanced driver assistance systems (ADAS) and autonomous vehicles, contributing to improved road safety and traffic management.</a:t>
            </a:r>
          </a:p>
          <a:p>
            <a:pPr algn="just">
              <a:lnSpc>
                <a:spcPts val="3188"/>
              </a:lnSpc>
              <a:spcBef>
                <a:spcPct val="0"/>
              </a:spcBef>
            </a:pPr>
          </a:p>
        </p:txBody>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117219" y="1467325"/>
            <a:ext cx="14053562"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REFERENCES:</a:t>
            </a:r>
          </a:p>
        </p:txBody>
      </p:sp>
      <p:sp>
        <p:nvSpPr>
          <p:cNvPr name="TextBox 4" id="4"/>
          <p:cNvSpPr txBox="true"/>
          <p:nvPr/>
        </p:nvSpPr>
        <p:spPr>
          <a:xfrm rot="0">
            <a:off x="2887170" y="3241917"/>
            <a:ext cx="13141673" cy="2776109"/>
          </a:xfrm>
          <a:prstGeom prst="rect">
            <a:avLst/>
          </a:prstGeom>
        </p:spPr>
        <p:txBody>
          <a:bodyPr anchor="t" rtlCol="false" tIns="0" lIns="0" bIns="0" rIns="0">
            <a:spAutoFit/>
          </a:bodyPr>
          <a:lstStyle/>
          <a:p>
            <a:pPr>
              <a:lnSpc>
                <a:spcPts val="3188"/>
              </a:lnSpc>
            </a:pPr>
          </a:p>
          <a:p>
            <a:pPr marL="498818" indent="-249409" lvl="1">
              <a:lnSpc>
                <a:spcPts val="3188"/>
              </a:lnSpc>
              <a:buAutoNum type="arabicPeriod" startAt="1"/>
            </a:pPr>
            <a:r>
              <a:rPr lang="en-US" sz="2310" spc="226">
                <a:solidFill>
                  <a:srgbClr val="231F20"/>
                </a:solidFill>
                <a:latin typeface="Open Sauce Bold"/>
              </a:rPr>
              <a:t>OpenCV Documentation: </a:t>
            </a:r>
            <a:r>
              <a:rPr lang="en-US" sz="2310" spc="226" u="sng">
                <a:solidFill>
                  <a:srgbClr val="231F20"/>
                </a:solidFill>
                <a:latin typeface="Open Sauce Bold"/>
                <a:hlinkClick r:id="rId3" tooltip="https://opencv.org/"/>
              </a:rPr>
              <a:t>https://opencv.org/</a:t>
            </a:r>
          </a:p>
          <a:p>
            <a:pPr marL="498818" indent="-249409" lvl="1">
              <a:lnSpc>
                <a:spcPts val="3188"/>
              </a:lnSpc>
              <a:buAutoNum type="arabicPeriod" startAt="1"/>
            </a:pPr>
            <a:r>
              <a:rPr lang="en-US" sz="2310" spc="226">
                <a:solidFill>
                  <a:srgbClr val="231F20"/>
                </a:solidFill>
                <a:latin typeface="Open Sauce Bold"/>
              </a:rPr>
              <a:t>Python Documentation: </a:t>
            </a:r>
            <a:r>
              <a:rPr lang="en-US" sz="2310" spc="226" u="sng">
                <a:solidFill>
                  <a:srgbClr val="231F20"/>
                </a:solidFill>
                <a:latin typeface="Open Sauce Bold"/>
                <a:hlinkClick r:id="rId4" tooltip="https://docs.python.org/"/>
              </a:rPr>
              <a:t>https://docs.python.org/</a:t>
            </a:r>
          </a:p>
          <a:p>
            <a:pPr marL="498818" indent="-249409" lvl="1">
              <a:lnSpc>
                <a:spcPts val="3188"/>
              </a:lnSpc>
              <a:buAutoNum type="arabicPeriod" startAt="1"/>
            </a:pPr>
            <a:r>
              <a:rPr lang="en-US" sz="2310" spc="226">
                <a:solidFill>
                  <a:srgbClr val="231F20"/>
                </a:solidFill>
                <a:latin typeface="Open Sauce Bold"/>
              </a:rPr>
              <a:t>Udacity Self-Driving Car Nanodegree: https://www.udacity.com/course/self-driving-car-engineer-nanodegree--nd013</a:t>
            </a:r>
          </a:p>
          <a:p>
            <a:pPr>
              <a:lnSpc>
                <a:spcPts val="3188"/>
              </a:lnSpc>
              <a:spcBef>
                <a:spcPct val="0"/>
              </a:spcBef>
            </a:pPr>
          </a:p>
        </p:txBody>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515812" y="4339888"/>
            <a:ext cx="14053562"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THANK YOU!</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DAGDsbcV0tY</dc:identifier>
  <dcterms:modified xsi:type="dcterms:W3CDTF">2011-08-01T06:04:30Z</dcterms:modified>
  <cp:revision>1</cp:revision>
  <dc:title>Detecting Lane Lines with Computer Vision: A Python and OpenCV Approach NM PROJECT</dc:title>
</cp:coreProperties>
</file>