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Clear Sans" charset="1" panose="020B0503030202020304"/>
      <p:regular r:id="rId16"/>
    </p:embeddedFont>
    <p:embeddedFont>
      <p:font typeface="Clear Sans Bold" charset="1" panose="020B0803030202020304"/>
      <p:regular r:id="rId17"/>
    </p:embeddedFont>
    <p:embeddedFont>
      <p:font typeface="Clear Sans Italics" charset="1" panose="020B0503030202090304"/>
      <p:regular r:id="rId18"/>
    </p:embeddedFont>
    <p:embeddedFont>
      <p:font typeface="Clear Sans Bold Italics" charset="1" panose="020B0803030202090304"/>
      <p:regular r:id="rId19"/>
    </p:embeddedFont>
    <p:embeddedFont>
      <p:font typeface="Clear Sans Thin" charset="1" panose="020B0203030202020304"/>
      <p:regular r:id="rId20"/>
    </p:embeddedFont>
    <p:embeddedFont>
      <p:font typeface="Clear Sans Light" charset="1" panose="020B0303030202020304"/>
      <p:regular r:id="rId21"/>
    </p:embeddedFont>
    <p:embeddedFont>
      <p:font typeface="Clear Sans Medium" charset="1" panose="020B0603030202020304"/>
      <p:regular r:id="rId22"/>
    </p:embeddedFont>
    <p:embeddedFont>
      <p:font typeface="Clear Sans Medium Italics" charset="1" panose="020B0603030202090304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 Italics" charset="1" panose="00000500000000000000"/>
      <p:regular r:id="rId26"/>
    </p:embeddedFont>
    <p:embeddedFont>
      <p:font typeface="Open Sauce Bold Italics" charset="1" panose="00000800000000000000"/>
      <p:regular r:id="rId27"/>
    </p:embeddedFont>
    <p:embeddedFont>
      <p:font typeface="Open Sauce Light" charset="1" panose="00000400000000000000"/>
      <p:regular r:id="rId28"/>
    </p:embeddedFont>
    <p:embeddedFont>
      <p:font typeface="Open Sauce Light Italics" charset="1" panose="00000400000000000000"/>
      <p:regular r:id="rId29"/>
    </p:embeddedFont>
    <p:embeddedFont>
      <p:font typeface="Open Sauce Medium" charset="1" panose="00000600000000000000"/>
      <p:regular r:id="rId30"/>
    </p:embeddedFont>
    <p:embeddedFont>
      <p:font typeface="Open Sauce Medium Italics" charset="1" panose="00000600000000000000"/>
      <p:regular r:id="rId31"/>
    </p:embeddedFont>
    <p:embeddedFont>
      <p:font typeface="Open Sauce Semi-Bold" charset="1" panose="00000700000000000000"/>
      <p:regular r:id="rId32"/>
    </p:embeddedFont>
    <p:embeddedFont>
      <p:font typeface="Open Sauce Semi-Bold Italics" charset="1" panose="00000700000000000000"/>
      <p:regular r:id="rId33"/>
    </p:embeddedFont>
    <p:embeddedFont>
      <p:font typeface="Open Sauce Heavy" charset="1" panose="00000A00000000000000"/>
      <p:regular r:id="rId34"/>
    </p:embeddedFont>
    <p:embeddedFont>
      <p:font typeface="Open Sauce Heavy Italics" charset="1" panose="00000A00000000000000"/>
      <p:regular r:id="rId35"/>
    </p:embeddedFont>
    <p:embeddedFont>
      <p:font typeface="HK Grotesk" charset="1" panose="00000500000000000000"/>
      <p:regular r:id="rId36"/>
    </p:embeddedFont>
    <p:embeddedFont>
      <p:font typeface="HK Grotesk Bold" charset="1" panose="00000800000000000000"/>
      <p:regular r:id="rId37"/>
    </p:embeddedFont>
    <p:embeddedFont>
      <p:font typeface="HK Grotesk Italics" charset="1" panose="00000500000000000000"/>
      <p:regular r:id="rId38"/>
    </p:embeddedFont>
    <p:embeddedFont>
      <p:font typeface="HK Grotesk Bold Italics" charset="1" panose="00000800000000000000"/>
      <p:regular r:id="rId39"/>
    </p:embeddedFont>
    <p:embeddedFont>
      <p:font typeface="HK Grotesk Light" charset="1" panose="00000400000000000000"/>
      <p:regular r:id="rId40"/>
    </p:embeddedFont>
    <p:embeddedFont>
      <p:font typeface="HK Grotesk Light Italics" charset="1" panose="00000400000000000000"/>
      <p:regular r:id="rId41"/>
    </p:embeddedFont>
    <p:embeddedFont>
      <p:font typeface="HK Grotesk Medium" charset="1" panose="00000600000000000000"/>
      <p:regular r:id="rId42"/>
    </p:embeddedFont>
    <p:embeddedFont>
      <p:font typeface="HK Grotesk Medium Italics" charset="1" panose="00000600000000000000"/>
      <p:regular r:id="rId43"/>
    </p:embeddedFont>
    <p:embeddedFont>
      <p:font typeface="HK Grotesk Semi-Bold" charset="1" panose="00000700000000000000"/>
      <p:regular r:id="rId44"/>
    </p:embeddedFont>
    <p:embeddedFont>
      <p:font typeface="HK Grotesk Semi-Bold Italics" charset="1" panose="0000070000000000000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slides/slide1.xml" Type="http://schemas.openxmlformats.org/officeDocument/2006/relationships/slide"/><Relationship Id="rId47" Target="slides/slide2.xml" Type="http://schemas.openxmlformats.org/officeDocument/2006/relationships/slide"/><Relationship Id="rId48" Target="slides/slide3.xml" Type="http://schemas.openxmlformats.org/officeDocument/2006/relationships/slide"/><Relationship Id="rId49" Target="slides/slide4.xml" Type="http://schemas.openxmlformats.org/officeDocument/2006/relationships/slide"/><Relationship Id="rId5" Target="tableStyles.xml" Type="http://schemas.openxmlformats.org/officeDocument/2006/relationships/tableStyles"/><Relationship Id="rId50" Target="slides/slide5.xml" Type="http://schemas.openxmlformats.org/officeDocument/2006/relationships/slide"/><Relationship Id="rId51" Target="slides/slide6.xml" Type="http://schemas.openxmlformats.org/officeDocument/2006/relationships/slide"/><Relationship Id="rId52" Target="slides/slide7.xml" Type="http://schemas.openxmlformats.org/officeDocument/2006/relationships/slide"/><Relationship Id="rId53" Target="slides/slide8.xml" Type="http://schemas.openxmlformats.org/officeDocument/2006/relationships/slide"/><Relationship Id="rId54" Target="slides/slide9.xml" Type="http://schemas.openxmlformats.org/officeDocument/2006/relationships/slide"/><Relationship Id="rId55" Target="slides/slide10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148374" y="3462085"/>
            <a:ext cx="6201261" cy="8347710"/>
            <a:chOff x="0" y="0"/>
            <a:chExt cx="3045089" cy="4099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45089" cy="4099089"/>
            </a:xfrm>
            <a:custGeom>
              <a:avLst/>
              <a:gdLst/>
              <a:ahLst/>
              <a:cxnLst/>
              <a:rect r="r" b="b" t="t" l="l"/>
              <a:pathLst>
                <a:path h="4099089" w="3045089">
                  <a:moveTo>
                    <a:pt x="3045089" y="4099089"/>
                  </a:moveTo>
                  <a:lnTo>
                    <a:pt x="1124331" y="4099089"/>
                  </a:lnTo>
                  <a:cubicBezTo>
                    <a:pt x="503428" y="4099089"/>
                    <a:pt x="0" y="3595661"/>
                    <a:pt x="0" y="2974758"/>
                  </a:cubicBezTo>
                  <a:lnTo>
                    <a:pt x="0" y="0"/>
                  </a:lnTo>
                  <a:lnTo>
                    <a:pt x="1920758" y="0"/>
                  </a:lnTo>
                  <a:cubicBezTo>
                    <a:pt x="2541788" y="0"/>
                    <a:pt x="3045089" y="503428"/>
                    <a:pt x="3045089" y="1124331"/>
                  </a:cubicBezTo>
                  <a:lnTo>
                    <a:pt x="3045089" y="4099089"/>
                  </a:lnTo>
                  <a:close/>
                </a:path>
              </a:pathLst>
            </a:custGeom>
            <a:solidFill>
              <a:srgbClr val="072E9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4919523" y="4535309"/>
            <a:ext cx="7929006" cy="7929006"/>
          </a:xfrm>
          <a:custGeom>
            <a:avLst/>
            <a:gdLst/>
            <a:ahLst/>
            <a:cxnLst/>
            <a:rect r="r" b="b" t="t" l="l"/>
            <a:pathLst>
              <a:path h="7929006" w="7929006">
                <a:moveTo>
                  <a:pt x="0" y="0"/>
                </a:moveTo>
                <a:lnTo>
                  <a:pt x="7929006" y="0"/>
                </a:lnTo>
                <a:lnTo>
                  <a:pt x="7929006" y="7929006"/>
                </a:lnTo>
                <a:lnTo>
                  <a:pt x="0" y="792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1499" y="232917"/>
            <a:ext cx="14581166" cy="2035443"/>
          </a:xfrm>
          <a:custGeom>
            <a:avLst/>
            <a:gdLst/>
            <a:ahLst/>
            <a:cxnLst/>
            <a:rect r="r" b="b" t="t" l="l"/>
            <a:pathLst>
              <a:path h="2035443" w="14581166">
                <a:moveTo>
                  <a:pt x="0" y="0"/>
                </a:moveTo>
                <a:lnTo>
                  <a:pt x="14581166" y="0"/>
                </a:lnTo>
                <a:lnTo>
                  <a:pt x="14581166" y="2035442"/>
                </a:lnTo>
                <a:lnTo>
                  <a:pt x="0" y="2035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41" r="0" b="-104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3118" y="2994843"/>
            <a:ext cx="9360530" cy="154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523"/>
              </a:lnSpc>
            </a:pPr>
            <a:r>
              <a:rPr lang="en-US" sz="11523">
                <a:solidFill>
                  <a:srgbClr val="072E9F"/>
                </a:solidFill>
                <a:latin typeface="HK Grotesk Bold"/>
              </a:rPr>
              <a:t>SignCom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3118" y="4768333"/>
            <a:ext cx="11058324" cy="826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</a:pPr>
            <a:r>
              <a:rPr lang="en-US" sz="3288">
                <a:solidFill>
                  <a:srgbClr val="000000"/>
                </a:solidFill>
                <a:latin typeface="Clear Sans Medium"/>
              </a:rPr>
              <a:t>Bridging Communication Gaps with Smart Sign Language Translation and Emotion Analysis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757533" y="9013587"/>
            <a:ext cx="595133" cy="59513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3118" y="6291637"/>
            <a:ext cx="12374341" cy="3019517"/>
            <a:chOff x="0" y="0"/>
            <a:chExt cx="16499122" cy="402602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2873272" cy="1447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lear Sans Bold"/>
                </a:rPr>
                <a:t>Team Name: SignCom </a:t>
              </a:r>
            </a:p>
            <a:p>
              <a:pPr algn="l" marL="0" indent="0" lvl="0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lear Sans Bold"/>
                </a:rPr>
                <a:t>Team Members: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51662" y="1685077"/>
              <a:ext cx="2561139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Darshan B</a:t>
              </a:r>
            </a:p>
            <a:p>
              <a:pPr algn="l" marL="0" indent="0" lvl="0">
                <a:lnSpc>
                  <a:spcPts val="3500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75277" y="2226943"/>
              <a:ext cx="3796917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darshanthekingmaker@gmail.com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469339"/>
              <a:ext cx="379691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+91 90870 53509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410325" y="1626912"/>
              <a:ext cx="2561139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Varun 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769920" y="2226943"/>
              <a:ext cx="2974403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dvarun2003@gmail.com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147472" y="3469339"/>
              <a:ext cx="379691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+91 98942 96618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9027688" y="1669245"/>
              <a:ext cx="2920532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Babith Sarish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546622" y="2248110"/>
              <a:ext cx="3446363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babithsarish02@gmail.com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326580" y="3411174"/>
              <a:ext cx="379691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+91 94864 46388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3382939" y="1626912"/>
              <a:ext cx="3116183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Ajay Kumar K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2877481" y="2168778"/>
              <a:ext cx="362164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ajaykumarbw21@gmail.com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2702204" y="3411174"/>
              <a:ext cx="379691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+91 6381 672747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37006" y="3444557"/>
            <a:ext cx="9261500" cy="209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18"/>
              </a:lnSpc>
            </a:pPr>
            <a:r>
              <a:rPr lang="en-US" sz="12299">
                <a:solidFill>
                  <a:srgbClr val="072E9F"/>
                </a:solidFill>
                <a:latin typeface="Canva Sans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5138465" y="6601317"/>
            <a:ext cx="11230080" cy="8512309"/>
            <a:chOff x="0" y="0"/>
            <a:chExt cx="14973440" cy="11349746"/>
          </a:xfrm>
        </p:grpSpPr>
        <p:grpSp>
          <p:nvGrpSpPr>
            <p:cNvPr name="Group 4" id="4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930123" y="-5290645"/>
            <a:ext cx="11230080" cy="8512309"/>
            <a:chOff x="0" y="0"/>
            <a:chExt cx="14973440" cy="11349746"/>
          </a:xfrm>
        </p:grpSpPr>
        <p:grpSp>
          <p:nvGrpSpPr>
            <p:cNvPr name="Group 9" id="9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Problem Statement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138189"/>
            <a:ext cx="3461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Significance: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452629"/>
            <a:ext cx="13479151" cy="2239348"/>
            <a:chOff x="0" y="0"/>
            <a:chExt cx="10168865" cy="16893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689397"/>
            </a:xfrm>
            <a:custGeom>
              <a:avLst/>
              <a:gdLst/>
              <a:ahLst/>
              <a:cxnLst/>
              <a:rect r="r" b="b" t="t" l="l"/>
              <a:pathLst>
                <a:path h="1689397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672166"/>
                  </a:lnTo>
                  <a:cubicBezTo>
                    <a:pt x="10168865" y="1681682"/>
                    <a:pt x="10161151" y="1689397"/>
                    <a:pt x="10151635" y="1689397"/>
                  </a:cubicBezTo>
                  <a:lnTo>
                    <a:pt x="17231" y="1689397"/>
                  </a:lnTo>
                  <a:cubicBezTo>
                    <a:pt x="7715" y="1689397"/>
                    <a:pt x="0" y="1681682"/>
                    <a:pt x="0" y="1672166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73702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Millions of deaf and mute individuals face challenges in communication due to the lack of accessibility to sign language interpretation and emotional cues.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Existing solutions often lack accuracy, real-time capabilities, or emotional context, hindering effective communication.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6201814"/>
            <a:ext cx="13479151" cy="3056486"/>
            <a:chOff x="0" y="0"/>
            <a:chExt cx="10168865" cy="23058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2305857"/>
            </a:xfrm>
            <a:custGeom>
              <a:avLst/>
              <a:gdLst/>
              <a:ahLst/>
              <a:cxnLst/>
              <a:rect r="r" b="b" t="t" l="l"/>
              <a:pathLst>
                <a:path h="2305857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2288626"/>
                  </a:lnTo>
                  <a:cubicBezTo>
                    <a:pt x="10168865" y="2298143"/>
                    <a:pt x="10161151" y="2305857"/>
                    <a:pt x="10151635" y="2305857"/>
                  </a:cubicBezTo>
                  <a:lnTo>
                    <a:pt x="17231" y="2305857"/>
                  </a:lnTo>
                  <a:cubicBezTo>
                    <a:pt x="7715" y="2305857"/>
                    <a:pt x="0" y="2298143"/>
                    <a:pt x="0" y="2288626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235348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Solving this problem can significantly enhance the quality of life for the deaf and mute community, enabling them to communicate more effectively and participate fully in society.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Bridging communication gaps can foster inclusivity and understanding among individuals with different abilities, leading to a more empathetic and connected society.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961734" y="9438090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4501096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Proposed 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403301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Solution Description: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681860"/>
            <a:ext cx="13479151" cy="2115921"/>
            <a:chOff x="0" y="0"/>
            <a:chExt cx="10168865" cy="15962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596282"/>
            </a:xfrm>
            <a:custGeom>
              <a:avLst/>
              <a:gdLst/>
              <a:ahLst/>
              <a:cxnLst/>
              <a:rect r="r" b="b" t="t" l="l"/>
              <a:pathLst>
                <a:path h="1596282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579051"/>
                  </a:lnTo>
                  <a:cubicBezTo>
                    <a:pt x="10168865" y="1588567"/>
                    <a:pt x="10161151" y="1596282"/>
                    <a:pt x="10151635" y="1596282"/>
                  </a:cubicBezTo>
                  <a:lnTo>
                    <a:pt x="17231" y="1596282"/>
                  </a:lnTo>
                  <a:cubicBezTo>
                    <a:pt x="7715" y="1596282"/>
                    <a:pt x="0" y="1588567"/>
                    <a:pt x="0" y="1579051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643907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           Our solution is an innovative application that leverages advanced technologies to facilitate seamless communication between deaf/mute individuals and others. It involves the use of AI technologies such as ML and NLP to bridge the communication gap between them and others.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6190621"/>
            <a:ext cx="13479151" cy="2281040"/>
            <a:chOff x="0" y="0"/>
            <a:chExt cx="10168865" cy="17208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1720849"/>
            </a:xfrm>
            <a:custGeom>
              <a:avLst/>
              <a:gdLst/>
              <a:ahLst/>
              <a:cxnLst/>
              <a:rect r="r" b="b" t="t" l="l"/>
              <a:pathLst>
                <a:path h="1720849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703618"/>
                  </a:lnTo>
                  <a:cubicBezTo>
                    <a:pt x="10168865" y="1713135"/>
                    <a:pt x="10161151" y="1720849"/>
                    <a:pt x="10151635" y="1720849"/>
                  </a:cubicBezTo>
                  <a:lnTo>
                    <a:pt x="17231" y="1720849"/>
                  </a:lnTo>
                  <a:cubicBezTo>
                    <a:pt x="7715" y="1720849"/>
                    <a:pt x="0" y="1713135"/>
                    <a:pt x="0" y="1703618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1768474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The application offers real-time sign language to audio conversion and vice versa, along with emotional analysis of the speaker's expressions.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Through intuitive interfaces and accurate translations, it empowers users to express themselves and understand others more comprehensively.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918583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Technologies: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736294"/>
            <a:ext cx="13479151" cy="2305057"/>
            <a:chOff x="0" y="0"/>
            <a:chExt cx="10168865" cy="17389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738968"/>
            </a:xfrm>
            <a:custGeom>
              <a:avLst/>
              <a:gdLst/>
              <a:ahLst/>
              <a:cxnLst/>
              <a:rect r="r" b="b" t="t" l="l"/>
              <a:pathLst>
                <a:path h="1738968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721738"/>
                  </a:lnTo>
                  <a:cubicBezTo>
                    <a:pt x="10168865" y="1731254"/>
                    <a:pt x="10161151" y="1738968"/>
                    <a:pt x="10151635" y="1738968"/>
                  </a:cubicBezTo>
                  <a:lnTo>
                    <a:pt x="17231" y="1738968"/>
                  </a:lnTo>
                  <a:cubicBezTo>
                    <a:pt x="7715" y="1738968"/>
                    <a:pt x="0" y="1731254"/>
                    <a:pt x="0" y="1721738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786593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We will employ a combination of machine learning algorithms and computer vision techniques for sign language recognition and emotional analysis.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Natural language processing (NLP) will be utilized for audio to sign language conversion, ensuring accurate and contextually relevant translations.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6723279"/>
            <a:ext cx="13479151" cy="2535021"/>
            <a:chOff x="0" y="0"/>
            <a:chExt cx="10168865" cy="19124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1912457"/>
            </a:xfrm>
            <a:custGeom>
              <a:avLst/>
              <a:gdLst/>
              <a:ahLst/>
              <a:cxnLst/>
              <a:rect r="r" b="b" t="t" l="l"/>
              <a:pathLst>
                <a:path h="1912457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895226"/>
                  </a:lnTo>
                  <a:cubicBezTo>
                    <a:pt x="10168865" y="1904742"/>
                    <a:pt x="10161151" y="1912457"/>
                    <a:pt x="10151635" y="1912457"/>
                  </a:cubicBezTo>
                  <a:lnTo>
                    <a:pt x="17231" y="1912457"/>
                  </a:lnTo>
                  <a:cubicBezTo>
                    <a:pt x="7715" y="1912457"/>
                    <a:pt x="0" y="1904742"/>
                    <a:pt x="0" y="1895226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196008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Key technologies include deep learning frameworks (e.g., TensorFlow, PyTorch), facial recognition APIs, and NLP libraries (e.g., NLTK, spaCy).</a:t>
              </a:r>
            </a:p>
            <a:p>
              <a:pPr algn="just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Machine Learning, Computer Vision (OpenCV), Text-to-Speech Synthesis (gTTS, pyttsx3)</a:t>
              </a:r>
            </a:p>
            <a:p>
              <a:pPr algn="just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Web Development (Django/Flask)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90652" y="7736965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387221" y="2190314"/>
            <a:ext cx="13513558" cy="7365552"/>
          </a:xfrm>
          <a:custGeom>
            <a:avLst/>
            <a:gdLst/>
            <a:ahLst/>
            <a:cxnLst/>
            <a:rect r="r" b="b" t="t" l="l"/>
            <a:pathLst>
              <a:path h="7365552" w="13513558">
                <a:moveTo>
                  <a:pt x="0" y="0"/>
                </a:moveTo>
                <a:lnTo>
                  <a:pt x="13513558" y="0"/>
                </a:lnTo>
                <a:lnTo>
                  <a:pt x="13513558" y="7365552"/>
                </a:lnTo>
                <a:lnTo>
                  <a:pt x="0" y="7365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9716" y="347662"/>
            <a:ext cx="14598187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Proposed Model - SignCom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634644" y="-5940024"/>
            <a:ext cx="11230080" cy="8512309"/>
            <a:chOff x="0" y="0"/>
            <a:chExt cx="14973440" cy="11349746"/>
          </a:xfrm>
        </p:grpSpPr>
        <p:grpSp>
          <p:nvGrpSpPr>
            <p:cNvPr name="Group 13" id="1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Expected Impact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53539" y="5926547"/>
            <a:ext cx="472078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Metrics: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773145" y="2802250"/>
            <a:ext cx="14046711" cy="2398387"/>
            <a:chOff x="0" y="0"/>
            <a:chExt cx="10597040" cy="18093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97041" cy="1809378"/>
            </a:xfrm>
            <a:custGeom>
              <a:avLst/>
              <a:gdLst/>
              <a:ahLst/>
              <a:cxnLst/>
              <a:rect r="r" b="b" t="t" l="l"/>
              <a:pathLst>
                <a:path h="1809378" w="10597041">
                  <a:moveTo>
                    <a:pt x="16535" y="0"/>
                  </a:moveTo>
                  <a:lnTo>
                    <a:pt x="10580506" y="0"/>
                  </a:lnTo>
                  <a:cubicBezTo>
                    <a:pt x="10589638" y="0"/>
                    <a:pt x="10597041" y="7403"/>
                    <a:pt x="10597041" y="16535"/>
                  </a:cubicBezTo>
                  <a:lnTo>
                    <a:pt x="10597041" y="1792843"/>
                  </a:lnTo>
                  <a:cubicBezTo>
                    <a:pt x="10597041" y="1797228"/>
                    <a:pt x="10595299" y="1801434"/>
                    <a:pt x="10592198" y="1804535"/>
                  </a:cubicBezTo>
                  <a:cubicBezTo>
                    <a:pt x="10589097" y="1807636"/>
                    <a:pt x="10584891" y="1809378"/>
                    <a:pt x="10580506" y="1809378"/>
                  </a:cubicBezTo>
                  <a:lnTo>
                    <a:pt x="16535" y="1809378"/>
                  </a:lnTo>
                  <a:cubicBezTo>
                    <a:pt x="7403" y="1809378"/>
                    <a:pt x="0" y="1801975"/>
                    <a:pt x="0" y="1792843"/>
                  </a:cubicBezTo>
                  <a:lnTo>
                    <a:pt x="0" y="16535"/>
                  </a:lnTo>
                  <a:cubicBezTo>
                    <a:pt x="0" y="12149"/>
                    <a:pt x="1742" y="7944"/>
                    <a:pt x="4843" y="4843"/>
                  </a:cubicBezTo>
                  <a:cubicBezTo>
                    <a:pt x="7944" y="1742"/>
                    <a:pt x="12149" y="0"/>
                    <a:pt x="1653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597040" cy="1857003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Our solution aims to break down communication barriers, fostering greater inclusivity and understanding in diverse social settings.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By providing accessible communication tools, we anticipate improved educational and employment opportunities for the deaf/mute community.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572262" y="6844812"/>
            <a:ext cx="13247593" cy="2115921"/>
            <a:chOff x="0" y="0"/>
            <a:chExt cx="9994175" cy="159628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994175" cy="1596282"/>
            </a:xfrm>
            <a:custGeom>
              <a:avLst/>
              <a:gdLst/>
              <a:ahLst/>
              <a:cxnLst/>
              <a:rect r="r" b="b" t="t" l="l"/>
              <a:pathLst>
                <a:path h="1596282" w="9994175">
                  <a:moveTo>
                    <a:pt x="17532" y="0"/>
                  </a:moveTo>
                  <a:lnTo>
                    <a:pt x="9976643" y="0"/>
                  </a:lnTo>
                  <a:cubicBezTo>
                    <a:pt x="9986326" y="0"/>
                    <a:pt x="9994175" y="7849"/>
                    <a:pt x="9994175" y="17532"/>
                  </a:cubicBezTo>
                  <a:lnTo>
                    <a:pt x="9994175" y="1578750"/>
                  </a:lnTo>
                  <a:cubicBezTo>
                    <a:pt x="9994175" y="1588432"/>
                    <a:pt x="9986326" y="1596282"/>
                    <a:pt x="9976643" y="1596282"/>
                  </a:cubicBezTo>
                  <a:lnTo>
                    <a:pt x="17532" y="1596282"/>
                  </a:lnTo>
                  <a:cubicBezTo>
                    <a:pt x="7849" y="1596282"/>
                    <a:pt x="0" y="1588432"/>
                    <a:pt x="0" y="1578750"/>
                  </a:cubicBezTo>
                  <a:lnTo>
                    <a:pt x="0" y="17532"/>
                  </a:lnTo>
                  <a:cubicBezTo>
                    <a:pt x="0" y="7849"/>
                    <a:pt x="7849" y="0"/>
                    <a:pt x="1753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994175" cy="1643907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Success will be measured by </a:t>
              </a:r>
            </a:p>
            <a:p>
              <a:pPr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user satisfaction</a:t>
              </a:r>
            </a:p>
            <a:p>
              <a:pPr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accuracy of translations</a:t>
              </a:r>
            </a:p>
            <a:p>
              <a:pPr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adoption rates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Implementation Plan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067300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Milestones: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189379"/>
            <a:ext cx="13479151" cy="2115921"/>
            <a:chOff x="0" y="0"/>
            <a:chExt cx="10168865" cy="15962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596282"/>
            </a:xfrm>
            <a:custGeom>
              <a:avLst/>
              <a:gdLst/>
              <a:ahLst/>
              <a:cxnLst/>
              <a:rect r="r" b="b" t="t" l="l"/>
              <a:pathLst>
                <a:path h="1596282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579051"/>
                  </a:lnTo>
                  <a:cubicBezTo>
                    <a:pt x="10168865" y="1588567"/>
                    <a:pt x="10161151" y="1596282"/>
                    <a:pt x="10151635" y="1596282"/>
                  </a:cubicBezTo>
                  <a:lnTo>
                    <a:pt x="17231" y="1596282"/>
                  </a:lnTo>
                  <a:cubicBezTo>
                    <a:pt x="7715" y="1596282"/>
                    <a:pt x="0" y="1588567"/>
                    <a:pt x="0" y="1579051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643907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Phase 1:  Data Collection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Phase 2: Deep Learning Model Building and NLP Integration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Phase 3: Emotional Analysis and System Integration 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Phase 4: System Evaluation and Testing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5864225"/>
            <a:ext cx="13479151" cy="3373221"/>
            <a:chOff x="0" y="0"/>
            <a:chExt cx="10168865" cy="25448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2544807"/>
            </a:xfrm>
            <a:custGeom>
              <a:avLst/>
              <a:gdLst/>
              <a:ahLst/>
              <a:cxnLst/>
              <a:rect r="r" b="b" t="t" l="l"/>
              <a:pathLst>
                <a:path h="2544807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2527576"/>
                  </a:lnTo>
                  <a:cubicBezTo>
                    <a:pt x="10168865" y="2537092"/>
                    <a:pt x="10161151" y="2544807"/>
                    <a:pt x="10151635" y="2544807"/>
                  </a:cubicBezTo>
                  <a:lnTo>
                    <a:pt x="17231" y="2544807"/>
                  </a:lnTo>
                  <a:cubicBezTo>
                    <a:pt x="7715" y="2544807"/>
                    <a:pt x="0" y="2537092"/>
                    <a:pt x="0" y="2527576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259243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Dataset Collection and Preprocessing 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Web Interface Building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Model Selection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Voice-to-Sign Language Interpretation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Sign Language-to-voice Interpretation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Emotional Analysis Integration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System Evaluation and Testing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9140523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Team Expertise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138189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Qualifications: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189379"/>
            <a:ext cx="13479151" cy="2308381"/>
            <a:chOff x="0" y="0"/>
            <a:chExt cx="10168865" cy="17414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741476"/>
            </a:xfrm>
            <a:custGeom>
              <a:avLst/>
              <a:gdLst/>
              <a:ahLst/>
              <a:cxnLst/>
              <a:rect r="r" b="b" t="t" l="l"/>
              <a:pathLst>
                <a:path h="1741476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724245"/>
                  </a:lnTo>
                  <a:cubicBezTo>
                    <a:pt x="10168865" y="1733761"/>
                    <a:pt x="10161151" y="1741476"/>
                    <a:pt x="10151635" y="1741476"/>
                  </a:cubicBezTo>
                  <a:lnTo>
                    <a:pt x="17231" y="1741476"/>
                  </a:lnTo>
                  <a:cubicBezTo>
                    <a:pt x="7715" y="1741476"/>
                    <a:pt x="0" y="1733761"/>
                    <a:pt x="0" y="1724245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789101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Our multidisciplinary team comprises experts in machine learning, computer vision, natural language processing, and user experience design.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We have a track record of delivering innovative solutions and possess a deep understanding of the challenges faced by the deaf/mute community.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5935114"/>
            <a:ext cx="13479151" cy="2954121"/>
            <a:chOff x="0" y="0"/>
            <a:chExt cx="10168865" cy="22286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2228632"/>
            </a:xfrm>
            <a:custGeom>
              <a:avLst/>
              <a:gdLst/>
              <a:ahLst/>
              <a:cxnLst/>
              <a:rect r="r" b="b" t="t" l="l"/>
              <a:pathLst>
                <a:path h="2228632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2211401"/>
                  </a:lnTo>
                  <a:cubicBezTo>
                    <a:pt x="10168865" y="2220917"/>
                    <a:pt x="10161151" y="2228632"/>
                    <a:pt x="10151635" y="2228632"/>
                  </a:cubicBezTo>
                  <a:lnTo>
                    <a:pt x="17231" y="2228632"/>
                  </a:lnTo>
                  <a:cubicBezTo>
                    <a:pt x="7715" y="2228632"/>
                    <a:pt x="0" y="2220917"/>
                    <a:pt x="0" y="2211401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2276257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Our team members has experience in working projects with Computer Vision, Natural Language Processing and Deep Learning Models.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Our team members has knowledge about the Web development, Machine Learning, Image Processing, NLP.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We are committed to making a meaningful impact and have the skills and dedication to execute the proposed solution effectively.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7757" y="1140367"/>
            <a:ext cx="13277373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Contact Information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4969887" y="3919268"/>
            <a:ext cx="7132841" cy="6579925"/>
            <a:chOff x="0" y="0"/>
            <a:chExt cx="4443539" cy="40990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3538" cy="4099089"/>
            </a:xfrm>
            <a:custGeom>
              <a:avLst/>
              <a:gdLst/>
              <a:ahLst/>
              <a:cxnLst/>
              <a:rect r="r" b="b" t="t" l="l"/>
              <a:pathLst>
                <a:path h="4099089" w="4443538">
                  <a:moveTo>
                    <a:pt x="4443538" y="4099089"/>
                  </a:moveTo>
                  <a:lnTo>
                    <a:pt x="1124331" y="4099089"/>
                  </a:lnTo>
                  <a:cubicBezTo>
                    <a:pt x="503428" y="4099089"/>
                    <a:pt x="0" y="3595661"/>
                    <a:pt x="0" y="2974758"/>
                  </a:cubicBezTo>
                  <a:lnTo>
                    <a:pt x="0" y="0"/>
                  </a:lnTo>
                  <a:lnTo>
                    <a:pt x="3319207" y="0"/>
                  </a:lnTo>
                  <a:cubicBezTo>
                    <a:pt x="3940237" y="0"/>
                    <a:pt x="4443538" y="503428"/>
                    <a:pt x="4443538" y="1124331"/>
                  </a:cubicBezTo>
                  <a:lnTo>
                    <a:pt x="4443538" y="4099089"/>
                  </a:lnTo>
                  <a:close/>
                </a:path>
              </a:pathLst>
            </a:custGeom>
            <a:solidFill>
              <a:srgbClr val="072E9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5400000">
            <a:off x="16126629" y="5891839"/>
            <a:ext cx="5699641" cy="5699641"/>
          </a:xfrm>
          <a:custGeom>
            <a:avLst/>
            <a:gdLst/>
            <a:ahLst/>
            <a:cxnLst/>
            <a:rect r="r" b="b" t="t" l="l"/>
            <a:pathLst>
              <a:path h="5699641" w="5699641">
                <a:moveTo>
                  <a:pt x="0" y="0"/>
                </a:moveTo>
                <a:lnTo>
                  <a:pt x="5699641" y="0"/>
                </a:lnTo>
                <a:lnTo>
                  <a:pt x="5699641" y="5699641"/>
                </a:lnTo>
                <a:lnTo>
                  <a:pt x="0" y="5699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16221374" y="-639617"/>
            <a:ext cx="3642810" cy="4922044"/>
            <a:chOff x="0" y="0"/>
            <a:chExt cx="647480" cy="8748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7480" cy="874853"/>
            </a:xfrm>
            <a:custGeom>
              <a:avLst/>
              <a:gdLst/>
              <a:ahLst/>
              <a:cxnLst/>
              <a:rect r="r" b="b" t="t" l="l"/>
              <a:pathLst>
                <a:path h="874853" w="647480">
                  <a:moveTo>
                    <a:pt x="215943" y="19070"/>
                  </a:moveTo>
                  <a:cubicBezTo>
                    <a:pt x="249031" y="7556"/>
                    <a:pt x="286876" y="0"/>
                    <a:pt x="323914" y="0"/>
                  </a:cubicBezTo>
                  <a:cubicBezTo>
                    <a:pt x="360954" y="0"/>
                    <a:pt x="396595" y="6476"/>
                    <a:pt x="429440" y="17990"/>
                  </a:cubicBezTo>
                  <a:cubicBezTo>
                    <a:pt x="430139" y="18350"/>
                    <a:pt x="430838" y="18350"/>
                    <a:pt x="431536" y="18710"/>
                  </a:cubicBezTo>
                  <a:cubicBezTo>
                    <a:pt x="554883" y="64765"/>
                    <a:pt x="645733" y="186379"/>
                    <a:pt x="647480" y="329880"/>
                  </a:cubicBezTo>
                  <a:lnTo>
                    <a:pt x="647480" y="874853"/>
                  </a:lnTo>
                  <a:lnTo>
                    <a:pt x="0" y="874853"/>
                  </a:lnTo>
                  <a:lnTo>
                    <a:pt x="0" y="330285"/>
                  </a:lnTo>
                  <a:cubicBezTo>
                    <a:pt x="1747" y="185660"/>
                    <a:pt x="91199" y="64045"/>
                    <a:pt x="215943" y="1907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8425"/>
              <a:ext cx="647480" cy="776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25924" y="4044222"/>
            <a:ext cx="12349206" cy="928022"/>
            <a:chOff x="0" y="0"/>
            <a:chExt cx="9316418" cy="700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316418" cy="700113"/>
            </a:xfrm>
            <a:custGeom>
              <a:avLst/>
              <a:gdLst/>
              <a:ahLst/>
              <a:cxnLst/>
              <a:rect r="r" b="b" t="t" l="l"/>
              <a:pathLst>
                <a:path h="700113" w="9316418">
                  <a:moveTo>
                    <a:pt x="18807" y="0"/>
                  </a:moveTo>
                  <a:lnTo>
                    <a:pt x="9297611" y="0"/>
                  </a:lnTo>
                  <a:cubicBezTo>
                    <a:pt x="9302599" y="0"/>
                    <a:pt x="9307382" y="1981"/>
                    <a:pt x="9310909" y="5509"/>
                  </a:cubicBezTo>
                  <a:cubicBezTo>
                    <a:pt x="9314437" y="9036"/>
                    <a:pt x="9316418" y="13819"/>
                    <a:pt x="9316418" y="18807"/>
                  </a:cubicBezTo>
                  <a:lnTo>
                    <a:pt x="9316418" y="681306"/>
                  </a:lnTo>
                  <a:cubicBezTo>
                    <a:pt x="9316418" y="686294"/>
                    <a:pt x="9314437" y="691078"/>
                    <a:pt x="9310909" y="694605"/>
                  </a:cubicBezTo>
                  <a:cubicBezTo>
                    <a:pt x="9307382" y="698132"/>
                    <a:pt x="9302599" y="700113"/>
                    <a:pt x="9297611" y="700113"/>
                  </a:cubicBezTo>
                  <a:lnTo>
                    <a:pt x="18807" y="700113"/>
                  </a:lnTo>
                  <a:cubicBezTo>
                    <a:pt x="8420" y="700113"/>
                    <a:pt x="0" y="691693"/>
                    <a:pt x="0" y="681306"/>
                  </a:cubicBezTo>
                  <a:lnTo>
                    <a:pt x="0" y="18807"/>
                  </a:lnTo>
                  <a:cubicBezTo>
                    <a:pt x="0" y="13819"/>
                    <a:pt x="1981" y="9036"/>
                    <a:pt x="5509" y="5509"/>
                  </a:cubicBezTo>
                  <a:cubicBezTo>
                    <a:pt x="9036" y="1981"/>
                    <a:pt x="13819" y="0"/>
                    <a:pt x="1880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316418" cy="747738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Email: darshanthekingmaker@gmail.com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3036385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Email: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285414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Phone: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25924" y="6281208"/>
            <a:ext cx="12349206" cy="928022"/>
            <a:chOff x="0" y="0"/>
            <a:chExt cx="9316418" cy="7001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316418" cy="700113"/>
            </a:xfrm>
            <a:custGeom>
              <a:avLst/>
              <a:gdLst/>
              <a:ahLst/>
              <a:cxnLst/>
              <a:rect r="r" b="b" t="t" l="l"/>
              <a:pathLst>
                <a:path h="700113" w="9316418">
                  <a:moveTo>
                    <a:pt x="18807" y="0"/>
                  </a:moveTo>
                  <a:lnTo>
                    <a:pt x="9297611" y="0"/>
                  </a:lnTo>
                  <a:cubicBezTo>
                    <a:pt x="9302599" y="0"/>
                    <a:pt x="9307382" y="1981"/>
                    <a:pt x="9310909" y="5509"/>
                  </a:cubicBezTo>
                  <a:cubicBezTo>
                    <a:pt x="9314437" y="9036"/>
                    <a:pt x="9316418" y="13819"/>
                    <a:pt x="9316418" y="18807"/>
                  </a:cubicBezTo>
                  <a:lnTo>
                    <a:pt x="9316418" y="681306"/>
                  </a:lnTo>
                  <a:cubicBezTo>
                    <a:pt x="9316418" y="686294"/>
                    <a:pt x="9314437" y="691078"/>
                    <a:pt x="9310909" y="694605"/>
                  </a:cubicBezTo>
                  <a:cubicBezTo>
                    <a:pt x="9307382" y="698132"/>
                    <a:pt x="9302599" y="700113"/>
                    <a:pt x="9297611" y="700113"/>
                  </a:cubicBezTo>
                  <a:lnTo>
                    <a:pt x="18807" y="700113"/>
                  </a:lnTo>
                  <a:cubicBezTo>
                    <a:pt x="8420" y="700113"/>
                    <a:pt x="0" y="691693"/>
                    <a:pt x="0" y="681306"/>
                  </a:cubicBezTo>
                  <a:lnTo>
                    <a:pt x="0" y="18807"/>
                  </a:lnTo>
                  <a:cubicBezTo>
                    <a:pt x="0" y="13819"/>
                    <a:pt x="1981" y="9036"/>
                    <a:pt x="5509" y="5509"/>
                  </a:cubicBezTo>
                  <a:cubicBezTo>
                    <a:pt x="9036" y="1981"/>
                    <a:pt x="13819" y="0"/>
                    <a:pt x="1880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9316418" cy="747738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Phone:  9087053509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DAGCFkFfFO8</dc:identifier>
  <dcterms:modified xsi:type="dcterms:W3CDTF">2011-08-01T06:04:30Z</dcterms:modified>
  <cp:revision>1</cp:revision>
  <dc:title>SignCom - Hack2TechSustain</dc:title>
</cp:coreProperties>
</file>