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7" r:id="rId12"/>
    <p:sldId id="278" r:id="rId13"/>
    <p:sldId id="266" r:id="rId14"/>
    <p:sldId id="26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>
        <p:scale>
          <a:sx n="66" d="100"/>
          <a:sy n="66" d="100"/>
        </p:scale>
        <p:origin x="78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ECC7-D9E6-B93F-2D3E-864D7FD21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8718-8EE9-7EA7-FB5A-533053E1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7EB0-E056-11B3-D3C8-3352328D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5764-1617-9E9B-42F6-0777A3F5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4F2C1-059A-ED02-887B-D3E7803D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113A-2158-0DF0-71CD-ABD28177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C36DD-86BA-21A8-7896-4A9B13F7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CAEC-5A30-B231-68D0-C941EDF9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C15B-268B-06F7-8BD8-9CEA4E4D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295A-7EA6-13E8-3E37-A5197392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1F2E0-4914-B047-6DCC-A9EF8A63D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F5F1-A432-EE52-BF97-D006909A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F5BE-87DF-BCD4-505C-FE9CC931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5FB7-B5B8-8183-5030-8A0C850F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2FEE-1984-2DA3-458D-214EEB1E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5E6-FB7C-B68C-217D-8BB03AA1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07C1-8A4A-5447-10F4-BB773146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93E9-1680-AA26-6118-0F8FCD24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458F-1C5E-32E5-ABDC-F77B6936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FDEB-7A47-6A48-35CC-D37C9DC2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00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C52E-4C3A-E535-DDBC-D52127B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376E2-4011-8491-5688-2A0507D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99DA-9E8D-6144-D313-30E847B9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9BA9-38A0-B84E-7055-8766D5D9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5658-5001-51CC-CE1B-AF933D7A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4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F8F5-B5F9-3F09-FD7C-9DE26EC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2106-59FE-088B-BD74-E2731354D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4289D-F28E-6E96-6E9E-BC661540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26F4-E4B8-1444-1C63-F8D1BD3C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7B095-7EF6-F3CE-774B-240246A8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ADE4-C53C-1F35-CCEC-182141B7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1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177E-DCAB-31EC-CDB7-CAD922C6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780C2-5104-6960-89E8-2D936F6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8863D-82D9-D301-DB28-59394848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EF8D9-81D7-7734-9D49-FB52B036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14081-CD78-24F6-7E70-D72A0151D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1C8DD-E4AA-E13C-254D-6FFDDB8D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CC4EA-658E-F07F-7C1F-0A7E76EB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69F97-DC19-A96F-654A-A6D8028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E961-2699-9DA3-FCC0-F0870712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B42D4-3316-4C7C-1AEF-AB2B403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F222-2600-F4E9-7150-09E57B6E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3A6EB-9355-D79B-6A41-D9EC8E10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009EF-AFEE-71F1-5C82-B771334B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79C1E-974E-DCC3-01FF-A0B938C8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5CD6C-992A-4479-3E37-CAA2B69A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4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3562-7875-5D0F-DEA6-4412AB79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73D1-C0EF-93C3-3B20-2E393458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09521-432A-4F6F-1062-A8511EB9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BF5F7-6CF6-A910-FD0E-01495505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0B0C-3552-2529-83AF-3421F582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BF54-C4AD-1A58-3E41-22E25073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46EC-2711-5F7F-EC21-B61CCF2F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998F-3E16-FD00-559D-BAB1C1E48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425F-9693-477D-E4D5-EC4DD758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D72EA-EE85-D789-A7E8-8C4AD9D6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6409-FC95-0565-6335-AC8D133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F9A4-A95B-6767-513A-78A0F48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8C835-BA65-2A36-5C84-49B8AD7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6B20-F5B6-6A85-29CF-0ECFCDCC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5171-34D9-FA39-E589-2090DCCD2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FDA53-677E-445E-9EAA-2DE5609690E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F64E-D0B2-77E2-244A-E57E464AE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ED9D-820E-DB91-4E9C-C1407540D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2D084-CA70-4B18-911E-C4CE44D13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AF8B-002C-092B-FD2E-AED9C916F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BBC62-F596-C0C3-4448-37EC26CA8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-Varun Das</a:t>
            </a:r>
          </a:p>
        </p:txBody>
      </p:sp>
    </p:spTree>
    <p:extLst>
      <p:ext uri="{BB962C8B-B14F-4D97-AF65-F5344CB8AC3E}">
        <p14:creationId xmlns:p14="http://schemas.microsoft.com/office/powerpoint/2010/main" val="187618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4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taking the payment in columns and service in rows and the count of payments in values.</a:t>
            </a:r>
          </a:p>
          <a:p>
            <a:r>
              <a:rPr lang="en-IN" dirty="0"/>
              <a:t>We can see how the data is being distributed across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88153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5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CAE904-B4DE-E3A4-6852-F320AE65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68" y="1578543"/>
            <a:ext cx="7193911" cy="4150040"/>
          </a:xfrm>
        </p:spPr>
      </p:pic>
    </p:spTree>
    <p:extLst>
      <p:ext uri="{BB962C8B-B14F-4D97-AF65-F5344CB8AC3E}">
        <p14:creationId xmlns:p14="http://schemas.microsoft.com/office/powerpoint/2010/main" val="217595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F1F3-15D5-5354-056A-17DFA52B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5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7DEB4FD-BA68-A6E6-2936-3C342D531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94" y="1844068"/>
            <a:ext cx="7170821" cy="4312522"/>
          </a:xfrm>
        </p:spPr>
      </p:pic>
    </p:spTree>
    <p:extLst>
      <p:ext uri="{BB962C8B-B14F-4D97-AF65-F5344CB8AC3E}">
        <p14:creationId xmlns:p14="http://schemas.microsoft.com/office/powerpoint/2010/main" val="402238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5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Yes, there is a trend between the distribution of payment type over time.</a:t>
            </a:r>
          </a:p>
          <a:p>
            <a:r>
              <a:rPr lang="en-IN" dirty="0"/>
              <a:t>As the number of days moves on the distribution of payment time also increases.</a:t>
            </a:r>
          </a:p>
          <a:p>
            <a:r>
              <a:rPr lang="en-IN" dirty="0"/>
              <a:t>It has a positive corelation of 0.268.</a:t>
            </a:r>
          </a:p>
        </p:txBody>
      </p:sp>
    </p:spTree>
    <p:extLst>
      <p:ext uri="{BB962C8B-B14F-4D97-AF65-F5344CB8AC3E}">
        <p14:creationId xmlns:p14="http://schemas.microsoft.com/office/powerpoint/2010/main" val="11142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BE5B5B-642D-55D0-0382-CC655F5A4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3" y="2085387"/>
            <a:ext cx="6651057" cy="3746863"/>
          </a:xfrm>
        </p:spPr>
      </p:pic>
    </p:spTree>
    <p:extLst>
      <p:ext uri="{BB962C8B-B14F-4D97-AF65-F5344CB8AC3E}">
        <p14:creationId xmlns:p14="http://schemas.microsoft.com/office/powerpoint/2010/main" val="251677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4AC-C9CB-390E-04BE-B565E816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6</a:t>
            </a:r>
          </a:p>
        </p:txBody>
      </p:sp>
      <p:pic>
        <p:nvPicPr>
          <p:cNvPr id="5" name="Content Placeholder 4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AF0C534F-0AEC-45F4-F608-5E3054BF3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1497545"/>
            <a:ext cx="7854215" cy="4725656"/>
          </a:xfrm>
        </p:spPr>
      </p:pic>
    </p:spTree>
    <p:extLst>
      <p:ext uri="{BB962C8B-B14F-4D97-AF65-F5344CB8AC3E}">
        <p14:creationId xmlns:p14="http://schemas.microsoft.com/office/powerpoint/2010/main" val="176571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6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images we can conclude that there is no relationship between the cost of parts and the number of technicians required to do the job.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75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7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92D096-1762-EE86-CD3E-C8A18F51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82" y="1982805"/>
            <a:ext cx="9586591" cy="3907856"/>
          </a:xfrm>
        </p:spPr>
      </p:pic>
    </p:spTree>
    <p:extLst>
      <p:ext uri="{BB962C8B-B14F-4D97-AF65-F5344CB8AC3E}">
        <p14:creationId xmlns:p14="http://schemas.microsoft.com/office/powerpoint/2010/main" val="212440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7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image we can conclude that the most common type of service requested in each district is </a:t>
            </a:r>
            <a:r>
              <a:rPr lang="en-IN" dirty="0" err="1"/>
              <a:t>acces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8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2F31BD-BAAD-F467-34BC-054A30A51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75" y="1953929"/>
            <a:ext cx="9381117" cy="3888606"/>
          </a:xfrm>
        </p:spPr>
      </p:pic>
    </p:spTree>
    <p:extLst>
      <p:ext uri="{BB962C8B-B14F-4D97-AF65-F5344CB8AC3E}">
        <p14:creationId xmlns:p14="http://schemas.microsoft.com/office/powerpoint/2010/main" val="26110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1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EF09F3-F62D-7B40-3D2B-45E30F784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34" y="2271562"/>
            <a:ext cx="8148653" cy="3493971"/>
          </a:xfrm>
        </p:spPr>
      </p:pic>
    </p:spTree>
    <p:extLst>
      <p:ext uri="{BB962C8B-B14F-4D97-AF65-F5344CB8AC3E}">
        <p14:creationId xmlns:p14="http://schemas.microsoft.com/office/powerpoint/2010/main" val="190356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8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looking at the pivot tables one with work orders with warranty labour and the other one without the warranty labour.</a:t>
            </a:r>
          </a:p>
          <a:p>
            <a:r>
              <a:rPr lang="en-IN" dirty="0"/>
              <a:t>We can conclude that the people with the warranty pays the payment using the warranty.</a:t>
            </a:r>
          </a:p>
          <a:p>
            <a:r>
              <a:rPr lang="en-IN" dirty="0"/>
              <a:t>Whereas the rest all without the warranty uses </a:t>
            </a:r>
            <a:r>
              <a:rPr lang="en-IN" dirty="0" err="1"/>
              <a:t>account,C.O.D</a:t>
            </a:r>
            <a:r>
              <a:rPr lang="en-IN" dirty="0"/>
              <a:t> ,credit and PO.</a:t>
            </a:r>
          </a:p>
        </p:txBody>
      </p:sp>
    </p:spTree>
    <p:extLst>
      <p:ext uri="{BB962C8B-B14F-4D97-AF65-F5344CB8AC3E}">
        <p14:creationId xmlns:p14="http://schemas.microsoft.com/office/powerpoint/2010/main" val="158301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D422-D2BA-1C92-99D9-4FA68AD9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A5A2AED-D806-40B0-5D51-E81B11C6E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28" y="1690688"/>
            <a:ext cx="9757078" cy="4267349"/>
          </a:xfrm>
        </p:spPr>
      </p:pic>
    </p:spTree>
    <p:extLst>
      <p:ext uri="{BB962C8B-B14F-4D97-AF65-F5344CB8AC3E}">
        <p14:creationId xmlns:p14="http://schemas.microsoft.com/office/powerpoint/2010/main" val="408282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D422-D2BA-1C92-99D9-4FA68AD9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67690BB8-9F0D-87D1-9FEC-2740A5AC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60" y="1690688"/>
            <a:ext cx="9528183" cy="4536857"/>
          </a:xfrm>
        </p:spPr>
      </p:pic>
    </p:spTree>
    <p:extLst>
      <p:ext uri="{BB962C8B-B14F-4D97-AF65-F5344CB8AC3E}">
        <p14:creationId xmlns:p14="http://schemas.microsoft.com/office/powerpoint/2010/main" val="12587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1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image we can conclude that the average lead time between the request date and the completion date is 26.69</a:t>
            </a:r>
          </a:p>
        </p:txBody>
      </p:sp>
    </p:spTree>
    <p:extLst>
      <p:ext uri="{BB962C8B-B14F-4D97-AF65-F5344CB8AC3E}">
        <p14:creationId xmlns:p14="http://schemas.microsoft.com/office/powerpoint/2010/main" val="10042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2</a:t>
            </a:r>
          </a:p>
        </p:txBody>
      </p: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636AE543-4AE8-4A21-D76B-84F4170B3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785257"/>
            <a:ext cx="7064827" cy="4582886"/>
          </a:xfrm>
        </p:spPr>
      </p:pic>
    </p:spTree>
    <p:extLst>
      <p:ext uri="{BB962C8B-B14F-4D97-AF65-F5344CB8AC3E}">
        <p14:creationId xmlns:p14="http://schemas.microsoft.com/office/powerpoint/2010/main" val="31594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2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calculating the count of work with the filter having only rush jobs</a:t>
            </a:r>
          </a:p>
          <a:p>
            <a:r>
              <a:rPr lang="en-IN" dirty="0"/>
              <a:t>We can conclude that the </a:t>
            </a:r>
            <a:r>
              <a:rPr lang="en-IN" dirty="0" err="1"/>
              <a:t>NorthWest</a:t>
            </a:r>
            <a:r>
              <a:rPr lang="en-IN" dirty="0"/>
              <a:t> district has the highest number of rush jobs.</a:t>
            </a:r>
          </a:p>
        </p:txBody>
      </p:sp>
    </p:spTree>
    <p:extLst>
      <p:ext uri="{BB962C8B-B14F-4D97-AF65-F5344CB8AC3E}">
        <p14:creationId xmlns:p14="http://schemas.microsoft.com/office/powerpoint/2010/main" val="257144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3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6DE35819-CE87-159B-D6C8-9A7D899E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83" y="1828801"/>
            <a:ext cx="9169167" cy="3995056"/>
          </a:xfrm>
        </p:spPr>
      </p:pic>
    </p:spTree>
    <p:extLst>
      <p:ext uri="{BB962C8B-B14F-4D97-AF65-F5344CB8AC3E}">
        <p14:creationId xmlns:p14="http://schemas.microsoft.com/office/powerpoint/2010/main" val="116780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A47-22D0-FEDE-078A-BE356AB9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3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5697-88DD-A0ED-751B-221562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taking the </a:t>
            </a:r>
            <a:r>
              <a:rPr lang="en-IN" dirty="0" err="1"/>
              <a:t>the</a:t>
            </a:r>
            <a:r>
              <a:rPr lang="en-IN" dirty="0"/>
              <a:t> average of labour hours with the filter of rush jobs and non rush jobs.</a:t>
            </a:r>
          </a:p>
          <a:p>
            <a:r>
              <a:rPr lang="en-IN" dirty="0"/>
              <a:t>And then taking the difference between the both.</a:t>
            </a:r>
          </a:p>
          <a:p>
            <a:r>
              <a:rPr lang="en-IN" dirty="0"/>
              <a:t>We can conclude both of them having the average difference of 21%.</a:t>
            </a:r>
          </a:p>
        </p:txBody>
      </p:sp>
    </p:spTree>
    <p:extLst>
      <p:ext uri="{BB962C8B-B14F-4D97-AF65-F5344CB8AC3E}">
        <p14:creationId xmlns:p14="http://schemas.microsoft.com/office/powerpoint/2010/main" val="232660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FD8-D317-E71C-3F90-1429F4F6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4</a:t>
            </a:r>
          </a:p>
        </p:txBody>
      </p: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37049C9-661B-E778-5549-D501CFABA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64" y="1973179"/>
            <a:ext cx="9143315" cy="4137850"/>
          </a:xfrm>
        </p:spPr>
      </p:pic>
    </p:spTree>
    <p:extLst>
      <p:ext uri="{BB962C8B-B14F-4D97-AF65-F5344CB8AC3E}">
        <p14:creationId xmlns:p14="http://schemas.microsoft.com/office/powerpoint/2010/main" val="257903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9C34-7E98-1DE0-EEEA-E16A1C05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TASK 4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03924E6-DA96-11C4-B9D5-AFFC60BE0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76" y="1788371"/>
            <a:ext cx="7055318" cy="4184194"/>
          </a:xfrm>
        </p:spPr>
      </p:pic>
    </p:spTree>
    <p:extLst>
      <p:ext uri="{BB962C8B-B14F-4D97-AF65-F5344CB8AC3E}">
        <p14:creationId xmlns:p14="http://schemas.microsoft.com/office/powerpoint/2010/main" val="306528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318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EXCEL ASSESSMENT</vt:lpstr>
      <vt:lpstr>TASK 1</vt:lpstr>
      <vt:lpstr>TASK 1 Inference</vt:lpstr>
      <vt:lpstr>TASK 2</vt:lpstr>
      <vt:lpstr>TASK 2 Inference</vt:lpstr>
      <vt:lpstr>TASK 3</vt:lpstr>
      <vt:lpstr>TASK 3 Inference</vt:lpstr>
      <vt:lpstr>TASK 4</vt:lpstr>
      <vt:lpstr>TASK 4</vt:lpstr>
      <vt:lpstr>TASK 4 Inference</vt:lpstr>
      <vt:lpstr>TASK 5</vt:lpstr>
      <vt:lpstr>TASK 5</vt:lpstr>
      <vt:lpstr>TASK 5 Inference</vt:lpstr>
      <vt:lpstr>TASK 6</vt:lpstr>
      <vt:lpstr>TASK 6</vt:lpstr>
      <vt:lpstr>TASK 6 Inference</vt:lpstr>
      <vt:lpstr>TASK 7</vt:lpstr>
      <vt:lpstr>TASK 7 Inference</vt:lpstr>
      <vt:lpstr>TASK 8</vt:lpstr>
      <vt:lpstr>TASK 8 Inference</vt:lpstr>
      <vt:lpstr>Dashboard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Das</dc:creator>
  <cp:lastModifiedBy>Varun Das</cp:lastModifiedBy>
  <cp:revision>15</cp:revision>
  <dcterms:created xsi:type="dcterms:W3CDTF">2024-04-02T05:49:11Z</dcterms:created>
  <dcterms:modified xsi:type="dcterms:W3CDTF">2024-04-02T11:07:32Z</dcterms:modified>
</cp:coreProperties>
</file>