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sldIdLst>
    <p:sldId id="347" r:id="rId2"/>
    <p:sldId id="287" r:id="rId3"/>
    <p:sldId id="257" r:id="rId4"/>
    <p:sldId id="260" r:id="rId5"/>
    <p:sldId id="340" r:id="rId6"/>
    <p:sldId id="299" r:id="rId7"/>
    <p:sldId id="288" r:id="rId8"/>
    <p:sldId id="266" r:id="rId9"/>
    <p:sldId id="355" r:id="rId10"/>
    <p:sldId id="348" r:id="rId11"/>
    <p:sldId id="345" r:id="rId12"/>
    <p:sldId id="349" r:id="rId13"/>
    <p:sldId id="351" r:id="rId14"/>
    <p:sldId id="352" r:id="rId15"/>
    <p:sldId id="353" r:id="rId16"/>
    <p:sldId id="275" r:id="rId17"/>
    <p:sldId id="346" r:id="rId18"/>
    <p:sldId id="354" r:id="rId19"/>
    <p:sldId id="270" r:id="rId20"/>
    <p:sldId id="271" r:id="rId21"/>
    <p:sldId id="32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varScale="1">
        <p:scale>
          <a:sx n="85" d="100"/>
          <a:sy n="85" d="100"/>
        </p:scale>
        <p:origin x="293"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201965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56048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324358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344636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3364105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1382029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91609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House Price Prediction System</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a:t>
            </a:r>
            <a:r>
              <a:rPr lang="en-US" sz="2400" b="1" dirty="0" err="1">
                <a:solidFill>
                  <a:srgbClr val="C00000"/>
                </a:solidFill>
                <a:latin typeface="Times New Roman" pitchFamily="18" charset="0"/>
                <a:cs typeface="Times New Roman" pitchFamily="18" charset="0"/>
              </a:rPr>
              <a:t>Name:YUKTHA</a:t>
            </a:r>
            <a:r>
              <a:rPr lang="en-US" sz="2400" b="1" dirty="0">
                <a:solidFill>
                  <a:srgbClr val="C00000"/>
                </a:solidFill>
                <a:latin typeface="Times New Roman" pitchFamily="18" charset="0"/>
                <a:cs typeface="Times New Roman" pitchFamily="18" charset="0"/>
              </a:rPr>
              <a:t> M</a:t>
            </a: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1RN18IS126</a:t>
            </a:r>
          </a:p>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a:t>
            </a:r>
            <a:r>
              <a:rPr lang="en-US" sz="2400" b="1" dirty="0" err="1">
                <a:solidFill>
                  <a:srgbClr val="C00000"/>
                </a:solidFill>
                <a:latin typeface="Times New Roman" pitchFamily="18" charset="0"/>
                <a:cs typeface="Times New Roman" pitchFamily="18" charset="0"/>
              </a:rPr>
              <a:t>Name:</a:t>
            </a:r>
            <a:r>
              <a:rPr lang="en-US" b="1" dirty="0" err="1">
                <a:solidFill>
                  <a:srgbClr val="C00000"/>
                </a:solidFill>
                <a:latin typeface="Times New Roman" pitchFamily="18" charset="0"/>
                <a:cs typeface="Times New Roman" pitchFamily="18" charset="0"/>
              </a:rPr>
              <a:t>VARUN</a:t>
            </a:r>
            <a:r>
              <a:rPr lang="en-US" b="1" dirty="0">
                <a:solidFill>
                  <a:srgbClr val="C00000"/>
                </a:solidFill>
                <a:latin typeface="Times New Roman" pitchFamily="18" charset="0"/>
                <a:cs typeface="Times New Roman" pitchFamily="18" charset="0"/>
              </a:rPr>
              <a:t> D S</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1RN18IS120</a:t>
            </a:r>
            <a:endParaRPr lang="en-IN" sz="2400" b="1" dirty="0">
              <a:solidFill>
                <a:srgbClr val="000066"/>
              </a:solidFill>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a:t>
            </a:r>
            <a:r>
              <a:rPr lang="en-IN" sz="2000" b="1" dirty="0">
                <a:solidFill>
                  <a:srgbClr val="000066"/>
                </a:solidFill>
                <a:latin typeface="Times New Roman" pitchFamily="18" charset="0"/>
                <a:cs typeface="Times New Roman" pitchFamily="18" charset="0"/>
              </a:rPr>
              <a:t> Santosh Kumar S K</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Prof./Asst.,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Deepak Garg</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Founder, NASTECH, Bangalore</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Coding</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887262" y="1006928"/>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2000" b="1"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Evaluation on Test Data</a:t>
            </a:r>
            <a:endParaRPr lang="en-IN" sz="2000" dirty="0">
              <a:effectLst/>
              <a:latin typeface="Times New Roman" panose="02020603050405020304" pitchFamily="18" charset="0"/>
              <a:ea typeface="Times New Roman" panose="02020603050405020304" pitchFamily="18" charset="0"/>
            </a:endParaRPr>
          </a:p>
          <a:p>
            <a:pPr marL="0" marR="3277870" indent="0">
              <a:lnSpc>
                <a:spcPct val="100000"/>
              </a:lnSpc>
              <a:spcBef>
                <a:spcPts val="680"/>
              </a:spcBef>
              <a:spcAft>
                <a:spcPts val="0"/>
              </a:spcAft>
              <a:buNone/>
            </a:pPr>
            <a:r>
              <a:rPr lang="en-US" sz="1800" spc="-2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y_pred</a:t>
            </a:r>
            <a:r>
              <a:rPr lang="en-US" sz="1800" spc="-2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4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model.predict</a:t>
            </a:r>
            <a:r>
              <a:rPr lang="en-US" sz="1800" spc="-4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4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X_test</a:t>
            </a:r>
            <a:r>
              <a:rPr lang="en-US" sz="1800" spc="-4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2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from </a:t>
            </a:r>
            <a:r>
              <a:rPr lang="en-US" sz="1800" spc="-2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sklearn</a:t>
            </a:r>
            <a:r>
              <a:rPr lang="en-US" sz="1800" spc="-2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import metric</a:t>
            </a:r>
            <a:endParaRPr lang="en-IN" sz="1800" dirty="0">
              <a:effectLst/>
              <a:latin typeface="Times New Roman" panose="02020603050405020304" pitchFamily="18" charset="0"/>
              <a:ea typeface="Times New Roman" panose="02020603050405020304" pitchFamily="18" charset="0"/>
            </a:endParaRPr>
          </a:p>
          <a:p>
            <a:pPr marL="0" marR="376555" indent="0">
              <a:lnSpc>
                <a:spcPct val="100000"/>
              </a:lnSpc>
              <a:spcAft>
                <a:spcPts val="0"/>
              </a:spcAft>
              <a:buNone/>
            </a:pPr>
            <a:r>
              <a:rPr lang="en-US" sz="1800" spc="-2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sprint ('MAE:', </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metrics.mean_absolute_error</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2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y_pred</a:t>
            </a:r>
            <a:r>
              <a:rPr lang="en-US" sz="1800" spc="-2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print('MSE:', </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metrics.mean_squared_error</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3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y_pred</a:t>
            </a:r>
            <a:r>
              <a:rPr lang="en-US" sz="1800" spc="-3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2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print('RMSE:', </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np.sqrt</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metrics.mean_squared_error</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y_test,y_pred</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print('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VarScore</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metrics.explained_variance_score</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y_test,y_pred</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0" marR="376555" indent="0">
              <a:lnSpc>
                <a:spcPct val="100000"/>
              </a:lnSpc>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2000" b="1"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Visualizing Our predictions</a:t>
            </a:r>
            <a:endParaRPr lang="en-IN" sz="2000" dirty="0">
              <a:effectLst/>
              <a:latin typeface="Times New Roman" panose="02020603050405020304" pitchFamily="18" charset="0"/>
              <a:ea typeface="Times New Roman" panose="02020603050405020304" pitchFamily="18" charset="0"/>
            </a:endParaRPr>
          </a:p>
          <a:p>
            <a:pPr marL="0" marR="3438525" indent="0">
              <a:lnSpc>
                <a:spcPct val="100000"/>
              </a:lnSpc>
              <a:spcBef>
                <a:spcPts val="675"/>
              </a:spcBef>
              <a:spcAft>
                <a:spcPts val="0"/>
              </a:spcAft>
              <a:buNone/>
            </a:pPr>
            <a:r>
              <a:rPr lang="en-US" sz="1800" spc="-2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fig </a:t>
            </a:r>
            <a:r>
              <a:rPr lang="en-US" sz="180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4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plt.figure</a:t>
            </a:r>
            <a:r>
              <a:rPr lang="en-US" sz="1800" spc="-4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4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figsize</a:t>
            </a:r>
            <a:r>
              <a:rPr lang="en-US" sz="1800" spc="-4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=(10,5)) </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plt.scatter</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y_test,y_pred</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0" marR="3438525" indent="0">
              <a:lnSpc>
                <a:spcPct val="100000"/>
              </a:lnSpc>
              <a:spcBef>
                <a:spcPts val="675"/>
              </a:spcBef>
              <a:spcAft>
                <a:spcPts val="0"/>
              </a:spcAft>
              <a:buNone/>
            </a:pP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3438525" indent="0">
              <a:lnSpc>
                <a:spcPct val="100000"/>
              </a:lnSpc>
              <a:spcBef>
                <a:spcPts val="675"/>
              </a:spcBef>
              <a:spcAft>
                <a:spcPts val="0"/>
              </a:spcAft>
              <a:buNone/>
            </a:pPr>
            <a:r>
              <a:rPr lang="en-US" sz="1800" b="1"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Perfect predictions </a:t>
            </a:r>
          </a:p>
          <a:p>
            <a:pPr marL="0" marR="3438525" indent="0">
              <a:lnSpc>
                <a:spcPct val="100000"/>
              </a:lnSpc>
              <a:spcBef>
                <a:spcPts val="675"/>
              </a:spcBef>
              <a:spcAft>
                <a:spcPts val="0"/>
              </a:spcAft>
              <a:buNone/>
            </a:pPr>
            <a:r>
              <a:rPr lang="en-US" sz="1800" spc="-3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plt.plot</a:t>
            </a:r>
            <a:r>
              <a:rPr lang="en-US" sz="1800" spc="-3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y_test,y_test,'r</a:t>
            </a:r>
            <a:r>
              <a:rPr lang="en-US" sz="1800" spc="-3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Tree>
    <p:extLst>
      <p:ext uri="{BB962C8B-B14F-4D97-AF65-F5344CB8AC3E}">
        <p14:creationId xmlns:p14="http://schemas.microsoft.com/office/powerpoint/2010/main" val="333113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8" name="image6.jpeg">
            <a:extLst>
              <a:ext uri="{FF2B5EF4-FFF2-40B4-BE49-F238E27FC236}">
                <a16:creationId xmlns:a16="http://schemas.microsoft.com/office/drawing/2014/main" id="{6161CED9-6CF0-412F-9479-13E40F6DFC61}"/>
              </a:ext>
            </a:extLst>
          </p:cNvPr>
          <p:cNvPicPr>
            <a:picLocks noChangeAspect="1"/>
          </p:cNvPicPr>
          <p:nvPr/>
        </p:nvPicPr>
        <p:blipFill>
          <a:blip r:embed="rId3" cstate="print"/>
          <a:stretch>
            <a:fillRect/>
          </a:stretch>
        </p:blipFill>
        <p:spPr>
          <a:xfrm>
            <a:off x="1163451" y="728185"/>
            <a:ext cx="9073009" cy="2463458"/>
          </a:xfrm>
          <a:prstGeom prst="rect">
            <a:avLst/>
          </a:prstGeom>
        </p:spPr>
      </p:pic>
      <p:sp>
        <p:nvSpPr>
          <p:cNvPr id="7" name="TextBox 6">
            <a:extLst>
              <a:ext uri="{FF2B5EF4-FFF2-40B4-BE49-F238E27FC236}">
                <a16:creationId xmlns:a16="http://schemas.microsoft.com/office/drawing/2014/main" id="{7C0C4A3C-5C4F-49E4-9D26-03F41F0A255D}"/>
              </a:ext>
            </a:extLst>
          </p:cNvPr>
          <p:cNvSpPr txBox="1"/>
          <p:nvPr/>
        </p:nvSpPr>
        <p:spPr>
          <a:xfrm>
            <a:off x="1399710" y="3091413"/>
            <a:ext cx="8784976" cy="646331"/>
          </a:xfrm>
          <a:prstGeom prst="rect">
            <a:avLst/>
          </a:prstGeom>
          <a:noFill/>
        </p:spPr>
        <p:txBody>
          <a:bodyPr wrap="square" rtlCol="0">
            <a:spAutoFit/>
          </a:bodyPr>
          <a:lstStyle/>
          <a:p>
            <a:pPr marR="199390" algn="ctr">
              <a:spcBef>
                <a:spcPts val="490"/>
              </a:spcBef>
              <a:spcAft>
                <a:spcPts val="0"/>
              </a:spcAft>
            </a:pPr>
            <a:r>
              <a:rPr lang="en-US" dirty="0">
                <a:effectLst/>
                <a:latin typeface="Times New Roman" panose="02020603050405020304" pitchFamily="18" charset="0"/>
                <a:ea typeface="Times New Roman" panose="02020603050405020304" pitchFamily="18" charset="0"/>
              </a:rPr>
              <a:t> Reading CSV File</a:t>
            </a:r>
            <a:endParaRPr lang="en-IN" dirty="0">
              <a:effectLst/>
              <a:latin typeface="Times New Roman" panose="02020603050405020304" pitchFamily="18" charset="0"/>
              <a:ea typeface="Times New Roman" panose="02020603050405020304" pitchFamily="18" charset="0"/>
            </a:endParaRPr>
          </a:p>
          <a:p>
            <a:pPr>
              <a:spcBef>
                <a:spcPts val="1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10" name="image7.jpeg">
            <a:extLst>
              <a:ext uri="{FF2B5EF4-FFF2-40B4-BE49-F238E27FC236}">
                <a16:creationId xmlns:a16="http://schemas.microsoft.com/office/drawing/2014/main" id="{8B09BE5D-8E91-43AF-A9A6-D47C4587D013}"/>
              </a:ext>
            </a:extLst>
          </p:cNvPr>
          <p:cNvPicPr>
            <a:picLocks noChangeAspect="1"/>
          </p:cNvPicPr>
          <p:nvPr/>
        </p:nvPicPr>
        <p:blipFill>
          <a:blip r:embed="rId4" cstate="print"/>
          <a:stretch>
            <a:fillRect/>
          </a:stretch>
        </p:blipFill>
        <p:spPr>
          <a:xfrm>
            <a:off x="1166977" y="3429000"/>
            <a:ext cx="9860617" cy="2592288"/>
          </a:xfrm>
          <a:prstGeom prst="rect">
            <a:avLst/>
          </a:prstGeom>
        </p:spPr>
      </p:pic>
      <p:sp>
        <p:nvSpPr>
          <p:cNvPr id="11" name="TextBox 10">
            <a:extLst>
              <a:ext uri="{FF2B5EF4-FFF2-40B4-BE49-F238E27FC236}">
                <a16:creationId xmlns:a16="http://schemas.microsoft.com/office/drawing/2014/main" id="{8FCC46DD-3CC1-44B4-AEF0-74ECA19824E0}"/>
              </a:ext>
            </a:extLst>
          </p:cNvPr>
          <p:cNvSpPr txBox="1"/>
          <p:nvPr/>
        </p:nvSpPr>
        <p:spPr>
          <a:xfrm>
            <a:off x="2407823" y="5945149"/>
            <a:ext cx="6768751" cy="369332"/>
          </a:xfrm>
          <a:prstGeom prst="rect">
            <a:avLst/>
          </a:prstGeom>
          <a:noFill/>
        </p:spPr>
        <p:txBody>
          <a:bodyPr wrap="square" rtlCol="0">
            <a:spAutoFit/>
          </a:bodyPr>
          <a:lstStyle/>
          <a:p>
            <a:pPr marR="200025" algn="ctr">
              <a:spcBef>
                <a:spcPts val="460"/>
              </a:spcBef>
              <a:spcAft>
                <a:spcPts val="0"/>
              </a:spcAft>
            </a:pPr>
            <a:r>
              <a:rPr lang="en-US" sz="1800" dirty="0">
                <a:effectLst/>
                <a:latin typeface="Times New Roman" panose="02020603050405020304" pitchFamily="18" charset="0"/>
                <a:ea typeface="Times New Roman" panose="02020603050405020304" pitchFamily="18" charset="0"/>
              </a:rPr>
              <a:t> Visualizing house price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936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13" name="image9.jpeg">
            <a:extLst>
              <a:ext uri="{FF2B5EF4-FFF2-40B4-BE49-F238E27FC236}">
                <a16:creationId xmlns:a16="http://schemas.microsoft.com/office/drawing/2014/main" id="{D54E3E45-30F5-4873-9BD7-F07128B9D4E7}"/>
              </a:ext>
            </a:extLst>
          </p:cNvPr>
          <p:cNvPicPr>
            <a:picLocks noChangeAspect="1"/>
          </p:cNvPicPr>
          <p:nvPr/>
        </p:nvPicPr>
        <p:blipFill>
          <a:blip r:embed="rId3" cstate="print"/>
          <a:stretch>
            <a:fillRect/>
          </a:stretch>
        </p:blipFill>
        <p:spPr>
          <a:xfrm>
            <a:off x="868766" y="1044696"/>
            <a:ext cx="9649821" cy="3459462"/>
          </a:xfrm>
          <a:prstGeom prst="rect">
            <a:avLst/>
          </a:prstGeom>
        </p:spPr>
      </p:pic>
      <p:sp>
        <p:nvSpPr>
          <p:cNvPr id="14" name="TextBox 13">
            <a:extLst>
              <a:ext uri="{FF2B5EF4-FFF2-40B4-BE49-F238E27FC236}">
                <a16:creationId xmlns:a16="http://schemas.microsoft.com/office/drawing/2014/main" id="{290BA5C5-1E18-48A7-A746-C7377AC263B8}"/>
              </a:ext>
            </a:extLst>
          </p:cNvPr>
          <p:cNvSpPr txBox="1"/>
          <p:nvPr/>
        </p:nvSpPr>
        <p:spPr>
          <a:xfrm>
            <a:off x="3426664" y="3347620"/>
            <a:ext cx="4649688" cy="2300630"/>
          </a:xfrm>
          <a:prstGeom prst="rect">
            <a:avLst/>
          </a:prstGeom>
          <a:noFill/>
        </p:spPr>
        <p:txBody>
          <a:bodyPr wrap="square" rtlCol="0">
            <a:spAutoFit/>
          </a:bodyPr>
          <a:lstStyle/>
          <a:p>
            <a:pPr marR="202565" algn="ctr">
              <a:spcBef>
                <a:spcPts val="460"/>
              </a:spcBef>
              <a:spcAft>
                <a:spcPts val="0"/>
              </a:spcAft>
            </a:pPr>
            <a:r>
              <a:rPr lang="en-US" dirty="0">
                <a:effectLst/>
                <a:latin typeface="Times New Roman" panose="02020603050405020304" pitchFamily="18" charset="0"/>
                <a:ea typeface="Times New Roman" panose="02020603050405020304" pitchFamily="18" charset="0"/>
              </a:rPr>
              <a:t> </a:t>
            </a:r>
          </a:p>
          <a:p>
            <a:pPr marR="202565" algn="ctr">
              <a:spcBef>
                <a:spcPts val="460"/>
              </a:spcBef>
              <a:spcAft>
                <a:spcPts val="0"/>
              </a:spcAft>
            </a:pPr>
            <a:endParaRPr lang="en-US" dirty="0">
              <a:latin typeface="Times New Roman" panose="02020603050405020304" pitchFamily="18" charset="0"/>
              <a:ea typeface="Times New Roman" panose="02020603050405020304" pitchFamily="18" charset="0"/>
            </a:endParaRPr>
          </a:p>
          <a:p>
            <a:pPr marR="202565" algn="ctr">
              <a:spcBef>
                <a:spcPts val="460"/>
              </a:spcBef>
              <a:spcAft>
                <a:spcPts val="0"/>
              </a:spcAft>
            </a:pPr>
            <a:endParaRPr lang="en-US" dirty="0">
              <a:effectLst/>
              <a:latin typeface="Times New Roman" panose="02020603050405020304" pitchFamily="18" charset="0"/>
              <a:ea typeface="Times New Roman" panose="02020603050405020304" pitchFamily="18" charset="0"/>
            </a:endParaRPr>
          </a:p>
          <a:p>
            <a:pPr marR="202565" algn="ctr">
              <a:spcBef>
                <a:spcPts val="460"/>
              </a:spcBef>
              <a:spcAft>
                <a:spcPts val="0"/>
              </a:spcAft>
            </a:pPr>
            <a:endParaRPr lang="en-US" dirty="0">
              <a:latin typeface="Times New Roman" panose="02020603050405020304" pitchFamily="18" charset="0"/>
              <a:ea typeface="Times New Roman" panose="02020603050405020304" pitchFamily="18" charset="0"/>
            </a:endParaRPr>
          </a:p>
          <a:p>
            <a:pPr marR="202565" algn="ctr">
              <a:spcBef>
                <a:spcPts val="460"/>
              </a:spcBef>
              <a:spcAft>
                <a:spcPts val="0"/>
              </a:spcAft>
            </a:pPr>
            <a:r>
              <a:rPr lang="en-US" dirty="0">
                <a:effectLst/>
                <a:latin typeface="Times New Roman" panose="02020603050405020304" pitchFamily="18" charset="0"/>
                <a:ea typeface="Times New Roman" panose="02020603050405020304" pitchFamily="18" charset="0"/>
              </a:rPr>
              <a:t>Price range month vs year</a:t>
            </a:r>
            <a:endParaRPr lang="en-IN" dirty="0">
              <a:effectLst/>
              <a:latin typeface="Times New Roman" panose="02020603050405020304" pitchFamily="18" charset="0"/>
              <a:ea typeface="Times New Roman" panose="02020603050405020304" pitchFamily="18" charset="0"/>
            </a:endParaRPr>
          </a:p>
          <a:p>
            <a:pPr>
              <a:spcBef>
                <a:spcPts val="5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1080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10" name="image11.jpeg">
            <a:extLst>
              <a:ext uri="{FF2B5EF4-FFF2-40B4-BE49-F238E27FC236}">
                <a16:creationId xmlns:a16="http://schemas.microsoft.com/office/drawing/2014/main" id="{EEE258C8-32B1-43C3-8295-F5887FBBD1B1}"/>
              </a:ext>
            </a:extLst>
          </p:cNvPr>
          <p:cNvPicPr>
            <a:picLocks noChangeAspect="1"/>
          </p:cNvPicPr>
          <p:nvPr/>
        </p:nvPicPr>
        <p:blipFill>
          <a:blip r:embed="rId3" cstate="print"/>
          <a:stretch>
            <a:fillRect/>
          </a:stretch>
        </p:blipFill>
        <p:spPr>
          <a:xfrm>
            <a:off x="1271464" y="947855"/>
            <a:ext cx="8280920" cy="2723865"/>
          </a:xfrm>
          <a:prstGeom prst="rect">
            <a:avLst/>
          </a:prstGeom>
        </p:spPr>
      </p:pic>
      <p:sp>
        <p:nvSpPr>
          <p:cNvPr id="11" name="TextBox 10">
            <a:extLst>
              <a:ext uri="{FF2B5EF4-FFF2-40B4-BE49-F238E27FC236}">
                <a16:creationId xmlns:a16="http://schemas.microsoft.com/office/drawing/2014/main" id="{00415C5A-5D0F-4A30-9ED7-FC29EB6DE2FD}"/>
              </a:ext>
            </a:extLst>
          </p:cNvPr>
          <p:cNvSpPr txBox="1"/>
          <p:nvPr/>
        </p:nvSpPr>
        <p:spPr>
          <a:xfrm>
            <a:off x="2279576" y="4077072"/>
            <a:ext cx="662473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Dataset Preparation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46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grpSp>
        <p:nvGrpSpPr>
          <p:cNvPr id="8" name="Group 7">
            <a:extLst>
              <a:ext uri="{FF2B5EF4-FFF2-40B4-BE49-F238E27FC236}">
                <a16:creationId xmlns:a16="http://schemas.microsoft.com/office/drawing/2014/main" id="{8FC5FE86-E7CB-4180-9882-A2FB5632B8F4}"/>
              </a:ext>
            </a:extLst>
          </p:cNvPr>
          <p:cNvGrpSpPr>
            <a:grpSpLocks/>
          </p:cNvGrpSpPr>
          <p:nvPr/>
        </p:nvGrpSpPr>
        <p:grpSpPr bwMode="auto">
          <a:xfrm>
            <a:off x="1415480" y="1040792"/>
            <a:ext cx="8424936" cy="3252304"/>
            <a:chOff x="0" y="0"/>
            <a:chExt cx="9480" cy="3998"/>
          </a:xfrm>
        </p:grpSpPr>
        <p:sp>
          <p:nvSpPr>
            <p:cNvPr id="10" name="AutoShape 4">
              <a:extLst>
                <a:ext uri="{FF2B5EF4-FFF2-40B4-BE49-F238E27FC236}">
                  <a16:creationId xmlns:a16="http://schemas.microsoft.com/office/drawing/2014/main" id="{91B5B722-C529-4A22-931E-8CCD2351B64A}"/>
                </a:ext>
              </a:extLst>
            </p:cNvPr>
            <p:cNvSpPr>
              <a:spLocks/>
            </p:cNvSpPr>
            <p:nvPr/>
          </p:nvSpPr>
          <p:spPr bwMode="auto">
            <a:xfrm>
              <a:off x="100" y="0"/>
              <a:ext cx="9274" cy="89"/>
            </a:xfrm>
            <a:custGeom>
              <a:avLst/>
              <a:gdLst>
                <a:gd name="T0" fmla="+- 0 9374 100"/>
                <a:gd name="T1" fmla="*/ T0 w 9274"/>
                <a:gd name="T2" fmla="*/ 29 h 89"/>
                <a:gd name="T3" fmla="+- 0 100 100"/>
                <a:gd name="T4" fmla="*/ T3 w 9274"/>
                <a:gd name="T5" fmla="*/ 29 h 89"/>
                <a:gd name="T6" fmla="+- 0 100 100"/>
                <a:gd name="T7" fmla="*/ T6 w 9274"/>
                <a:gd name="T8" fmla="*/ 89 h 89"/>
                <a:gd name="T9" fmla="+- 0 9374 100"/>
                <a:gd name="T10" fmla="*/ T9 w 9274"/>
                <a:gd name="T11" fmla="*/ 89 h 89"/>
                <a:gd name="T12" fmla="+- 0 9374 100"/>
                <a:gd name="T13" fmla="*/ T12 w 9274"/>
                <a:gd name="T14" fmla="*/ 29 h 89"/>
                <a:gd name="T15" fmla="+- 0 9374 100"/>
                <a:gd name="T16" fmla="*/ T15 w 9274"/>
                <a:gd name="T17" fmla="*/ 0 h 89"/>
                <a:gd name="T18" fmla="+- 0 100 100"/>
                <a:gd name="T19" fmla="*/ T18 w 9274"/>
                <a:gd name="T20" fmla="*/ 0 h 89"/>
                <a:gd name="T21" fmla="+- 0 100 100"/>
                <a:gd name="T22" fmla="*/ T21 w 9274"/>
                <a:gd name="T23" fmla="*/ 15 h 89"/>
                <a:gd name="T24" fmla="+- 0 9374 100"/>
                <a:gd name="T25" fmla="*/ T24 w 9274"/>
                <a:gd name="T26" fmla="*/ 15 h 89"/>
                <a:gd name="T27" fmla="+- 0 9374 100"/>
                <a:gd name="T28" fmla="*/ T27 w 9274"/>
                <a:gd name="T29" fmla="*/ 0 h 89"/>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9274" h="89">
                  <a:moveTo>
                    <a:pt x="9274" y="29"/>
                  </a:moveTo>
                  <a:lnTo>
                    <a:pt x="0" y="29"/>
                  </a:lnTo>
                  <a:lnTo>
                    <a:pt x="0" y="89"/>
                  </a:lnTo>
                  <a:lnTo>
                    <a:pt x="9274" y="89"/>
                  </a:lnTo>
                  <a:lnTo>
                    <a:pt x="9274" y="29"/>
                  </a:lnTo>
                  <a:close/>
                  <a:moveTo>
                    <a:pt x="9274" y="0"/>
                  </a:moveTo>
                  <a:lnTo>
                    <a:pt x="0" y="0"/>
                  </a:lnTo>
                  <a:lnTo>
                    <a:pt x="0" y="15"/>
                  </a:lnTo>
                  <a:lnTo>
                    <a:pt x="9274" y="15"/>
                  </a:lnTo>
                  <a:lnTo>
                    <a:pt x="9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pic>
          <p:nvPicPr>
            <p:cNvPr id="11" name="Picture 10">
              <a:extLst>
                <a:ext uri="{FF2B5EF4-FFF2-40B4-BE49-F238E27FC236}">
                  <a16:creationId xmlns:a16="http://schemas.microsoft.com/office/drawing/2014/main" id="{3820AC55-8E08-4002-90BA-5F0BD8A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1"/>
              <a:ext cx="9480" cy="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BE580B37-9F20-4EC2-A3BC-D8FB3DE6D629}"/>
              </a:ext>
            </a:extLst>
          </p:cNvPr>
          <p:cNvSpPr txBox="1"/>
          <p:nvPr/>
        </p:nvSpPr>
        <p:spPr>
          <a:xfrm>
            <a:off x="3908898" y="3807992"/>
            <a:ext cx="6264696" cy="923330"/>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Implementation</a:t>
            </a:r>
            <a:endParaRPr lang="en-IN" dirty="0"/>
          </a:p>
        </p:txBody>
      </p:sp>
    </p:spTree>
    <p:extLst>
      <p:ext uri="{BB962C8B-B14F-4D97-AF65-F5344CB8AC3E}">
        <p14:creationId xmlns:p14="http://schemas.microsoft.com/office/powerpoint/2010/main" val="149482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8" name="image13.png">
            <a:extLst>
              <a:ext uri="{FF2B5EF4-FFF2-40B4-BE49-F238E27FC236}">
                <a16:creationId xmlns:a16="http://schemas.microsoft.com/office/drawing/2014/main" id="{7D69E6B1-F962-45F9-9A1F-E179562CA4A6}"/>
              </a:ext>
            </a:extLst>
          </p:cNvPr>
          <p:cNvPicPr>
            <a:picLocks noChangeAspect="1"/>
          </p:cNvPicPr>
          <p:nvPr/>
        </p:nvPicPr>
        <p:blipFill>
          <a:blip r:embed="rId3" cstate="print"/>
          <a:stretch>
            <a:fillRect/>
          </a:stretch>
        </p:blipFill>
        <p:spPr>
          <a:xfrm>
            <a:off x="2711624" y="1327010"/>
            <a:ext cx="6979096" cy="1950206"/>
          </a:xfrm>
          <a:prstGeom prst="rect">
            <a:avLst/>
          </a:prstGeom>
        </p:spPr>
      </p:pic>
      <p:sp>
        <p:nvSpPr>
          <p:cNvPr id="10" name="TextBox 9">
            <a:extLst>
              <a:ext uri="{FF2B5EF4-FFF2-40B4-BE49-F238E27FC236}">
                <a16:creationId xmlns:a16="http://schemas.microsoft.com/office/drawing/2014/main" id="{41ADA5A9-C2EA-4BBF-B243-11747E2C4209}"/>
              </a:ext>
            </a:extLst>
          </p:cNvPr>
          <p:cNvSpPr txBox="1"/>
          <p:nvPr/>
        </p:nvSpPr>
        <p:spPr>
          <a:xfrm>
            <a:off x="4585656" y="2861210"/>
            <a:ext cx="4752528" cy="1200329"/>
          </a:xfrm>
          <a:prstGeom prst="rect">
            <a:avLst/>
          </a:prstGeom>
          <a:noFill/>
        </p:spPr>
        <p:txBody>
          <a:bodyPr wrap="square" rtlCol="0">
            <a:spAutoFit/>
          </a:bodyPr>
          <a:lstStyle/>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Validating Accuracy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8952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8" name="image14.jpeg">
            <a:extLst>
              <a:ext uri="{FF2B5EF4-FFF2-40B4-BE49-F238E27FC236}">
                <a16:creationId xmlns:a16="http://schemas.microsoft.com/office/drawing/2014/main" id="{E1B5A799-E497-4838-BD78-9F29AADA5554}"/>
              </a:ext>
            </a:extLst>
          </p:cNvPr>
          <p:cNvPicPr>
            <a:picLocks noGrp="1" noChangeAspect="1"/>
          </p:cNvPicPr>
          <p:nvPr>
            <p:ph idx="1"/>
          </p:nvPr>
        </p:nvPicPr>
        <p:blipFill>
          <a:blip r:embed="rId3" cstate="print"/>
          <a:stretch>
            <a:fillRect/>
          </a:stretch>
        </p:blipFill>
        <p:spPr>
          <a:xfrm>
            <a:off x="1487488" y="905878"/>
            <a:ext cx="8640960" cy="3819266"/>
          </a:xfrm>
          <a:prstGeom prst="rect">
            <a:avLst/>
          </a:prstGeom>
        </p:spPr>
      </p:pic>
      <p:sp>
        <p:nvSpPr>
          <p:cNvPr id="6" name="TextBox 5">
            <a:extLst>
              <a:ext uri="{FF2B5EF4-FFF2-40B4-BE49-F238E27FC236}">
                <a16:creationId xmlns:a16="http://schemas.microsoft.com/office/drawing/2014/main" id="{F955D08A-E85A-4E56-9B35-C5DD988C60D6}"/>
              </a:ext>
            </a:extLst>
          </p:cNvPr>
          <p:cNvSpPr txBox="1"/>
          <p:nvPr/>
        </p:nvSpPr>
        <p:spPr>
          <a:xfrm>
            <a:off x="1487488" y="4941168"/>
            <a:ext cx="8712968"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W</a:t>
            </a:r>
            <a:r>
              <a:rPr lang="en-US" sz="2400" dirty="0">
                <a:effectLst/>
                <a:latin typeface="Times New Roman" panose="02020603050405020304" pitchFamily="18" charset="0"/>
                <a:ea typeface="Times New Roman" panose="02020603050405020304" pitchFamily="18" charset="0"/>
              </a:rPr>
              <a:t>e are calculating mean absolute error, mean square error and variable score to check the accuracy of this algorithm. </a:t>
            </a:r>
          </a:p>
          <a:p>
            <a:pPr marL="285750" indent="-285750">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It is clearly seen that this approach is 81% accurate.</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dirty="0">
                <a:solidFill>
                  <a:schemeClr val="accent1">
                    <a:lumMod val="75000"/>
                  </a:schemeClr>
                </a:solidFill>
                <a:latin typeface="Times New Roman" pitchFamily="18" charset="0"/>
                <a:cs typeface="Times New Roman" pitchFamily="18" charset="0"/>
              </a:rPr>
              <a:t>Conclusion</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944724"/>
            <a:ext cx="9217024" cy="4068452"/>
          </a:xfrm>
        </p:spPr>
        <p:txBody>
          <a:bodyPr>
            <a:normAutofit lnSpcReduction="10000"/>
          </a:bodyPr>
          <a:lstStyle/>
          <a:p>
            <a:pPr>
              <a:lnSpc>
                <a:spcPct val="15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 proposed model is definitely the best substitute for the manual method wherein third party is involved and is potentially vulnerable along with being not so pocket friendly. </a:t>
            </a:r>
          </a:p>
          <a:p>
            <a:pPr>
              <a:lnSpc>
                <a:spcPct val="150000"/>
              </a:lnSpc>
              <a:buFont typeface="Wingdings" panose="05000000000000000000" pitchFamily="2" charset="2"/>
              <a:buChar char="Ø"/>
            </a:pPr>
            <a:r>
              <a:rPr lang="en-US" sz="2400" spc="-20" dirty="0">
                <a:effectLst/>
                <a:latin typeface="Times New Roman" panose="02020603050405020304" pitchFamily="18" charset="0"/>
                <a:ea typeface="Times New Roman" panose="02020603050405020304" pitchFamily="18" charset="0"/>
              </a:rPr>
              <a:t>Based </a:t>
            </a:r>
            <a:r>
              <a:rPr lang="en-US" sz="2400" dirty="0">
                <a:effectLst/>
                <a:latin typeface="Times New Roman" panose="02020603050405020304" pitchFamily="18" charset="0"/>
                <a:ea typeface="Times New Roman" panose="02020603050405020304" pitchFamily="18" charset="0"/>
              </a:rPr>
              <a:t>on the results, it can be concluded that such ML-driven predictions are easily comprehendible  and significant   from   a   data-analytics   point   of   view.   </a:t>
            </a:r>
          </a:p>
          <a:p>
            <a:pPr>
              <a:lnSpc>
                <a:spcPct val="15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When correctly implemented, a high rate of accuracy can be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achieved.</a:t>
            </a:r>
            <a:endParaRPr lang="en-IN" sz="2400" dirty="0">
              <a:effectLst/>
              <a:latin typeface="Times New Roman" panose="02020603050405020304" pitchFamily="18" charset="0"/>
              <a:ea typeface="Times New Roman" panose="02020603050405020304"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055440" y="944724"/>
            <a:ext cx="10081120" cy="5411626"/>
          </a:xfrm>
        </p:spPr>
        <p:txBody>
          <a:bodyPr>
            <a:normAutofit/>
          </a:bodyPr>
          <a:lstStyle/>
          <a:p>
            <a:pPr marL="132715" marR="483870" indent="-285750">
              <a:lnSpc>
                <a:spcPct val="150000"/>
              </a:lnSpc>
              <a:spcAft>
                <a:spcPts val="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To make the system even more informative and user-friendly, </a:t>
            </a:r>
            <a:r>
              <a:rPr lang="en-US" sz="2400" dirty="0" err="1">
                <a:effectLst/>
                <a:latin typeface="Times New Roman" panose="02020603050405020304" pitchFamily="18" charset="0"/>
                <a:ea typeface="Times New Roman" panose="02020603050405020304" pitchFamily="18" charset="0"/>
              </a:rPr>
              <a:t>Gmap</a:t>
            </a:r>
            <a:r>
              <a:rPr lang="en-US" sz="2400" dirty="0">
                <a:effectLst/>
                <a:latin typeface="Times New Roman" panose="02020603050405020304" pitchFamily="18" charset="0"/>
                <a:ea typeface="Times New Roman" panose="02020603050405020304" pitchFamily="18" charset="0"/>
              </a:rPr>
              <a:t> can be included. This will show the neighborhood amenities such as hospitals, schools surrounding a region of 1 km from the given location. This can also be included in making predictions since the presence of such factors increases the valuation of real estate property.</a:t>
            </a:r>
            <a:endParaRPr lang="en-IN" sz="2400" dirty="0">
              <a:effectLst/>
              <a:latin typeface="Times New Roman" panose="02020603050405020304" pitchFamily="18" charset="0"/>
              <a:ea typeface="Times New Roman" panose="02020603050405020304" pitchFamily="18" charset="0"/>
            </a:endParaRPr>
          </a:p>
          <a:p>
            <a:pPr marL="132715" marR="376555" indent="-285750">
              <a:lnSpc>
                <a:spcPct val="150000"/>
              </a:lnSpc>
              <a:spcAft>
                <a:spcPts val="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Various other machine learning algorithms can also be used apart from </a:t>
            </a:r>
            <a:r>
              <a:rPr lang="en-US" sz="2400" dirty="0" err="1">
                <a:effectLst/>
                <a:latin typeface="Times New Roman" panose="02020603050405020304" pitchFamily="18" charset="0"/>
                <a:ea typeface="Times New Roman" panose="02020603050405020304" pitchFamily="18" charset="0"/>
              </a:rPr>
              <a:t>Keras</a:t>
            </a:r>
            <a:r>
              <a:rPr lang="en-US" sz="2400" dirty="0">
                <a:effectLst/>
                <a:latin typeface="Times New Roman" panose="02020603050405020304" pitchFamily="18" charset="0"/>
                <a:ea typeface="Times New Roman" panose="02020603050405020304" pitchFamily="18" charset="0"/>
              </a:rPr>
              <a:t> to improve the accuracy of the model.</a:t>
            </a:r>
            <a:endParaRPr lang="en-IN" sz="2400" dirty="0">
              <a:effectLst/>
              <a:latin typeface="Times New Roman" panose="02020603050405020304" pitchFamily="18" charset="0"/>
              <a:ea typeface="Times New Roman" panose="02020603050405020304"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p14="http://schemas.microsoft.com/office/powerpoint/2010/main" val="408058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3B9B6F-5ACA-416C-9173-ECD619B7C794}"/>
              </a:ext>
            </a:extLst>
          </p:cNvPr>
          <p:cNvSpPr>
            <a:spLocks noGrp="1"/>
          </p:cNvSpPr>
          <p:nvPr>
            <p:ph type="ctrTitle"/>
          </p:nvPr>
        </p:nvSpPr>
        <p:spPr>
          <a:xfrm>
            <a:off x="1490174" y="0"/>
            <a:ext cx="9177826" cy="1340768"/>
          </a:xfrm>
        </p:spPr>
        <p:txBody>
          <a:bodyPr>
            <a:normAutofit fontScale="90000"/>
          </a:bodyPr>
          <a:lstStyle/>
          <a:p>
            <a:r>
              <a:rPr lang="en-US" sz="3200" b="1" dirty="0">
                <a:solidFill>
                  <a:schemeClr val="accent1">
                    <a:lumMod val="75000"/>
                  </a:schemeClr>
                </a:solidFill>
                <a:latin typeface="Times New Roman" pitchFamily="18" charset="0"/>
                <a:cs typeface="Times New Roman" pitchFamily="18" charset="0"/>
              </a:rPr>
              <a:t>REFERENCES</a:t>
            </a:r>
            <a:br>
              <a:rPr lang="en-US" sz="6000" b="1" dirty="0">
                <a:solidFill>
                  <a:schemeClr val="accent1">
                    <a:lumMod val="75000"/>
                  </a:schemeClr>
                </a:solidFill>
                <a:latin typeface="Times New Roman" pitchFamily="18" charset="0"/>
                <a:cs typeface="Times New Roman" pitchFamily="18" charset="0"/>
              </a:rPr>
            </a:br>
            <a:endParaRPr lang="en-IN" dirty="0"/>
          </a:p>
        </p:txBody>
      </p:sp>
      <p:sp>
        <p:nvSpPr>
          <p:cNvPr id="3" name="Content Placeholder 2"/>
          <p:cNvSpPr>
            <a:spLocks noGrp="1"/>
          </p:cNvSpPr>
          <p:nvPr>
            <p:ph type="subTitle" idx="1"/>
          </p:nvPr>
        </p:nvSpPr>
        <p:spPr/>
        <p:txBody>
          <a:bodyPr>
            <a:normAutofit/>
          </a:bodyPr>
          <a:lstStyle/>
          <a:p>
            <a:pPr algn="ctr">
              <a:buNone/>
            </a:pPr>
            <a:endParaRPr lang="en-US" sz="1800" dirty="0">
              <a:solidFill>
                <a:schemeClr val="tx1">
                  <a:lumMod val="75000"/>
                  <a:lumOff val="25000"/>
                </a:schemeClr>
              </a:solidFill>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
        <p:nvSpPr>
          <p:cNvPr id="8" name="TextBox 7">
            <a:extLst>
              <a:ext uri="{FF2B5EF4-FFF2-40B4-BE49-F238E27FC236}">
                <a16:creationId xmlns:a16="http://schemas.microsoft.com/office/drawing/2014/main" id="{D95D6E55-FBC1-4544-93B6-B36198237B11}"/>
              </a:ext>
            </a:extLst>
          </p:cNvPr>
          <p:cNvSpPr txBox="1"/>
          <p:nvPr/>
        </p:nvSpPr>
        <p:spPr>
          <a:xfrm>
            <a:off x="838200" y="576793"/>
            <a:ext cx="11161240" cy="6281207"/>
          </a:xfrm>
          <a:prstGeom prst="rect">
            <a:avLst/>
          </a:prstGeom>
          <a:noFill/>
        </p:spPr>
        <p:txBody>
          <a:bodyPr wrap="square">
            <a:spAutoFit/>
          </a:bodyPr>
          <a:lstStyle/>
          <a:p>
            <a:pPr marL="285750" marR="1169670" lvl="0" indent="-285750">
              <a:lnSpc>
                <a:spcPct val="150000"/>
              </a:lnSpc>
              <a:spcBef>
                <a:spcPts val="450"/>
              </a:spcBef>
              <a:spcAft>
                <a:spcPts val="0"/>
              </a:spcAft>
              <a:buSzPts val="1200"/>
              <a:buFont typeface="Wingdings" panose="05000000000000000000" pitchFamily="2" charset="2"/>
              <a:buChar char="Ø"/>
              <a:tabLst>
                <a:tab pos="327660" algn="l"/>
              </a:tabLst>
            </a:pPr>
            <a:r>
              <a:rPr lang="en-US" spc="-10" dirty="0">
                <a:effectLst/>
                <a:latin typeface="Times New Roman" panose="02020603050405020304" pitchFamily="18" charset="0"/>
                <a:ea typeface="Times New Roman" panose="02020603050405020304" pitchFamily="18" charset="0"/>
              </a:rPr>
              <a:t>A. S. </a:t>
            </a:r>
            <a:r>
              <a:rPr lang="en-US" spc="-10" dirty="0" err="1">
                <a:effectLst/>
                <a:latin typeface="Times New Roman" panose="02020603050405020304" pitchFamily="18" charset="0"/>
                <a:ea typeface="Times New Roman" panose="02020603050405020304" pitchFamily="18" charset="0"/>
              </a:rPr>
              <a:t>Temür</a:t>
            </a:r>
            <a:r>
              <a:rPr lang="en-US" spc="-10" dirty="0">
                <a:effectLst/>
                <a:latin typeface="Times New Roman" panose="02020603050405020304" pitchFamily="18" charset="0"/>
                <a:ea typeface="Times New Roman" panose="02020603050405020304" pitchFamily="18" charset="0"/>
              </a:rPr>
              <a:t>, M. </a:t>
            </a:r>
            <a:r>
              <a:rPr lang="en-US" spc="-10" dirty="0" err="1">
                <a:effectLst/>
                <a:latin typeface="Times New Roman" panose="02020603050405020304" pitchFamily="18" charset="0"/>
                <a:ea typeface="Times New Roman" panose="02020603050405020304" pitchFamily="18" charset="0"/>
              </a:rPr>
              <a:t>Akgün</a:t>
            </a:r>
            <a:r>
              <a:rPr lang="en-US" spc="-10" dirty="0">
                <a:effectLst/>
                <a:latin typeface="Times New Roman" panose="02020603050405020304" pitchFamily="18" charset="0"/>
                <a:ea typeface="Times New Roman" panose="02020603050405020304" pitchFamily="18" charset="0"/>
              </a:rPr>
              <a:t>, and G. </a:t>
            </a:r>
            <a:r>
              <a:rPr lang="en-US" spc="-10" dirty="0" err="1">
                <a:effectLst/>
                <a:latin typeface="Times New Roman" panose="02020603050405020304" pitchFamily="18" charset="0"/>
                <a:ea typeface="Times New Roman" panose="02020603050405020304" pitchFamily="18" charset="0"/>
              </a:rPr>
              <a:t>Temür</a:t>
            </a:r>
            <a:r>
              <a:rPr lang="en-US" spc="-10" dirty="0">
                <a:effectLst/>
                <a:latin typeface="Times New Roman" panose="02020603050405020304" pitchFamily="18" charset="0"/>
                <a:ea typeface="Times New Roman" panose="02020603050405020304" pitchFamily="18" charset="0"/>
              </a:rPr>
              <a:t>, “Predicting Housing Sales in Turkey Using Arima, </a:t>
            </a:r>
            <a:r>
              <a:rPr lang="en-US" spc="-10" dirty="0" err="1">
                <a:effectLst/>
                <a:latin typeface="Times New Roman" panose="02020603050405020304" pitchFamily="18" charset="0"/>
                <a:ea typeface="Times New Roman" panose="02020603050405020304" pitchFamily="18" charset="0"/>
              </a:rPr>
              <a:t>Lstm</a:t>
            </a:r>
            <a:r>
              <a:rPr lang="en-US" spc="-10" dirty="0">
                <a:effectLst/>
                <a:latin typeface="Times New Roman" panose="02020603050405020304" pitchFamily="18" charset="0"/>
                <a:ea typeface="Times New Roman" panose="02020603050405020304" pitchFamily="18" charset="0"/>
              </a:rPr>
              <a:t> and Hybrid Models,” J. Bus. Econ. </a:t>
            </a:r>
            <a:r>
              <a:rPr lang="en-US" spc="-10" dirty="0" err="1">
                <a:effectLst/>
                <a:latin typeface="Times New Roman" panose="02020603050405020304" pitchFamily="18" charset="0"/>
                <a:ea typeface="Times New Roman" panose="02020603050405020304" pitchFamily="18" charset="0"/>
              </a:rPr>
              <a:t>Manag</a:t>
            </a:r>
            <a:r>
              <a:rPr lang="en-US" spc="-10" dirty="0">
                <a:effectLst/>
                <a:latin typeface="Times New Roman" panose="02020603050405020304" pitchFamily="18" charset="0"/>
                <a:ea typeface="Times New Roman" panose="02020603050405020304" pitchFamily="18" charset="0"/>
              </a:rPr>
              <a:t>., vol. 20, no. 5, pp. 920–938, 2019, </a:t>
            </a:r>
            <a:r>
              <a:rPr lang="en-US" spc="-10" dirty="0" err="1">
                <a:effectLst/>
                <a:latin typeface="Times New Roman" panose="02020603050405020304" pitchFamily="18" charset="0"/>
                <a:ea typeface="Times New Roman" panose="02020603050405020304" pitchFamily="18" charset="0"/>
              </a:rPr>
              <a:t>doi</a:t>
            </a:r>
            <a:r>
              <a:rPr lang="en-US" spc="-10" dirty="0">
                <a:effectLst/>
                <a:latin typeface="Times New Roman" panose="02020603050405020304" pitchFamily="18" charset="0"/>
                <a:ea typeface="Times New Roman" panose="02020603050405020304" pitchFamily="18" charset="0"/>
              </a:rPr>
              <a:t>:</a:t>
            </a:r>
            <a:r>
              <a:rPr lang="en-US" spc="-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10.3846/jbem.2019.10190.</a:t>
            </a:r>
            <a:endParaRPr lang="en-IN" spc="-10" dirty="0">
              <a:effectLst/>
              <a:latin typeface="Times New Roman" panose="02020603050405020304" pitchFamily="18" charset="0"/>
              <a:ea typeface="Times New Roman" panose="02020603050405020304" pitchFamily="18" charset="0"/>
            </a:endParaRPr>
          </a:p>
          <a:p>
            <a:pPr marL="285750" marR="1153795" lvl="0" indent="-285750">
              <a:lnSpc>
                <a:spcPct val="150000"/>
              </a:lnSpc>
              <a:spcBef>
                <a:spcPts val="5"/>
              </a:spcBef>
              <a:spcAft>
                <a:spcPts val="0"/>
              </a:spcAft>
              <a:buSzPts val="1200"/>
              <a:buFont typeface="Wingdings" panose="05000000000000000000" pitchFamily="2" charset="2"/>
              <a:buChar char="Ø"/>
              <a:tabLst>
                <a:tab pos="327660" algn="l"/>
              </a:tabLst>
            </a:pPr>
            <a:r>
              <a:rPr lang="en-US" sz="1800" spc="-10" dirty="0">
                <a:effectLst/>
                <a:latin typeface="Times New Roman" panose="02020603050405020304" pitchFamily="18" charset="0"/>
                <a:ea typeface="Times New Roman" panose="02020603050405020304" pitchFamily="18" charset="0"/>
              </a:rPr>
              <a:t>Fan C, Cui Z, Zhong X. House Prices Prediction with Machine Learning Algorithms. Proceedings of the 2018 10th International Conference on Machine Learning and Computing ICMLC 2018.</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doi:10.1145/3195106.3195133.</a:t>
            </a:r>
            <a:endParaRPr lang="en-IN" sz="1800" spc="-10" dirty="0">
              <a:effectLst/>
              <a:latin typeface="Times New Roman" panose="02020603050405020304" pitchFamily="18" charset="0"/>
              <a:ea typeface="Times New Roman" panose="02020603050405020304" pitchFamily="18" charset="0"/>
            </a:endParaRPr>
          </a:p>
          <a:p>
            <a:pPr marL="285750" marR="1029970" lvl="0" indent="-285750">
              <a:lnSpc>
                <a:spcPct val="150000"/>
              </a:lnSpc>
              <a:spcBef>
                <a:spcPts val="20"/>
              </a:spcBef>
              <a:spcAft>
                <a:spcPts val="0"/>
              </a:spcAft>
              <a:buSzPts val="1200"/>
              <a:buFont typeface="Wingdings" panose="05000000000000000000" pitchFamily="2" charset="2"/>
              <a:buChar char="Ø"/>
              <a:tabLst>
                <a:tab pos="327660" algn="l"/>
              </a:tabLst>
            </a:pPr>
            <a:r>
              <a:rPr lang="en-US" sz="1800" spc="-10" dirty="0">
                <a:effectLst/>
                <a:latin typeface="Times New Roman" panose="02020603050405020304" pitchFamily="18" charset="0"/>
                <a:ea typeface="Times New Roman" panose="02020603050405020304" pitchFamily="18" charset="0"/>
              </a:rPr>
              <a:t>A. Varma, A. </a:t>
            </a:r>
            <a:r>
              <a:rPr lang="en-US" sz="1800" spc="-10" dirty="0" err="1">
                <a:effectLst/>
                <a:latin typeface="Times New Roman" panose="02020603050405020304" pitchFamily="18" charset="0"/>
                <a:ea typeface="Times New Roman" panose="02020603050405020304" pitchFamily="18" charset="0"/>
              </a:rPr>
              <a:t>Sarma</a:t>
            </a:r>
            <a:r>
              <a:rPr lang="en-US" sz="1800" spc="-10" dirty="0">
                <a:effectLst/>
                <a:latin typeface="Times New Roman" panose="02020603050405020304" pitchFamily="18" charset="0"/>
                <a:ea typeface="Times New Roman" panose="02020603050405020304" pitchFamily="18" charset="0"/>
              </a:rPr>
              <a:t>, S. Doshi and R. Nair, "House Price Prediction Using Machine Learning and Neural Networks," 2018 Second International Conference on Inventive Communication and Computational Technologies (ICICCT), 2018, pp. 1936-1939, </a:t>
            </a:r>
            <a:r>
              <a:rPr lang="en-US" sz="1800" spc="-10" dirty="0" err="1">
                <a:effectLst/>
                <a:latin typeface="Times New Roman" panose="02020603050405020304" pitchFamily="18" charset="0"/>
                <a:ea typeface="Times New Roman" panose="02020603050405020304" pitchFamily="18" charset="0"/>
              </a:rPr>
              <a:t>doi</a:t>
            </a:r>
            <a:r>
              <a:rPr lang="en-US" sz="1800" spc="-10" dirty="0">
                <a:effectLst/>
                <a:latin typeface="Times New Roman" panose="02020603050405020304" pitchFamily="18" charset="0"/>
                <a:ea typeface="Times New Roman" panose="02020603050405020304" pitchFamily="18" charset="0"/>
              </a:rPr>
              <a:t>: 10.1109/ICICCT.2018.8473231.</a:t>
            </a:r>
            <a:endParaRPr lang="en-IN" sz="1800" spc="-10" dirty="0">
              <a:effectLst/>
              <a:latin typeface="Times New Roman" panose="02020603050405020304" pitchFamily="18" charset="0"/>
              <a:ea typeface="Times New Roman" panose="02020603050405020304" pitchFamily="18" charset="0"/>
            </a:endParaRPr>
          </a:p>
          <a:p>
            <a:pPr marL="285750" marR="927100" lvl="0" indent="-285750">
              <a:lnSpc>
                <a:spcPct val="150000"/>
              </a:lnSpc>
              <a:spcAft>
                <a:spcPts val="0"/>
              </a:spcAft>
              <a:buSzPts val="1200"/>
              <a:buFont typeface="Wingdings" panose="05000000000000000000" pitchFamily="2" charset="2"/>
              <a:buChar char="Ø"/>
              <a:tabLst>
                <a:tab pos="327660" algn="l"/>
              </a:tabLst>
            </a:pPr>
            <a:r>
              <a:rPr lang="en-US" sz="1800" spc="-10" dirty="0" err="1">
                <a:effectLst/>
                <a:latin typeface="Times New Roman" panose="02020603050405020304" pitchFamily="18" charset="0"/>
                <a:ea typeface="Times New Roman" panose="02020603050405020304" pitchFamily="18" charset="0"/>
              </a:rPr>
              <a:t>Thamarai</a:t>
            </a:r>
            <a:r>
              <a:rPr lang="en-US" sz="1800" spc="-10" dirty="0">
                <a:effectLst/>
                <a:latin typeface="Times New Roman" panose="02020603050405020304" pitchFamily="18" charset="0"/>
                <a:ea typeface="Times New Roman" panose="02020603050405020304" pitchFamily="18" charset="0"/>
              </a:rPr>
              <a:t>, M. &amp; </a:t>
            </a:r>
            <a:r>
              <a:rPr lang="en-US" sz="1800" spc="-10" dirty="0" err="1">
                <a:effectLst/>
                <a:latin typeface="Times New Roman" panose="02020603050405020304" pitchFamily="18" charset="0"/>
                <a:ea typeface="Times New Roman" panose="02020603050405020304" pitchFamily="18" charset="0"/>
              </a:rPr>
              <a:t>Malarvizhi</a:t>
            </a:r>
            <a:r>
              <a:rPr lang="en-US" sz="1800" spc="-10" dirty="0">
                <a:effectLst/>
                <a:latin typeface="Times New Roman" panose="02020603050405020304" pitchFamily="18" charset="0"/>
                <a:ea typeface="Times New Roman" panose="02020603050405020304" pitchFamily="18" charset="0"/>
              </a:rPr>
              <a:t>, S. (2020). House Price Prediction Modeling Using</a:t>
            </a:r>
            <a:r>
              <a:rPr lang="en-US" sz="1800" spc="-7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Machine Learning. International Journal of Information Engineering and Electronic Business. 12. 15-20.</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10.5815/ijieeb.2020.02.03.</a:t>
            </a:r>
            <a:endParaRPr lang="en-IN" sz="1800" spc="-10" dirty="0">
              <a:effectLst/>
              <a:latin typeface="Times New Roman" panose="02020603050405020304" pitchFamily="18" charset="0"/>
              <a:ea typeface="Times New Roman" panose="02020603050405020304" pitchFamily="18" charset="0"/>
            </a:endParaRPr>
          </a:p>
          <a:p>
            <a:pPr marL="285750" marR="1047750" lvl="0" indent="-285750">
              <a:lnSpc>
                <a:spcPct val="150000"/>
              </a:lnSpc>
              <a:spcBef>
                <a:spcPts val="20"/>
              </a:spcBef>
              <a:spcAft>
                <a:spcPts val="0"/>
              </a:spcAft>
              <a:buSzPts val="1200"/>
              <a:buFont typeface="Wingdings" panose="05000000000000000000" pitchFamily="2" charset="2"/>
              <a:buChar char="Ø"/>
              <a:tabLst>
                <a:tab pos="327660" algn="l"/>
              </a:tabLst>
            </a:pPr>
            <a:r>
              <a:rPr lang="en-US" sz="1800" spc="-10" dirty="0">
                <a:effectLst/>
                <a:latin typeface="Times New Roman" panose="02020603050405020304" pitchFamily="18" charset="0"/>
                <a:ea typeface="Times New Roman" panose="02020603050405020304" pitchFamily="18" charset="0"/>
              </a:rPr>
              <a:t>House Price Prediction Using Machine Learning Algorithms Soft Computing Systems, 2018, Volume 837 ISBN : 978-981-13-1935-8 </a:t>
            </a:r>
            <a:r>
              <a:rPr lang="en-US" sz="1800" spc="-10" dirty="0" err="1">
                <a:effectLst/>
                <a:latin typeface="Times New Roman" panose="02020603050405020304" pitchFamily="18" charset="0"/>
                <a:ea typeface="Times New Roman" panose="02020603050405020304" pitchFamily="18" charset="0"/>
              </a:rPr>
              <a:t>Naalla</a:t>
            </a:r>
            <a:r>
              <a:rPr lang="en-US" sz="1800" spc="-10" dirty="0">
                <a:effectLst/>
                <a:latin typeface="Times New Roman" panose="02020603050405020304" pitchFamily="18" charset="0"/>
                <a:ea typeface="Times New Roman" panose="02020603050405020304" pitchFamily="18" charset="0"/>
              </a:rPr>
              <a:t> Vineeth, </a:t>
            </a:r>
            <a:r>
              <a:rPr lang="en-US" sz="1800" spc="-10" dirty="0" err="1">
                <a:effectLst/>
                <a:latin typeface="Times New Roman" panose="02020603050405020304" pitchFamily="18" charset="0"/>
                <a:ea typeface="Times New Roman" panose="02020603050405020304" pitchFamily="18" charset="0"/>
              </a:rPr>
              <a:t>Maturi</a:t>
            </a:r>
            <a:r>
              <a:rPr lang="en-US" sz="1800" spc="-10" dirty="0">
                <a:effectLst/>
                <a:latin typeface="Times New Roman" panose="02020603050405020304" pitchFamily="18" charset="0"/>
                <a:ea typeface="Times New Roman" panose="02020603050405020304" pitchFamily="18" charset="0"/>
              </a:rPr>
              <a:t> </a:t>
            </a:r>
            <a:r>
              <a:rPr lang="en-US" sz="1800" spc="-10" dirty="0" err="1">
                <a:effectLst/>
                <a:latin typeface="Times New Roman" panose="02020603050405020304" pitchFamily="18" charset="0"/>
                <a:ea typeface="Times New Roman" panose="02020603050405020304" pitchFamily="18" charset="0"/>
              </a:rPr>
              <a:t>Ayyappa</a:t>
            </a:r>
            <a:r>
              <a:rPr lang="en-US" sz="1800" spc="-1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spc="-10" dirty="0" err="1">
                <a:effectLst/>
                <a:latin typeface="Times New Roman" panose="02020603050405020304" pitchFamily="18" charset="0"/>
                <a:ea typeface="Times New Roman" panose="02020603050405020304" pitchFamily="18" charset="0"/>
              </a:rPr>
              <a:t>B.</a:t>
            </a:r>
            <a:r>
              <a:rPr lang="en-US" sz="1800" dirty="0" err="1">
                <a:effectLst/>
                <a:latin typeface="Times New Roman" panose="02020603050405020304" pitchFamily="18" charset="0"/>
                <a:ea typeface="Times New Roman" panose="02020603050405020304" pitchFamily="18" charset="0"/>
              </a:rPr>
              <a:t>Bharathi</a:t>
            </a:r>
            <a:endParaRPr lang="en-IN" sz="1800" dirty="0">
              <a:effectLst/>
              <a:latin typeface="Times New Roman" panose="02020603050405020304" pitchFamily="18" charset="0"/>
              <a:ea typeface="Times New Roman" panose="02020603050405020304" pitchFamily="18" charset="0"/>
            </a:endParaRPr>
          </a:p>
          <a:p>
            <a:pPr marR="474980" lvl="0">
              <a:spcBef>
                <a:spcPts val="450"/>
              </a:spcBef>
              <a:spcAft>
                <a:spcPts val="0"/>
              </a:spcAft>
              <a:buSzPts val="1200"/>
              <a:tabLst>
                <a:tab pos="329565" algn="l"/>
              </a:tabLst>
            </a:pPr>
            <a:endParaRPr lang="en-IN" sz="2000" spc="-1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1124744"/>
            <a:ext cx="9793088" cy="4824536"/>
          </a:xfrm>
        </p:spPr>
        <p:txBody>
          <a:bodyPr>
            <a:normAutofit/>
          </a:bodyPr>
          <a:lstStyle/>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House price prediction project focuses on forecasting the coherent house prices for non-house holders based on their financial provisions and their aspirations. </a:t>
            </a:r>
          </a:p>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By analyzing the foregoing merchandise, fare ranges and also forewarns developments, speculated prices will be estimated. </a:t>
            </a:r>
          </a:p>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 motive of this project is to help the seller to estimate the selling cost of a house perfectly and to help people to predict the exact time slap to accumulate a house. </a:t>
            </a:r>
          </a:p>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Some of the related factors that impact the cost were also taken into considerations such as physical conditions, concept and location etc.</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052736"/>
            <a:ext cx="10441160" cy="5184576"/>
          </a:xfrm>
        </p:spPr>
        <p:txBody>
          <a:bodyPr>
            <a:normAutofit fontScale="92500" lnSpcReduction="20000"/>
          </a:bodyPr>
          <a:lstStyle/>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NASTECH is formed with the purpose of bridging the gap between Academia and Industry.</a:t>
            </a:r>
          </a:p>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NASTECH is one of the leading Global Certification and Training service providers for technical and management programs for educational institutions. </a:t>
            </a:r>
          </a:p>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They collaborate with educational institutes to understand their requirements and form a strategy in consultation with all stakeholders to fulfill those by skilling, reskilling and upskilling the students and faculties on new age skills and technologies.</a:t>
            </a:r>
            <a:endParaRPr lang="en-IN" sz="2600" dirty="0">
              <a:effectLst/>
              <a:latin typeface="Times New Roman" panose="02020603050405020304" pitchFamily="18" charset="0"/>
              <a:ea typeface="Times New Roman" panose="02020603050405020304"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585176" cy="5441950"/>
          </a:xfrm>
        </p:spPr>
        <p:txBody>
          <a:bodyPr>
            <a:normAutofit/>
          </a:bodyPr>
          <a:lstStyle/>
          <a:p>
            <a:pPr algn="just">
              <a:lnSpc>
                <a:spcPct val="100000"/>
              </a:lnSpc>
              <a:buFont typeface="Wingdings" pitchFamily="2" charset="2"/>
              <a:buChar char="Ø"/>
            </a:pPr>
            <a:r>
              <a:rPr lang="en-US" sz="2400" dirty="0">
                <a:effectLst/>
                <a:latin typeface="Times New Roman" panose="02020603050405020304" pitchFamily="18" charset="0"/>
                <a:ea typeface="Times New Roman" panose="02020603050405020304" pitchFamily="18" charset="0"/>
              </a:rPr>
              <a:t>House price prediction project focuses on forecasting the coherent house prices for non-house holders based on their financial provisions and their aspirations</a:t>
            </a:r>
          </a:p>
          <a:p>
            <a:pPr algn="just">
              <a:lnSpc>
                <a:spcPct val="100000"/>
              </a:lnSpc>
              <a:buFont typeface="Wingdings" pitchFamily="2" charset="2"/>
              <a:buChar char="Ø"/>
            </a:pPr>
            <a:r>
              <a:rPr lang="en-US" sz="2400" dirty="0">
                <a:effectLst/>
                <a:latin typeface="Times New Roman" panose="02020603050405020304" pitchFamily="18" charset="0"/>
                <a:ea typeface="Times New Roman" panose="02020603050405020304" pitchFamily="18" charset="0"/>
              </a:rPr>
              <a:t>House price prediction on a data set has been done by using </a:t>
            </a:r>
            <a:r>
              <a:rPr lang="en-US" sz="2400" dirty="0" err="1">
                <a:latin typeface="Times New Roman" panose="02020603050405020304" pitchFamily="18" charset="0"/>
                <a:ea typeface="Times New Roman" panose="02020603050405020304" pitchFamily="18" charset="0"/>
              </a:rPr>
              <a:t>K</a:t>
            </a:r>
            <a:r>
              <a:rPr lang="en-US" sz="2400" dirty="0" err="1">
                <a:effectLst/>
                <a:latin typeface="Times New Roman" panose="02020603050405020304" pitchFamily="18" charset="0"/>
                <a:ea typeface="Times New Roman" panose="02020603050405020304" pitchFamily="18" charset="0"/>
              </a:rPr>
              <a:t>eras</a:t>
            </a:r>
            <a:r>
              <a:rPr lang="en-US" sz="2400" dirty="0">
                <a:effectLst/>
                <a:latin typeface="Times New Roman" panose="02020603050405020304" pitchFamily="18" charset="0"/>
                <a:ea typeface="Times New Roman" panose="02020603050405020304" pitchFamily="18" charset="0"/>
              </a:rPr>
              <a:t> regression technique. </a:t>
            </a:r>
          </a:p>
          <a:p>
            <a:pPr algn="just">
              <a:lnSpc>
                <a:spcPct val="100000"/>
              </a:lnSpc>
              <a:buFont typeface="Wingdings" pitchFamily="2" charset="2"/>
              <a:buChar char="Ø"/>
            </a:pPr>
            <a:r>
              <a:rPr lang="en-US" sz="2400" dirty="0">
                <a:effectLst/>
                <a:latin typeface="Times New Roman" panose="02020603050405020304" pitchFamily="18" charset="0"/>
                <a:ea typeface="Times New Roman" panose="02020603050405020304" pitchFamily="18" charset="0"/>
              </a:rPr>
              <a:t>Moreover, this project can be considered as a further step towards more evidence-based decision making for the benefit of these stakeholders. </a:t>
            </a:r>
          </a:p>
          <a:p>
            <a:pPr algn="just">
              <a:lnSpc>
                <a:spcPct val="100000"/>
              </a:lnSpc>
              <a:buFont typeface="Wingdings" pitchFamily="2" charset="2"/>
              <a:buChar char="Ø"/>
            </a:pPr>
            <a:r>
              <a:rPr lang="en-US" sz="2400" dirty="0">
                <a:effectLst/>
                <a:latin typeface="Times New Roman" panose="02020603050405020304" pitchFamily="18" charset="0"/>
                <a:ea typeface="Times New Roman" panose="02020603050405020304" pitchFamily="18" charset="0"/>
              </a:rPr>
              <a:t>The aim of our project is to build a predictive model for change in house prices based on certain time and geography dependent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variables.</a:t>
            </a:r>
            <a:endParaRPr lang="en-IN" sz="2400" dirty="0">
              <a:effectLst/>
              <a:latin typeface="Times New Roman" panose="02020603050405020304" pitchFamily="18" charset="0"/>
              <a:ea typeface="Times New Roman" panose="02020603050405020304" pitchFamily="18" charset="0"/>
            </a:endParaRPr>
          </a:p>
          <a:p>
            <a:pPr algn="just">
              <a:lnSpc>
                <a:spcPct val="120000"/>
              </a:lnSpc>
              <a:buFont typeface="Wingdings" pitchFamily="2" charset="2"/>
              <a:buChar char="Ø"/>
            </a:pP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lstStyle/>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A manual method is currently used in the market to predict the house price. The problem with this is that it doesn’t predict future prices of the houses mentioned by the customer. Due to this, the risk in investment in an apartment or an area increases considerably.</a:t>
            </a: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 To minimize this error, customers tend to hire an agent which again increases the cost of the process. </a:t>
            </a: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Moreover, there is a chance that the agent might predict wrong estates and thus lead to loss of the customer’s investments. This leads to the modification and development of the existing</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To eliminate the drawback of manual method, Machine learning algorithms can be used to help investors to invest in an appropriate estate according to their mentioned requirements. Also, the new system will be cost and time efficient. This will have simple operations. </a:t>
            </a: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 proposed system works on </a:t>
            </a:r>
            <a:r>
              <a:rPr lang="en-US" sz="2400" dirty="0" err="1">
                <a:effectLst/>
                <a:latin typeface="Times New Roman" panose="02020603050405020304" pitchFamily="18" charset="0"/>
                <a:ea typeface="Times New Roman" panose="02020603050405020304" pitchFamily="18" charset="0"/>
              </a:rPr>
              <a:t>Keras</a:t>
            </a:r>
            <a:r>
              <a:rPr lang="en-US" sz="2400" dirty="0">
                <a:effectLst/>
                <a:latin typeface="Times New Roman" panose="02020603050405020304" pitchFamily="18" charset="0"/>
                <a:ea typeface="Times New Roman" panose="02020603050405020304" pitchFamily="18" charset="0"/>
              </a:rPr>
              <a:t> Regression Algorithm.</a:t>
            </a:r>
            <a:endParaRPr lang="en-IN" sz="24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767409" y="992124"/>
            <a:ext cx="10441160" cy="5029164"/>
          </a:xfrm>
        </p:spPr>
        <p:txBody>
          <a:bodyPr>
            <a:normAutofit/>
          </a:bodyPr>
          <a:lstStyle/>
          <a:p>
            <a:pPr>
              <a:lnSpc>
                <a:spcPct val="100000"/>
              </a:lnSpc>
              <a:buFont typeface="Wingdings" panose="05000000000000000000" pitchFamily="2" charset="2"/>
              <a:buChar char="Ø"/>
            </a:pPr>
            <a:r>
              <a:rPr lang="en-US" sz="2400" b="1" dirty="0">
                <a:latin typeface="Times New Roman" pitchFamily="18" charset="0"/>
                <a:cs typeface="Times New Roman" pitchFamily="18" charset="0"/>
              </a:rPr>
              <a:t>Hardware Requirements</a:t>
            </a:r>
            <a:endParaRPr lang="en-IN" sz="2400" b="1" dirty="0">
              <a:latin typeface="Times New Roman" pitchFamily="18" charset="0"/>
              <a:cs typeface="Times New Roman" pitchFamily="18" charset="0"/>
            </a:endParaRPr>
          </a:p>
          <a:p>
            <a:pPr marL="0" indent="0">
              <a:lnSpc>
                <a:spcPct val="100000"/>
              </a:lnSpc>
              <a:buNone/>
            </a:pPr>
            <a:r>
              <a:rPr lang="en-IN"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Times New Roman" panose="02020603050405020304" pitchFamily="18" charset="0"/>
              </a:rPr>
              <a:t>Processor: Pentium IV or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above</a:t>
            </a:r>
            <a:endParaRPr lang="en-IN" sz="2400" dirty="0">
              <a:solidFill>
                <a:schemeClr val="tx1">
                  <a:lumMod val="75000"/>
                  <a:lumOff val="25000"/>
                </a:schemeClr>
              </a:solidFill>
              <a:effectLst/>
              <a:latin typeface="Times New Roman" pitchFamily="18" charset="0"/>
              <a:ea typeface="Times New Roman" panose="02020603050405020304" pitchFamily="18" charset="0"/>
              <a:cs typeface="Times New Roman" pitchFamily="18" charset="0"/>
            </a:endParaRPr>
          </a:p>
          <a:p>
            <a:pPr marL="0" indent="0">
              <a:lnSpc>
                <a:spcPct val="100000"/>
              </a:lnSpc>
              <a:buNone/>
            </a:pPr>
            <a:r>
              <a:rPr lang="en-IN"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RAM: GB or more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00000"/>
              </a:lnSpc>
              <a:buNone/>
            </a:pPr>
            <a:r>
              <a:rPr lang="en-US"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Hard Disk: 2GB or</a:t>
            </a:r>
            <a:r>
              <a:rPr lang="en-US" sz="24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more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buFont typeface="Wingdings" panose="05000000000000000000" pitchFamily="2" charset="2"/>
              <a:buChar char="Ø"/>
            </a:pPr>
            <a:r>
              <a:rPr lang="en-US" sz="2400" b="1" dirty="0">
                <a:latin typeface="Times New Roman" pitchFamily="18" charset="0"/>
                <a:cs typeface="Times New Roman" pitchFamily="18" charset="0"/>
              </a:rPr>
              <a:t>Software Requirements</a:t>
            </a:r>
          </a:p>
          <a:p>
            <a:pPr marL="0" indent="0">
              <a:lnSpc>
                <a:spcPct val="100000"/>
              </a:lnSpc>
              <a:buNone/>
            </a:pPr>
            <a:r>
              <a:rPr lang="en-US" sz="2400" b="1"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Operating System: Windows 7 or</a:t>
            </a:r>
            <a:r>
              <a:rPr lang="en-US" sz="24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above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00000"/>
              </a:lnSpc>
              <a:buNone/>
            </a:pPr>
            <a:r>
              <a:rPr lang="en-US" sz="2400" b="1"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IDE: Google</a:t>
            </a:r>
            <a:r>
              <a:rPr lang="en-US" sz="24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err="1">
                <a:effectLst/>
                <a:latin typeface="Times New Roman" panose="02020603050405020304" pitchFamily="18" charset="0"/>
                <a:ea typeface="Wingdings" panose="05000000000000000000" pitchFamily="2" charset="2"/>
                <a:cs typeface="Wingdings" panose="05000000000000000000" pitchFamily="2" charset="2"/>
              </a:rPr>
              <a:t>Colab</a:t>
            </a:r>
            <a:endParaRPr lang="en-US" sz="240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buFont typeface="Wingdings" panose="05000000000000000000" pitchFamily="2" charset="2"/>
              <a:buChar char="Ø"/>
            </a:pPr>
            <a:r>
              <a:rPr lang="en-US" sz="2400" b="1" spc="-20" dirty="0">
                <a:effectLst/>
                <a:latin typeface="Times New Roman" panose="02020603050405020304" pitchFamily="18" charset="0"/>
                <a:ea typeface="Times New Roman" panose="02020603050405020304" pitchFamily="18" charset="0"/>
              </a:rPr>
              <a:t>Tools/Languages/Platforms</a:t>
            </a:r>
            <a:endParaRPr lang="en-IN" sz="2400" b="1" spc="-2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2400" dirty="0">
                <a:latin typeface="Times New Roman" panose="02020603050405020304" pitchFamily="18" charset="0"/>
                <a:ea typeface="Wingdings" panose="05000000000000000000" pitchFamily="2" charset="2"/>
                <a:cs typeface="Wingdings" panose="05000000000000000000" pitchFamily="2" charset="2"/>
              </a:rPr>
              <a:t>	- Python</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50000"/>
              </a:lnSpc>
              <a:buNone/>
            </a:pPr>
            <a:endParaRPr lang="en-US" sz="24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47065" marR="376555" indent="-285750">
              <a:lnSpc>
                <a:spcPct val="100000"/>
              </a:lnSpc>
              <a:spcAft>
                <a:spcPts val="0"/>
              </a:spcAft>
              <a:buFont typeface="Wingdings" panose="05000000000000000000" pitchFamily="2" charset="2"/>
              <a:buChar char="Ø"/>
            </a:pPr>
            <a:r>
              <a:rPr lang="en-US" sz="2400" dirty="0" err="1">
                <a:effectLst/>
                <a:latin typeface="Times New Roman" panose="02020603050405020304" pitchFamily="18" charset="0"/>
                <a:ea typeface="Times New Roman" panose="02020603050405020304" pitchFamily="18" charset="0"/>
              </a:rPr>
              <a:t>Keras</a:t>
            </a:r>
            <a:r>
              <a:rPr lang="en-US" sz="2400" dirty="0">
                <a:effectLst/>
                <a:latin typeface="Times New Roman" panose="02020603050405020304" pitchFamily="18" charset="0"/>
                <a:ea typeface="Times New Roman" panose="02020603050405020304" pitchFamily="18" charset="0"/>
              </a:rPr>
              <a:t> Neural network has been used in the project which is a fast, open-source, and easy- to-use Neural Network Library written in Python.</a:t>
            </a:r>
            <a:endParaRPr lang="en-IN" sz="2400" dirty="0">
              <a:effectLst/>
              <a:latin typeface="Times New Roman" panose="02020603050405020304" pitchFamily="18" charset="0"/>
              <a:ea typeface="Times New Roman" panose="02020603050405020304" pitchFamily="18" charset="0"/>
            </a:endParaRPr>
          </a:p>
          <a:p>
            <a:pPr marL="647065" marR="340995" indent="-285750">
              <a:lnSpc>
                <a:spcPct val="100000"/>
              </a:lnSpc>
              <a:spcAft>
                <a:spcPts val="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Since there are 19 features, 19 neurons are inserted as a start, 4 hidden layers and 1 output layer due to predict house Price.</a:t>
            </a:r>
            <a:endParaRPr lang="en-IN" sz="24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7" name="image4.jpeg" descr="Designing Your Neural Networks. A Step by Step Walkthrough | by Lavanya  Shukla | Towards Data Science">
            <a:extLst>
              <a:ext uri="{FF2B5EF4-FFF2-40B4-BE49-F238E27FC236}">
                <a16:creationId xmlns:a16="http://schemas.microsoft.com/office/drawing/2014/main" id="{AEA35248-625D-4D24-884B-BB06F72C3BB2}"/>
              </a:ext>
            </a:extLst>
          </p:cNvPr>
          <p:cNvPicPr>
            <a:picLocks noChangeAspect="1"/>
          </p:cNvPicPr>
          <p:nvPr/>
        </p:nvPicPr>
        <p:blipFill>
          <a:blip r:embed="rId3" cstate="print"/>
          <a:stretch>
            <a:fillRect/>
          </a:stretch>
        </p:blipFill>
        <p:spPr>
          <a:xfrm>
            <a:off x="3431704" y="2708920"/>
            <a:ext cx="5760640" cy="33781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892"/>
            <a:ext cx="10515600" cy="694162"/>
          </a:xfrm>
        </p:spPr>
        <p:txBody>
          <a:bodyPr>
            <a:noAutofit/>
          </a:bodyPr>
          <a:lstStyle/>
          <a:p>
            <a:pPr algn="ctr"/>
            <a:r>
              <a:rPr lang="en-US" sz="3200" dirty="0" err="1">
                <a:solidFill>
                  <a:schemeClr val="accent1">
                    <a:lumMod val="75000"/>
                  </a:schemeClr>
                </a:solidFill>
                <a:latin typeface="Times New Roman" pitchFamily="18" charset="0"/>
                <a:cs typeface="Times New Roman" pitchFamily="18" charset="0"/>
              </a:rPr>
              <a:t>Keras</a:t>
            </a:r>
            <a:br>
              <a:rPr lang="en-US" sz="3200" b="1" dirty="0">
                <a:solidFill>
                  <a:schemeClr val="tx1">
                    <a:lumMod val="75000"/>
                    <a:lumOff val="25000"/>
                  </a:schemeClr>
                </a:solidFill>
                <a:latin typeface="Times New Roman" pitchFamily="18" charset="0"/>
                <a:cs typeface="Times New Roman" pitchFamily="18" charset="0"/>
              </a:rPr>
            </a:b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08720"/>
            <a:ext cx="11161240" cy="517318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buNone/>
            </a:pPr>
            <a:r>
              <a:rPr lang="en-US" sz="2400" b="1" dirty="0">
                <a:latin typeface="Times New Roman" pitchFamily="18" charset="0"/>
                <a:cs typeface="Times New Roman" pitchFamily="18" charset="0"/>
              </a:rPr>
              <a:t>Basic Steps involved in </a:t>
            </a:r>
            <a:r>
              <a:rPr lang="en-US" sz="2400" b="1" dirty="0" err="1">
                <a:latin typeface="Times New Roman" pitchFamily="18" charset="0"/>
                <a:cs typeface="Times New Roman" pitchFamily="18" charset="0"/>
              </a:rPr>
              <a:t>Keras</a:t>
            </a:r>
            <a:r>
              <a:rPr lang="en-US" sz="2400" b="1" dirty="0">
                <a:latin typeface="Times New Roman" pitchFamily="18" charset="0"/>
                <a:cs typeface="Times New Roman" pitchFamily="18" charset="0"/>
              </a:rPr>
              <a:t> Regression:</a:t>
            </a:r>
          </a:p>
          <a:p>
            <a:pPr marL="0" indent="0">
              <a:lnSpc>
                <a:spcPct val="110000"/>
              </a:lnSpc>
              <a:buNone/>
            </a:pPr>
            <a:r>
              <a:rPr lang="en-US" b="1" dirty="0">
                <a:latin typeface="Times New Roman" pitchFamily="18" charset="0"/>
                <a:cs typeface="Times New Roman" pitchFamily="18" charset="0"/>
              </a:rPr>
              <a:t>Step 1</a:t>
            </a:r>
          </a:p>
          <a:p>
            <a:pPr marL="0" indent="0">
              <a:lnSpc>
                <a:spcPct val="110000"/>
              </a:lnSpc>
              <a:buNone/>
            </a:pPr>
            <a:r>
              <a:rPr lang="en-US" sz="2400" dirty="0">
                <a:latin typeface="Times New Roman" pitchFamily="18" charset="0"/>
                <a:cs typeface="Times New Roman" pitchFamily="18" charset="0"/>
              </a:rPr>
              <a:t>Split the dataset to training and test data</a:t>
            </a:r>
          </a:p>
          <a:p>
            <a:pPr marL="0" indent="0">
              <a:lnSpc>
                <a:spcPct val="110000"/>
              </a:lnSpc>
              <a:buNone/>
            </a:pPr>
            <a:r>
              <a:rPr lang="en-US" b="1" dirty="0">
                <a:latin typeface="Times New Roman" pitchFamily="18" charset="0"/>
                <a:cs typeface="Times New Roman" pitchFamily="18" charset="0"/>
              </a:rPr>
              <a:t>Step 2</a:t>
            </a:r>
          </a:p>
          <a:p>
            <a:pPr marL="0" indent="0">
              <a:lnSpc>
                <a:spcPct val="110000"/>
              </a:lnSpc>
              <a:buNone/>
            </a:pPr>
            <a:r>
              <a:rPr lang="en-US" sz="2400" dirty="0">
                <a:latin typeface="Times New Roman" pitchFamily="18" charset="0"/>
                <a:cs typeface="Times New Roman" pitchFamily="18" charset="0"/>
              </a:rPr>
              <a:t>Build and train Neural Network</a:t>
            </a:r>
          </a:p>
          <a:p>
            <a:pPr marL="0" indent="0">
              <a:lnSpc>
                <a:spcPct val="110000"/>
              </a:lnSpc>
              <a:buNone/>
            </a:pPr>
            <a:r>
              <a:rPr lang="en-US" b="1" dirty="0">
                <a:latin typeface="Times New Roman" pitchFamily="18" charset="0"/>
                <a:cs typeface="Times New Roman" pitchFamily="18" charset="0"/>
              </a:rPr>
              <a:t>Step 3</a:t>
            </a:r>
          </a:p>
          <a:p>
            <a:pPr marL="0" indent="0">
              <a:lnSpc>
                <a:spcPct val="110000"/>
              </a:lnSpc>
              <a:buNone/>
            </a:pPr>
            <a:r>
              <a:rPr lang="en-US" sz="2400" dirty="0">
                <a:latin typeface="Times New Roman" pitchFamily="18" charset="0"/>
                <a:cs typeface="Times New Roman" pitchFamily="18" charset="0"/>
              </a:rPr>
              <a:t>Find mean squared error (MSE)which is also called loss function.</a:t>
            </a:r>
          </a:p>
          <a:p>
            <a:pPr marL="0" indent="0">
              <a:lnSpc>
                <a:spcPct val="110000"/>
              </a:lnSpc>
              <a:buNone/>
            </a:pPr>
            <a:r>
              <a:rPr lang="en-US" sz="2400" dirty="0">
                <a:latin typeface="Times New Roman" pitchFamily="18" charset="0"/>
                <a:cs typeface="Times New Roman" pitchFamily="18" charset="0"/>
              </a:rPr>
              <a:t>The mean square error is the average of the square of the difference between the observed and predicted values of a variable.</a:t>
            </a:r>
          </a:p>
          <a:p>
            <a:pPr marL="0" indent="0">
              <a:lnSpc>
                <a:spcPct val="110000"/>
              </a:lnSpc>
              <a:buNone/>
            </a:pPr>
            <a:r>
              <a:rPr lang="en-US" b="1" dirty="0">
                <a:latin typeface="Times New Roman" pitchFamily="18" charset="0"/>
                <a:cs typeface="Times New Roman" pitchFamily="18" charset="0"/>
              </a:rPr>
              <a:t>Step 4</a:t>
            </a:r>
          </a:p>
          <a:p>
            <a:pPr marL="0" indent="0">
              <a:lnSpc>
                <a:spcPct val="110000"/>
              </a:lnSpc>
              <a:buNone/>
            </a:pPr>
            <a:r>
              <a:rPr lang="en-US" sz="2400" dirty="0">
                <a:latin typeface="Times New Roman" pitchFamily="18" charset="0"/>
                <a:cs typeface="Times New Roman" pitchFamily="18" charset="0"/>
              </a:rPr>
              <a:t>Find Root Mean Squared Error</a:t>
            </a: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Tree>
    <p:extLst>
      <p:ext uri="{BB962C8B-B14F-4D97-AF65-F5344CB8AC3E}">
        <p14:creationId xmlns:p14="http://schemas.microsoft.com/office/powerpoint/2010/main" val="4284349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3207</TotalTime>
  <Words>1543</Words>
  <Application>Microsoft Office PowerPoint</Application>
  <PresentationFormat>Widescreen</PresentationFormat>
  <Paragraphs>248</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Times New Roman</vt:lpstr>
      <vt:lpstr>Wingdings</vt:lpstr>
      <vt:lpstr>Office Theme</vt:lpstr>
      <vt:lpstr>House Price Prediction System   </vt:lpstr>
      <vt:lpstr>AGENDA</vt:lpstr>
      <vt:lpstr>ABSTRACT </vt:lpstr>
      <vt:lpstr>About the Company</vt:lpstr>
      <vt:lpstr>INTRODUCTION </vt:lpstr>
      <vt:lpstr>PowerPoint Presentation</vt:lpstr>
      <vt:lpstr>Requirements</vt:lpstr>
      <vt:lpstr>System Design </vt:lpstr>
      <vt:lpstr>Keras </vt:lpstr>
      <vt:lpstr>Coding </vt:lpstr>
      <vt:lpstr>Implementation </vt:lpstr>
      <vt:lpstr>Implementation </vt:lpstr>
      <vt:lpstr>Implementation </vt:lpstr>
      <vt:lpstr>Implementation </vt:lpstr>
      <vt:lpstr>Implementation </vt:lpstr>
      <vt:lpstr>RESULTS</vt:lpstr>
      <vt:lpstr>Conclusion</vt:lpstr>
      <vt:lpstr>Future Enhancements</vt:lpstr>
      <vt:lpstr>REFERENCES </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varun ds</cp:lastModifiedBy>
  <cp:revision>290</cp:revision>
  <dcterms:created xsi:type="dcterms:W3CDTF">2015-10-29T14:36:38Z</dcterms:created>
  <dcterms:modified xsi:type="dcterms:W3CDTF">2022-01-10T18:33:44Z</dcterms:modified>
</cp:coreProperties>
</file>