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2"/>
  </p:notesMasterIdLst>
  <p:sldIdLst>
    <p:sldId id="256" r:id="rId2"/>
    <p:sldId id="287" r:id="rId3"/>
    <p:sldId id="257" r:id="rId4"/>
    <p:sldId id="340" r:id="rId5"/>
    <p:sldId id="351" r:id="rId6"/>
    <p:sldId id="299" r:id="rId7"/>
    <p:sldId id="358" r:id="rId8"/>
    <p:sldId id="359" r:id="rId9"/>
    <p:sldId id="361" r:id="rId10"/>
    <p:sldId id="360" r:id="rId11"/>
    <p:sldId id="350" r:id="rId12"/>
    <p:sldId id="352" r:id="rId13"/>
    <p:sldId id="353" r:id="rId14"/>
    <p:sldId id="354" r:id="rId15"/>
    <p:sldId id="356" r:id="rId16"/>
    <p:sldId id="357" r:id="rId17"/>
    <p:sldId id="355" r:id="rId18"/>
    <p:sldId id="362" r:id="rId19"/>
    <p:sldId id="344" r:id="rId20"/>
    <p:sldId id="363" r:id="rId21"/>
    <p:sldId id="364" r:id="rId22"/>
    <p:sldId id="365" r:id="rId23"/>
    <p:sldId id="347" r:id="rId24"/>
    <p:sldId id="348" r:id="rId25"/>
    <p:sldId id="366" r:id="rId26"/>
    <p:sldId id="275" r:id="rId27"/>
    <p:sldId id="346" r:id="rId28"/>
    <p:sldId id="270" r:id="rId29"/>
    <p:sldId id="271" r:id="rId30"/>
    <p:sldId id="32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2B5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6331" autoAdjust="0"/>
  </p:normalViewPr>
  <p:slideViewPr>
    <p:cSldViewPr>
      <p:cViewPr varScale="1">
        <p:scale>
          <a:sx n="85" d="100"/>
          <a:sy n="85" d="100"/>
        </p:scale>
        <p:origin x="590"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7/22/2022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3128950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21</a:t>
            </a:fld>
            <a:endParaRPr lang="en-US" dirty="0"/>
          </a:p>
        </p:txBody>
      </p:sp>
    </p:spTree>
    <p:extLst>
      <p:ext uri="{BB962C8B-B14F-4D97-AF65-F5344CB8AC3E}">
        <p14:creationId xmlns:p14="http://schemas.microsoft.com/office/powerpoint/2010/main" val="340248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22</a:t>
            </a:fld>
            <a:endParaRPr lang="en-US" dirty="0"/>
          </a:p>
        </p:txBody>
      </p:sp>
    </p:spTree>
    <p:extLst>
      <p:ext uri="{BB962C8B-B14F-4D97-AF65-F5344CB8AC3E}">
        <p14:creationId xmlns:p14="http://schemas.microsoft.com/office/powerpoint/2010/main" val="3485897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23</a:t>
            </a:fld>
            <a:endParaRPr lang="en-US" dirty="0"/>
          </a:p>
        </p:txBody>
      </p:sp>
    </p:spTree>
    <p:extLst>
      <p:ext uri="{BB962C8B-B14F-4D97-AF65-F5344CB8AC3E}">
        <p14:creationId xmlns:p14="http://schemas.microsoft.com/office/powerpoint/2010/main" val="2784725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24</a:t>
            </a:fld>
            <a:endParaRPr lang="en-US" dirty="0"/>
          </a:p>
        </p:txBody>
      </p:sp>
    </p:spTree>
    <p:extLst>
      <p:ext uri="{BB962C8B-B14F-4D97-AF65-F5344CB8AC3E}">
        <p14:creationId xmlns:p14="http://schemas.microsoft.com/office/powerpoint/2010/main" val="1641826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25</a:t>
            </a:fld>
            <a:endParaRPr lang="en-US" dirty="0"/>
          </a:p>
        </p:txBody>
      </p:sp>
    </p:spTree>
    <p:extLst>
      <p:ext uri="{BB962C8B-B14F-4D97-AF65-F5344CB8AC3E}">
        <p14:creationId xmlns:p14="http://schemas.microsoft.com/office/powerpoint/2010/main" val="1073418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26</a:t>
            </a:fld>
            <a:endParaRPr lang="en-US" dirty="0"/>
          </a:p>
        </p:txBody>
      </p:sp>
    </p:spTree>
    <p:extLst>
      <p:ext uri="{BB962C8B-B14F-4D97-AF65-F5344CB8AC3E}">
        <p14:creationId xmlns:p14="http://schemas.microsoft.com/office/powerpoint/2010/main" val="1784430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27</a:t>
            </a:fld>
            <a:endParaRPr lang="en-US" dirty="0"/>
          </a:p>
        </p:txBody>
      </p:sp>
    </p:spTree>
    <p:extLst>
      <p:ext uri="{BB962C8B-B14F-4D97-AF65-F5344CB8AC3E}">
        <p14:creationId xmlns:p14="http://schemas.microsoft.com/office/powerpoint/2010/main" val="1963588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6B92D-2A32-4C16-979B-071562DB202E}" type="slidenum">
              <a:rPr lang="en-US" smtClean="0"/>
              <a:pPr/>
              <a:t>7</a:t>
            </a:fld>
            <a:endParaRPr lang="en-US" dirty="0"/>
          </a:p>
        </p:txBody>
      </p:sp>
    </p:spTree>
    <p:extLst>
      <p:ext uri="{BB962C8B-B14F-4D97-AF65-F5344CB8AC3E}">
        <p14:creationId xmlns:p14="http://schemas.microsoft.com/office/powerpoint/2010/main" val="79771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6B92D-2A32-4C16-979B-071562DB202E}" type="slidenum">
              <a:rPr lang="en-US" smtClean="0"/>
              <a:pPr/>
              <a:t>8</a:t>
            </a:fld>
            <a:endParaRPr lang="en-US" dirty="0"/>
          </a:p>
        </p:txBody>
      </p:sp>
    </p:spTree>
    <p:extLst>
      <p:ext uri="{BB962C8B-B14F-4D97-AF65-F5344CB8AC3E}">
        <p14:creationId xmlns:p14="http://schemas.microsoft.com/office/powerpoint/2010/main" val="1970257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6B92D-2A32-4C16-979B-071562DB202E}" type="slidenum">
              <a:rPr lang="en-US" smtClean="0"/>
              <a:pPr/>
              <a:t>9</a:t>
            </a:fld>
            <a:endParaRPr lang="en-US" dirty="0"/>
          </a:p>
        </p:txBody>
      </p:sp>
    </p:spTree>
    <p:extLst>
      <p:ext uri="{BB962C8B-B14F-4D97-AF65-F5344CB8AC3E}">
        <p14:creationId xmlns:p14="http://schemas.microsoft.com/office/powerpoint/2010/main" val="2635053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3679767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965498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4222258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20</a:t>
            </a:fld>
            <a:endParaRPr lang="en-US" dirty="0"/>
          </a:p>
        </p:txBody>
      </p:sp>
    </p:spTree>
    <p:extLst>
      <p:ext uri="{BB962C8B-B14F-4D97-AF65-F5344CB8AC3E}">
        <p14:creationId xmlns:p14="http://schemas.microsoft.com/office/powerpoint/2010/main" val="1443245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r>
              <a:rPr lang="en-US" sz="3400" i="1" dirty="0">
                <a:solidFill>
                  <a:srgbClr val="FF0000"/>
                </a:solidFill>
              </a:rPr>
              <a:t>Real-Time</a:t>
            </a:r>
            <a:r>
              <a:rPr lang="en-US" sz="3400" b="1" i="1" dirty="0">
                <a:solidFill>
                  <a:srgbClr val="FF0000"/>
                </a:solidFill>
              </a:rPr>
              <a:t> </a:t>
            </a:r>
            <a:r>
              <a:rPr lang="en-US" sz="3400" b="1" i="1">
                <a:solidFill>
                  <a:srgbClr val="FF0000"/>
                </a:solidFill>
              </a:rPr>
              <a:t>Traffic Management </a:t>
            </a:r>
            <a:r>
              <a:rPr lang="en-US" sz="3400" b="1" i="1" dirty="0">
                <a:solidFill>
                  <a:srgbClr val="FF0000"/>
                </a:solidFill>
              </a:rPr>
              <a:t>System Using IoT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433402" y="3278052"/>
            <a:ext cx="5325196" cy="1748510"/>
          </a:xfrm>
        </p:spPr>
        <p:txBody>
          <a:bodyPr>
            <a:noAutofit/>
          </a:bodyPr>
          <a:lstStyle/>
          <a:p>
            <a:pPr fontAlgn="base">
              <a:spcBef>
                <a:spcPct val="0"/>
              </a:spcBef>
              <a:spcAft>
                <a:spcPct val="0"/>
              </a:spcAft>
            </a:pPr>
            <a:r>
              <a:rPr lang="en-US" sz="2400" b="1" dirty="0">
                <a:solidFill>
                  <a:srgbClr val="000066"/>
                </a:solidFill>
                <a:latin typeface="Times New Roman" pitchFamily="18" charset="0"/>
                <a:cs typeface="Times New Roman" pitchFamily="18" charset="0"/>
              </a:rPr>
              <a:t>Samarth R </a:t>
            </a:r>
            <a:r>
              <a:rPr lang="en-US" sz="2400" b="1" dirty="0" err="1">
                <a:solidFill>
                  <a:srgbClr val="000066"/>
                </a:solidFill>
                <a:latin typeface="Times New Roman" pitchFamily="18" charset="0"/>
                <a:cs typeface="Times New Roman" pitchFamily="18" charset="0"/>
              </a:rPr>
              <a:t>Aithal</a:t>
            </a:r>
            <a:r>
              <a:rPr lang="en-US" sz="2400" b="1" dirty="0">
                <a:solidFill>
                  <a:srgbClr val="000066"/>
                </a:solidFill>
                <a:latin typeface="Times New Roman" pitchFamily="18" charset="0"/>
                <a:cs typeface="Times New Roman" pitchFamily="18" charset="0"/>
              </a:rPr>
              <a:t> : 1RN18IS091</a:t>
            </a:r>
          </a:p>
          <a:p>
            <a:pPr fontAlgn="base">
              <a:spcBef>
                <a:spcPct val="0"/>
              </a:spcBef>
              <a:spcAft>
                <a:spcPct val="0"/>
              </a:spcAft>
            </a:pPr>
            <a:r>
              <a:rPr lang="en-US" b="1" dirty="0">
                <a:solidFill>
                  <a:srgbClr val="000066"/>
                </a:solidFill>
                <a:latin typeface="Times New Roman" pitchFamily="18" charset="0"/>
                <a:cs typeface="Times New Roman" pitchFamily="18" charset="0"/>
              </a:rPr>
              <a:t>Varun D S : 1RN18IS120</a:t>
            </a:r>
          </a:p>
          <a:p>
            <a:pPr fontAlgn="base">
              <a:spcBef>
                <a:spcPct val="0"/>
              </a:spcBef>
              <a:spcAft>
                <a:spcPct val="0"/>
              </a:spcAft>
            </a:pPr>
            <a:r>
              <a:rPr lang="en-US" b="1" dirty="0">
                <a:solidFill>
                  <a:srgbClr val="000066"/>
                </a:solidFill>
                <a:latin typeface="Times New Roman" pitchFamily="18" charset="0"/>
                <a:cs typeface="Times New Roman" pitchFamily="18" charset="0"/>
              </a:rPr>
              <a:t>Ronak H Rathod : 1RN19IS406</a:t>
            </a:r>
          </a:p>
          <a:p>
            <a:pPr fontAlgn="base">
              <a:spcBef>
                <a:spcPct val="0"/>
              </a:spcBef>
              <a:spcAft>
                <a:spcPct val="0"/>
              </a:spcAft>
            </a:pPr>
            <a:r>
              <a:rPr lang="en-US" sz="2400" b="1" dirty="0" err="1">
                <a:solidFill>
                  <a:srgbClr val="000066"/>
                </a:solidFill>
                <a:latin typeface="Times New Roman" pitchFamily="18" charset="0"/>
                <a:cs typeface="Times New Roman" pitchFamily="18" charset="0"/>
              </a:rPr>
              <a:t>Ullas</a:t>
            </a:r>
            <a:r>
              <a:rPr lang="en-US" sz="2400" b="1" dirty="0">
                <a:solidFill>
                  <a:srgbClr val="000066"/>
                </a:solidFill>
                <a:latin typeface="Times New Roman" pitchFamily="18" charset="0"/>
                <a:cs typeface="Times New Roman" pitchFamily="18" charset="0"/>
              </a:rPr>
              <a:t> S Rao</a:t>
            </a:r>
            <a:r>
              <a:rPr lang="en-US" b="1" dirty="0">
                <a:solidFill>
                  <a:srgbClr val="000066"/>
                </a:solidFill>
                <a:latin typeface="Times New Roman" pitchFamily="18" charset="0"/>
                <a:cs typeface="Times New Roman" pitchFamily="18" charset="0"/>
              </a:rPr>
              <a:t>: 1RN19IS410</a:t>
            </a:r>
          </a:p>
          <a:p>
            <a:pPr lvl="0" fontAlgn="base">
              <a:spcBef>
                <a:spcPct val="0"/>
              </a:spcBef>
              <a:spcAft>
                <a:spcPct val="0"/>
              </a:spcAft>
            </a:pPr>
            <a:endParaRPr lang="en-US" b="1" dirty="0">
              <a:solidFill>
                <a:srgbClr val="000066"/>
              </a:solidFill>
              <a:latin typeface="Times New Roman" pitchFamily="18" charset="0"/>
              <a:cs typeface="Times New Roman" pitchFamily="18" charset="0"/>
            </a:endParaRPr>
          </a:p>
          <a:p>
            <a:pPr fontAlgn="base">
              <a:spcBef>
                <a:spcPct val="0"/>
              </a:spcBef>
              <a:spcAft>
                <a:spcPct val="0"/>
              </a:spcAft>
            </a:pPr>
            <a:endParaRPr lang="en-US" b="1" dirty="0">
              <a:solidFill>
                <a:srgbClr val="000066"/>
              </a:solidFill>
              <a:latin typeface="Times New Roman" pitchFamily="18" charset="0"/>
              <a:cs typeface="Times New Roman" pitchFamily="18" charset="0"/>
            </a:endParaRPr>
          </a:p>
          <a:p>
            <a:pPr fontAlgn="base">
              <a:spcBef>
                <a:spcPct val="0"/>
              </a:spcBef>
              <a:spcAft>
                <a:spcPct val="0"/>
              </a:spcAft>
            </a:pPr>
            <a:endParaRPr lang="en-US" b="1" dirty="0">
              <a:solidFill>
                <a:srgbClr val="000066"/>
              </a:solidFill>
              <a:latin typeface="Times New Roman" pitchFamily="18" charset="0"/>
              <a:cs typeface="Times New Roman" pitchFamily="18" charset="0"/>
            </a:endParaRPr>
          </a:p>
          <a:p>
            <a:pPr lvl="0" algn="ctr" fontAlgn="base">
              <a:spcBef>
                <a:spcPct val="0"/>
              </a:spcBef>
              <a:spcAft>
                <a:spcPct val="0"/>
              </a:spcAft>
            </a:pPr>
            <a:endParaRPr lang="en-US" sz="2400" b="1" dirty="0">
              <a:solidFill>
                <a:srgbClr val="000066"/>
              </a:solidFill>
              <a:latin typeface="Times New Roman" pitchFamily="18" charset="0"/>
              <a:cs typeface="Times New Roman" pitchFamily="18" charset="0"/>
            </a:endParaRPr>
          </a:p>
          <a:p>
            <a:pPr lvl="0" algn="ctr" fontAlgn="base">
              <a:spcBef>
                <a:spcPct val="0"/>
              </a:spcBef>
              <a:spcAft>
                <a:spcPct val="0"/>
              </a:spcAft>
            </a:pPr>
            <a:endParaRPr lang="en-US" sz="2400" b="1" dirty="0">
              <a:solidFill>
                <a:srgbClr val="000066"/>
              </a:solidFill>
              <a:latin typeface="Times New Roman" pitchFamily="18" charset="0"/>
              <a:cs typeface="Times New Roman" pitchFamily="18" charset="0"/>
            </a:endParaRPr>
          </a:p>
          <a:p>
            <a:pPr lvl="0" algn="ctr" fontAlgn="base">
              <a:spcBef>
                <a:spcPct val="0"/>
              </a:spcBef>
              <a:spcAft>
                <a:spcPct val="0"/>
              </a:spcAft>
            </a:pP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0" y="1785927"/>
            <a:ext cx="11352584"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            Final Year Project Work Presentation</a:t>
            </a:r>
          </a:p>
        </p:txBody>
      </p:sp>
      <p:sp>
        <p:nvSpPr>
          <p:cNvPr id="10" name="Rectangle 9"/>
          <p:cNvSpPr/>
          <p:nvPr/>
        </p:nvSpPr>
        <p:spPr>
          <a:xfrm>
            <a:off x="3531554" y="5397029"/>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 Santhosh Kumar</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Asst. Prof, Dept of  ISE, RNSIT</a:t>
            </a:r>
            <a:endParaRPr lang="en-US" dirty="0">
              <a:solidFill>
                <a:schemeClr val="tx1">
                  <a:lumMod val="85000"/>
                  <a:lumOff val="15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10</a:t>
            </a:fld>
            <a:endParaRPr lang="en-US" dirty="0"/>
          </a:p>
        </p:txBody>
      </p:sp>
      <p:graphicFrame>
        <p:nvGraphicFramePr>
          <p:cNvPr id="10" name="Google Shape;142;g10d4cb8a95c_4_4">
            <a:extLst>
              <a:ext uri="{FF2B5EF4-FFF2-40B4-BE49-F238E27FC236}">
                <a16:creationId xmlns:a16="http://schemas.microsoft.com/office/drawing/2014/main" id="{5F13FC4B-154F-1CCC-3D40-F42B254756C8}"/>
              </a:ext>
            </a:extLst>
          </p:cNvPr>
          <p:cNvGraphicFramePr/>
          <p:nvPr>
            <p:extLst>
              <p:ext uri="{D42A27DB-BD31-4B8C-83A1-F6EECF244321}">
                <p14:modId xmlns:p14="http://schemas.microsoft.com/office/powerpoint/2010/main" val="1635213161"/>
              </p:ext>
            </p:extLst>
          </p:nvPr>
        </p:nvGraphicFramePr>
        <p:xfrm>
          <a:off x="506275" y="924180"/>
          <a:ext cx="9779450" cy="5411986"/>
        </p:xfrm>
        <a:graphic>
          <a:graphicData uri="http://schemas.openxmlformats.org/drawingml/2006/table">
            <a:tbl>
              <a:tblPr>
                <a:noFill/>
              </a:tblPr>
              <a:tblGrid>
                <a:gridCol w="823300">
                  <a:extLst>
                    <a:ext uri="{9D8B030D-6E8A-4147-A177-3AD203B41FA5}">
                      <a16:colId xmlns:a16="http://schemas.microsoft.com/office/drawing/2014/main" val="20000"/>
                    </a:ext>
                  </a:extLst>
                </a:gridCol>
                <a:gridCol w="1831850">
                  <a:extLst>
                    <a:ext uri="{9D8B030D-6E8A-4147-A177-3AD203B41FA5}">
                      <a16:colId xmlns:a16="http://schemas.microsoft.com/office/drawing/2014/main" val="20001"/>
                    </a:ext>
                  </a:extLst>
                </a:gridCol>
                <a:gridCol w="1611700">
                  <a:extLst>
                    <a:ext uri="{9D8B030D-6E8A-4147-A177-3AD203B41FA5}">
                      <a16:colId xmlns:a16="http://schemas.microsoft.com/office/drawing/2014/main" val="20002"/>
                    </a:ext>
                  </a:extLst>
                </a:gridCol>
                <a:gridCol w="1724400">
                  <a:extLst>
                    <a:ext uri="{9D8B030D-6E8A-4147-A177-3AD203B41FA5}">
                      <a16:colId xmlns:a16="http://schemas.microsoft.com/office/drawing/2014/main" val="20003"/>
                    </a:ext>
                  </a:extLst>
                </a:gridCol>
                <a:gridCol w="2079350">
                  <a:extLst>
                    <a:ext uri="{9D8B030D-6E8A-4147-A177-3AD203B41FA5}">
                      <a16:colId xmlns:a16="http://schemas.microsoft.com/office/drawing/2014/main" val="20004"/>
                    </a:ext>
                  </a:extLst>
                </a:gridCol>
                <a:gridCol w="1708850">
                  <a:extLst>
                    <a:ext uri="{9D8B030D-6E8A-4147-A177-3AD203B41FA5}">
                      <a16:colId xmlns:a16="http://schemas.microsoft.com/office/drawing/2014/main" val="20006"/>
                    </a:ext>
                  </a:extLst>
                </a:gridCol>
              </a:tblGrid>
              <a:tr h="762809">
                <a:tc>
                  <a:txBody>
                    <a:bodyPr/>
                    <a:lstStyle/>
                    <a:p>
                      <a:pPr marL="0" lvl="0" indent="0" algn="ctr" rtl="0">
                        <a:spcBef>
                          <a:spcPts val="0"/>
                        </a:spcBef>
                        <a:spcAft>
                          <a:spcPts val="0"/>
                        </a:spcAft>
                        <a:buNone/>
                      </a:pPr>
                      <a:r>
                        <a:rPr lang="en-US" sz="1400" dirty="0" err="1">
                          <a:latin typeface="Times New Roman"/>
                          <a:ea typeface="Times New Roman"/>
                          <a:cs typeface="Times New Roman"/>
                          <a:sym typeface="Times New Roman"/>
                        </a:rPr>
                        <a:t>Sl</a:t>
                      </a:r>
                      <a:r>
                        <a:rPr lang="en-US" sz="1400" dirty="0">
                          <a:latin typeface="Times New Roman"/>
                          <a:ea typeface="Times New Roman"/>
                          <a:cs typeface="Times New Roman"/>
                          <a:sym typeface="Times New Roman"/>
                        </a:rPr>
                        <a:t> No</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latin typeface="Times New Roman"/>
                          <a:ea typeface="Times New Roman"/>
                          <a:cs typeface="Times New Roman"/>
                          <a:sym typeface="Times New Roman"/>
                        </a:rPr>
                        <a:t>Title of the paper</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latin typeface="Times New Roman"/>
                          <a:ea typeface="Times New Roman"/>
                          <a:cs typeface="Times New Roman"/>
                          <a:sym typeface="Times New Roman"/>
                        </a:rPr>
                        <a:t>Techniques Used</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Contribution</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a:solidFill>
                            <a:schemeClr val="dk1"/>
                          </a:solidFill>
                          <a:latin typeface="Times New Roman"/>
                          <a:ea typeface="Times New Roman"/>
                          <a:cs typeface="Times New Roman"/>
                          <a:sym typeface="Times New Roman"/>
                        </a:rPr>
                        <a:t>Limitation</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solidFill>
                            <a:schemeClr val="dk1"/>
                          </a:solidFill>
                          <a:latin typeface="Times New Roman"/>
                          <a:ea typeface="Times New Roman"/>
                          <a:cs typeface="Times New Roman"/>
                          <a:sym typeface="Times New Roman"/>
                        </a:rPr>
                        <a:t>Performance</a:t>
                      </a:r>
                      <a:endParaRPr sz="14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250118">
                <a:tc>
                  <a:txBody>
                    <a:bodyPr/>
                    <a:lstStyle/>
                    <a:p>
                      <a:pPr marL="0" lvl="0" indent="0" algn="l" rtl="0">
                        <a:spcBef>
                          <a:spcPts val="0"/>
                        </a:spcBef>
                        <a:spcAft>
                          <a:spcPts val="0"/>
                        </a:spcAft>
                        <a:buNone/>
                      </a:pPr>
                      <a:r>
                        <a:rPr lang="en-US" sz="1400" dirty="0">
                          <a:latin typeface="Times New Roman"/>
                          <a:ea typeface="Times New Roman"/>
                          <a:cs typeface="Times New Roman"/>
                          <a:sym typeface="Times New Roman"/>
                        </a:rPr>
                        <a:t>9.</a:t>
                      </a:r>
                      <a:endParaRPr sz="1400" dirty="0">
                        <a:latin typeface="Times New Roman"/>
                        <a:ea typeface="Times New Roman"/>
                        <a:cs typeface="Times New Roman"/>
                        <a:sym typeface="Times New Roman"/>
                      </a:endParaRPr>
                    </a:p>
                  </a:txBody>
                  <a:tcPr marL="91425" marR="91425" marT="91425" marB="91425"/>
                </a:tc>
                <a:tc>
                  <a:txBody>
                    <a:bodyPr/>
                    <a:lstStyle/>
                    <a:p>
                      <a:r>
                        <a:rPr lang="en-IN" sz="1400" b="0" kern="1200" dirty="0">
                          <a:solidFill>
                            <a:schemeClr val="tx1"/>
                          </a:solidFill>
                          <a:effectLst/>
                          <a:latin typeface="Times New Roman" panose="02020603050405020304" pitchFamily="18" charset="0"/>
                          <a:ea typeface="+mn-ea"/>
                          <a:cs typeface="Times New Roman" panose="02020603050405020304" pitchFamily="18" charset="0"/>
                        </a:rPr>
                        <a:t>Moving vehicle classification using wireless acoustic sensor networks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25" marR="91425" marT="91425" marB="91425"/>
                </a:tc>
                <a:tc>
                  <a:txBody>
                    <a:bodyPr/>
                    <a:lstStyle/>
                    <a:p>
                      <a:pPr marL="0" lvl="0" indent="0" algn="l" rtl="0">
                        <a:lnSpc>
                          <a:spcPct val="115000"/>
                        </a:lnSpc>
                        <a:spcBef>
                          <a:spcPts val="0"/>
                        </a:spcBef>
                        <a:spcAft>
                          <a:spcPts val="0"/>
                        </a:spcAft>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Acoustic signal processing.</a:t>
                      </a:r>
                      <a:endParaRPr lang="en-IN" sz="1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rPr>
                        <a:t>Classification system that is able to consider the appearance of (multiple) sensor faults and environmental noise. </a:t>
                      </a:r>
                      <a:endParaRPr lang="en-US" sz="1400" dirty="0">
                        <a:latin typeface="Times New Roman" panose="02020603050405020304" pitchFamily="18" charset="0"/>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sym typeface="Times New Roman"/>
                        </a:rPr>
                        <a:t>This is a experiment proof of efficiency, this has to be implemented in real world.</a:t>
                      </a:r>
                      <a:endParaRPr sz="11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r>
                        <a:rPr lang="en-US" sz="1400" kern="1200" dirty="0">
                          <a:solidFill>
                            <a:schemeClr val="tx1"/>
                          </a:solidFill>
                          <a:effectLst/>
                          <a:latin typeface="Times New Roman" panose="02020603050405020304" pitchFamily="18" charset="0"/>
                          <a:ea typeface="+mn-ea"/>
                          <a:cs typeface="Times New Roman" panose="02020603050405020304" pitchFamily="18" charset="0"/>
                        </a:rPr>
                        <a:t>N/A</a:t>
                      </a:r>
                    </a:p>
                  </a:txBody>
                  <a:tcPr marL="91425" marR="91425" marT="91425" marB="91425"/>
                </a:tc>
                <a:extLst>
                  <a:ext uri="{0D108BD9-81ED-4DB2-BD59-A6C34878D82A}">
                    <a16:rowId xmlns:a16="http://schemas.microsoft.com/office/drawing/2014/main" val="10001"/>
                  </a:ext>
                </a:extLst>
              </a:tr>
              <a:tr h="2338938">
                <a:tc>
                  <a:txBody>
                    <a:bodyPr/>
                    <a:lstStyle/>
                    <a:p>
                      <a:pPr marL="0" lvl="0" indent="0" algn="l" rtl="0">
                        <a:spcBef>
                          <a:spcPts val="0"/>
                        </a:spcBef>
                        <a:spcAft>
                          <a:spcPts val="0"/>
                        </a:spcAft>
                        <a:buNone/>
                      </a:pPr>
                      <a:r>
                        <a:rPr lang="en-US" sz="1400" dirty="0">
                          <a:latin typeface="Times New Roman"/>
                          <a:ea typeface="Times New Roman"/>
                          <a:cs typeface="Times New Roman"/>
                          <a:sym typeface="Times New Roman"/>
                        </a:rPr>
                        <a:t>10.</a:t>
                      </a:r>
                      <a:endParaRPr sz="1400" dirty="0">
                        <a:latin typeface="Times New Roman"/>
                        <a:ea typeface="Times New Roman"/>
                        <a:cs typeface="Times New Roman"/>
                        <a:sym typeface="Times New Roman"/>
                      </a:endParaRPr>
                    </a:p>
                  </a:txBody>
                  <a:tcPr marL="91425" marR="91425" marT="91425" marB="91425"/>
                </a:tc>
                <a:tc>
                  <a:txBody>
                    <a:bodyPr/>
                    <a:lstStyle/>
                    <a:p>
                      <a:r>
                        <a:rPr lang="en-IN" sz="1400" b="0" kern="1200" dirty="0">
                          <a:solidFill>
                            <a:schemeClr val="tx1"/>
                          </a:solidFill>
                          <a:effectLst/>
                          <a:latin typeface="Times New Roman" panose="02020603050405020304" pitchFamily="18" charset="0"/>
                          <a:ea typeface="+mn-ea"/>
                          <a:cs typeface="Times New Roman" panose="02020603050405020304" pitchFamily="18" charset="0"/>
                        </a:rPr>
                        <a:t>A review of computer vision techniques for the analysis of urban traffic</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400" dirty="0">
                          <a:latin typeface="Times New Roman" panose="02020603050405020304" pitchFamily="18" charset="0"/>
                          <a:ea typeface="Times New Roman"/>
                          <a:cs typeface="Times New Roman" panose="02020603050405020304" pitchFamily="18" charset="0"/>
                          <a:sym typeface="Times New Roman"/>
                        </a:rPr>
                        <a:t>Automatic Video analysis with </a:t>
                      </a:r>
                      <a:r>
                        <a:rPr lang="en-IN" sz="1400" kern="1200" dirty="0">
                          <a:solidFill>
                            <a:schemeClr val="tx1"/>
                          </a:solidFill>
                          <a:effectLst/>
                          <a:latin typeface="Times New Roman" panose="02020603050405020304" pitchFamily="18" charset="0"/>
                          <a:ea typeface="+mn-ea"/>
                          <a:cs typeface="Times New Roman" panose="02020603050405020304" pitchFamily="18" charset="0"/>
                          <a:sym typeface="Times New Roman"/>
                        </a:rPr>
                        <a:t>c</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lassical visual surveillance techniques </a:t>
                      </a:r>
                      <a:endParaRPr sz="1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Vehicle classification, speed measurements with help of robust algorithm.</a:t>
                      </a:r>
                      <a:endParaRPr sz="11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400" kern="1200" dirty="0">
                          <a:solidFill>
                            <a:schemeClr val="tx1"/>
                          </a:solidFill>
                          <a:effectLst/>
                          <a:latin typeface="Times New Roman" panose="02020603050405020304" pitchFamily="18" charset="0"/>
                          <a:ea typeface="+mn-ea"/>
                          <a:cs typeface="Times New Roman" panose="02020603050405020304" pitchFamily="18" charset="0"/>
                        </a:rPr>
                        <a:t>High traffic density, lower camera angles</a:t>
                      </a:r>
                      <a:endParaRPr lang="en-US" sz="1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400" dirty="0">
                          <a:solidFill>
                            <a:schemeClr val="dk1"/>
                          </a:solidFill>
                          <a:latin typeface="Times New Roman"/>
                          <a:ea typeface="Times New Roman"/>
                          <a:cs typeface="Times New Roman"/>
                          <a:sym typeface="Times New Roman"/>
                        </a:rPr>
                        <a:t> Accuracy of 70-80%</a:t>
                      </a:r>
                      <a:endParaRPr sz="1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5127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052736"/>
            <a:ext cx="11521280" cy="5184576"/>
          </a:xfrm>
        </p:spPr>
        <p:txBody>
          <a:bodyPr/>
          <a:lstStyle/>
          <a:p>
            <a:pPr marL="0" indent="0">
              <a:buNone/>
            </a:pPr>
            <a:r>
              <a:rPr lang="en-US" b="1" dirty="0">
                <a:latin typeface="Times New Roman" panose="02020603050405020304" pitchFamily="18" charset="0"/>
                <a:cs typeface="Times New Roman" panose="02020603050405020304" pitchFamily="18" charset="0"/>
              </a:rPr>
              <a:t>Problem Identification</a:t>
            </a:r>
          </a:p>
          <a:p>
            <a:pPr marL="39687" indent="-342900" algn="just">
              <a:lnSpc>
                <a:spcPct val="150000"/>
              </a:lnSpc>
              <a:spcBef>
                <a:spcPts val="388"/>
              </a:spcBef>
              <a:buFont typeface="Wingdings" panose="05000000000000000000" pitchFamily="2" charset="2"/>
              <a:buChar char="Ø"/>
            </a:pPr>
            <a:r>
              <a:rPr lang="en-US" altLang="en-US" sz="2000" dirty="0">
                <a:solidFill>
                  <a:srgbClr val="000000"/>
                </a:solidFill>
                <a:latin typeface="Times New Roman" panose="02020603050405020304" pitchFamily="18" charset="0"/>
                <a:cs typeface="Times New Roman" panose="02020603050405020304" pitchFamily="18" charset="0"/>
              </a:rPr>
              <a:t>Nowadays when we have to travel to a new location we would not know the amount of traffic present along the travelling route.</a:t>
            </a:r>
          </a:p>
          <a:p>
            <a:pPr marL="39687" indent="-342900" algn="just">
              <a:lnSpc>
                <a:spcPct val="150000"/>
              </a:lnSpc>
              <a:spcBef>
                <a:spcPts val="388"/>
              </a:spcBef>
              <a:buFont typeface="Wingdings" panose="05000000000000000000" pitchFamily="2" charset="2"/>
              <a:buChar char="Ø"/>
            </a:pPr>
            <a:r>
              <a:rPr lang="en-US" altLang="en-US" sz="2000" dirty="0">
                <a:solidFill>
                  <a:srgbClr val="000000"/>
                </a:solidFill>
                <a:latin typeface="Times New Roman" panose="02020603050405020304" pitchFamily="18" charset="0"/>
                <a:cs typeface="Times New Roman" panose="02020603050405020304" pitchFamily="18" charset="0"/>
              </a:rPr>
              <a:t>Currently, there are a few systems that are very expensive but not very accurate.</a:t>
            </a:r>
          </a:p>
          <a:p>
            <a:pPr marL="39687" indent="-342900" algn="just">
              <a:lnSpc>
                <a:spcPct val="150000"/>
              </a:lnSpc>
              <a:spcBef>
                <a:spcPts val="388"/>
              </a:spcBef>
              <a:buFont typeface="Wingdings" panose="05000000000000000000" pitchFamily="2" charset="2"/>
              <a:buChar char="Ø"/>
            </a:pPr>
            <a:r>
              <a:rPr lang="en-US" sz="2000" b="0" i="0" dirty="0">
                <a:solidFill>
                  <a:srgbClr val="202124"/>
                </a:solidFill>
                <a:effectLst/>
                <a:latin typeface="Times New Roman" panose="02020603050405020304" pitchFamily="18" charset="0"/>
                <a:cs typeface="Times New Roman" panose="02020603050405020304" pitchFamily="18" charset="0"/>
              </a:rPr>
              <a:t>If we install such systems around, during an emergency it may show roads are empty, but on arrival, roads will be filled.</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39687" indent="-342900" algn="just">
              <a:lnSpc>
                <a:spcPct val="150000"/>
              </a:lnSpc>
              <a:spcBef>
                <a:spcPts val="388"/>
              </a:spcBef>
              <a:buFont typeface="Wingdings" panose="05000000000000000000" pitchFamily="2" charset="2"/>
              <a:buChar char="Ø"/>
            </a:pPr>
            <a:r>
              <a:rPr lang="en-US" altLang="en-US" sz="2000" dirty="0" err="1">
                <a:solidFill>
                  <a:srgbClr val="000000"/>
                </a:solidFill>
                <a:latin typeface="Times New Roman" panose="02020603050405020304" pitchFamily="18" charset="0"/>
                <a:cs typeface="Times New Roman" panose="02020603050405020304" pitchFamily="18" charset="0"/>
              </a:rPr>
              <a:t>NodeMCU</a:t>
            </a:r>
            <a:r>
              <a:rPr lang="en-US" altLang="en-US" sz="2000" dirty="0">
                <a:solidFill>
                  <a:srgbClr val="000000"/>
                </a:solidFill>
                <a:latin typeface="Times New Roman" panose="02020603050405020304" pitchFamily="18" charset="0"/>
                <a:cs typeface="Times New Roman" panose="02020603050405020304" pitchFamily="18" charset="0"/>
              </a:rPr>
              <a:t> with InfraRed sensors can be used. This technique is effective cheap, easy to expand and maintain.</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Analysis</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Tree>
    <p:extLst>
      <p:ext uri="{BB962C8B-B14F-4D97-AF65-F5344CB8AC3E}">
        <p14:creationId xmlns:p14="http://schemas.microsoft.com/office/powerpoint/2010/main" val="2803053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052736"/>
            <a:ext cx="11521280" cy="518457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Objectives</a:t>
            </a:r>
          </a:p>
          <a:p>
            <a:pPr marL="342900" indent="-342900" algn="just">
              <a:lnSpc>
                <a:spcPct val="150000"/>
              </a:lnSpc>
              <a:buFont typeface="Wingdings" panose="05000000000000000000" pitchFamily="2" charset="2"/>
              <a:buChar char="Ø"/>
            </a:pPr>
            <a:r>
              <a:rPr lang="en-IN" altLang="en-US" sz="2000" dirty="0">
                <a:solidFill>
                  <a:srgbClr val="000000"/>
                </a:solidFill>
                <a:latin typeface="Times New Roman" panose="02020603050405020304" pitchFamily="18" charset="0"/>
                <a:cs typeface="Times New Roman" panose="02020603050405020304" pitchFamily="18" charset="0"/>
              </a:rPr>
              <a:t>To estimate traffic density on roads using road occupancy measure.</a:t>
            </a:r>
          </a:p>
          <a:p>
            <a:pPr marL="342900" indent="-342900" algn="just">
              <a:lnSpc>
                <a:spcPct val="150000"/>
              </a:lnSpc>
              <a:buFont typeface="Wingdings" panose="05000000000000000000" pitchFamily="2" charset="2"/>
              <a:buChar char="Ø"/>
            </a:pPr>
            <a:r>
              <a:rPr lang="en-IN" altLang="en-US" sz="2000" dirty="0">
                <a:solidFill>
                  <a:srgbClr val="000000"/>
                </a:solidFill>
                <a:latin typeface="Times New Roman" panose="02020603050405020304" pitchFamily="18" charset="0"/>
                <a:cs typeface="Times New Roman" panose="02020603050405020304" pitchFamily="18" charset="0"/>
              </a:rPr>
              <a:t>Update residents on real-time traffic messages through Blynk app.</a:t>
            </a:r>
          </a:p>
          <a:p>
            <a:pPr marL="342900" indent="-342900" algn="just">
              <a:lnSpc>
                <a:spcPct val="150000"/>
              </a:lnSpc>
              <a:buFont typeface="Wingdings" panose="05000000000000000000" pitchFamily="2" charset="2"/>
              <a:buChar char="Ø"/>
            </a:pPr>
            <a:r>
              <a:rPr lang="en-IN" altLang="en-US" sz="2000" dirty="0">
                <a:solidFill>
                  <a:srgbClr val="000000"/>
                </a:solidFill>
                <a:latin typeface="Times New Roman" panose="02020603050405020304" pitchFamily="18" charset="0"/>
                <a:cs typeface="Times New Roman" panose="02020603050405020304" pitchFamily="18" charset="0"/>
              </a:rPr>
              <a:t>Monitor the road density of smart campuses, especially during peak hours and help to improve mobility.</a:t>
            </a:r>
          </a:p>
          <a:p>
            <a:pPr marL="342900" indent="-342900" algn="just">
              <a:lnSpc>
                <a:spcPct val="150000"/>
              </a:lnSpc>
              <a:buFont typeface="Wingdings" panose="05000000000000000000" pitchFamily="2" charset="2"/>
              <a:buChar char="Ø"/>
            </a:pPr>
            <a:r>
              <a:rPr lang="en-IN" altLang="en-US" sz="2000" dirty="0">
                <a:solidFill>
                  <a:srgbClr val="000000"/>
                </a:solidFill>
                <a:latin typeface="Times New Roman" panose="02020603050405020304" pitchFamily="18" charset="0"/>
                <a:cs typeface="Times New Roman" panose="02020603050405020304" pitchFamily="18" charset="0"/>
              </a:rPr>
              <a:t>Provide a real-time dashboard to monitor the traffic updates.</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Analysis</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Tree>
    <p:extLst>
      <p:ext uri="{BB962C8B-B14F-4D97-AF65-F5344CB8AC3E}">
        <p14:creationId xmlns:p14="http://schemas.microsoft.com/office/powerpoint/2010/main" val="3230517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052736"/>
            <a:ext cx="11521280" cy="518457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System Requirements Specification</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Analysis</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
        <p:nvSpPr>
          <p:cNvPr id="9" name="Text Box 2">
            <a:extLst>
              <a:ext uri="{FF2B5EF4-FFF2-40B4-BE49-F238E27FC236}">
                <a16:creationId xmlns:a16="http://schemas.microsoft.com/office/drawing/2014/main" id="{0656375B-3524-2F1B-2CB9-937CCE0377CD}"/>
              </a:ext>
            </a:extLst>
          </p:cNvPr>
          <p:cNvSpPr txBox="1">
            <a:spLocks noChangeArrowheads="1"/>
          </p:cNvSpPr>
          <p:nvPr/>
        </p:nvSpPr>
        <p:spPr bwMode="auto">
          <a:xfrm>
            <a:off x="628650" y="1772817"/>
            <a:ext cx="10934700" cy="4093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numCol="2"/>
          <a:lstStyle>
            <a:defPPr>
              <a:defRPr lang="en-US"/>
            </a:defPPr>
            <a:lvl1pPr marL="0" algn="l" defTabSz="914400" rtl="0" eaLnBrk="1" latinLnBrk="0" hangingPunct="1">
              <a:spcBef>
                <a:spcPts val="13"/>
              </a:spcBef>
              <a:spcAft>
                <a:spcPts val="13"/>
              </a:spcAft>
              <a:buClr>
                <a:srgbClr val="000000"/>
              </a:buClr>
              <a:buSzTx/>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1800" kern="1200">
                <a:solidFill>
                  <a:schemeClr val="bg1"/>
                </a:solidFill>
                <a:latin typeface="Calibri" panose="020F0502020204030204" pitchFamily="34" charset="0"/>
                <a:ea typeface="Microsoft YaHei" panose="020B0503020204020204" pitchFamily="34" charset="-122"/>
                <a:cs typeface="+mn-cs"/>
              </a:defRPr>
            </a:lvl1pPr>
            <a:lvl2pPr marL="457200" algn="l" defTabSz="914400" rtl="0" eaLnBrk="1" latinLnBrk="0" hangingPunct="1">
              <a:spcBef>
                <a:spcPts val="13"/>
              </a:spcBef>
              <a:spcAft>
                <a:spcPts val="13"/>
              </a:spcAft>
              <a:buClr>
                <a:srgbClr val="000000"/>
              </a:buClr>
              <a:buSzTx/>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1800" kern="1200">
                <a:solidFill>
                  <a:schemeClr val="bg1"/>
                </a:solidFill>
                <a:latin typeface="Calibri" panose="020F0502020204030204" pitchFamily="34" charset="0"/>
                <a:ea typeface="Microsoft YaHei" panose="020B0503020204020204" pitchFamily="34" charset="-122"/>
                <a:cs typeface="+mn-cs"/>
              </a:defRPr>
            </a:lvl2pPr>
            <a:lvl3pPr marL="857250" indent="-246063" algn="l" defTabSz="914400" rtl="0" eaLnBrk="1" latinLnBrk="0" hangingPunct="1">
              <a:spcBef>
                <a:spcPts val="13"/>
              </a:spcBef>
              <a:spcAft>
                <a:spcPts val="13"/>
              </a:spcAft>
              <a:buClr>
                <a:srgbClr val="000000"/>
              </a:buClr>
              <a:buSzTx/>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1800" kern="1200">
                <a:solidFill>
                  <a:schemeClr val="bg1"/>
                </a:solidFill>
                <a:latin typeface="Calibri" panose="020F0502020204030204" pitchFamily="34" charset="0"/>
                <a:ea typeface="Microsoft YaHei" panose="020B0503020204020204" pitchFamily="34" charset="-122"/>
                <a:cs typeface="+mn-cs"/>
              </a:defRPr>
            </a:lvl3pPr>
            <a:lvl4pPr marL="1371600" algn="l" defTabSz="914400" rtl="0" eaLnBrk="1" latinLnBrk="0" hangingPunct="1">
              <a:spcBef>
                <a:spcPts val="13"/>
              </a:spcBef>
              <a:spcAft>
                <a:spcPts val="13"/>
              </a:spcAft>
              <a:buClr>
                <a:srgbClr val="000000"/>
              </a:buClr>
              <a:buSzTx/>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1800" kern="1200">
                <a:solidFill>
                  <a:schemeClr val="bg1"/>
                </a:solidFill>
                <a:latin typeface="Calibri" panose="020F0502020204030204" pitchFamily="34" charset="0"/>
                <a:ea typeface="Microsoft YaHei" panose="020B0503020204020204" pitchFamily="34" charset="-122"/>
                <a:cs typeface="+mn-cs"/>
              </a:defRPr>
            </a:lvl4pPr>
            <a:lvl5pPr marL="1828800" algn="l" defTabSz="914400" rtl="0" eaLnBrk="1" latinLnBrk="0" hangingPunct="1">
              <a:spcBef>
                <a:spcPts val="13"/>
              </a:spcBef>
              <a:spcAft>
                <a:spcPts val="13"/>
              </a:spcAft>
              <a:buClr>
                <a:srgbClr val="000000"/>
              </a:buClr>
              <a:buSzTx/>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1800" kern="1200">
                <a:solidFill>
                  <a:schemeClr val="bg1"/>
                </a:solidFill>
                <a:latin typeface="Calibri" panose="020F0502020204030204" pitchFamily="34" charset="0"/>
                <a:ea typeface="Microsoft YaHei" panose="020B0503020204020204" pitchFamily="34" charset="-122"/>
                <a:cs typeface="+mn-cs"/>
              </a:defRPr>
            </a:lvl5pPr>
            <a:lvl6pPr marL="2514600" indent="-228600" algn="l" defTabSz="449263" rtl="0" eaLnBrk="0" fontAlgn="base" latinLnBrk="0" hangingPunct="0">
              <a:spcBef>
                <a:spcPts val="13"/>
              </a:spcBef>
              <a:spcAft>
                <a:spcPts val="13"/>
              </a:spcAft>
              <a:buClr>
                <a:srgbClr val="000000"/>
              </a:buClr>
              <a:buSzTx/>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1800" kern="1200">
                <a:solidFill>
                  <a:schemeClr val="bg1"/>
                </a:solidFill>
                <a:latin typeface="Calibri" panose="020F0502020204030204" pitchFamily="34" charset="0"/>
                <a:ea typeface="Microsoft YaHei" panose="020B0503020204020204" pitchFamily="34" charset="-122"/>
                <a:cs typeface="+mn-cs"/>
              </a:defRPr>
            </a:lvl6pPr>
            <a:lvl7pPr marL="2971800" indent="-228600" algn="l" defTabSz="449263" rtl="0" eaLnBrk="0" fontAlgn="base" latinLnBrk="0" hangingPunct="0">
              <a:spcBef>
                <a:spcPts val="13"/>
              </a:spcBef>
              <a:spcAft>
                <a:spcPts val="13"/>
              </a:spcAft>
              <a:buClr>
                <a:srgbClr val="000000"/>
              </a:buClr>
              <a:buSzTx/>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1800" kern="1200">
                <a:solidFill>
                  <a:schemeClr val="bg1"/>
                </a:solidFill>
                <a:latin typeface="Calibri" panose="020F0502020204030204" pitchFamily="34" charset="0"/>
                <a:ea typeface="Microsoft YaHei" panose="020B0503020204020204" pitchFamily="34" charset="-122"/>
                <a:cs typeface="+mn-cs"/>
              </a:defRPr>
            </a:lvl7pPr>
            <a:lvl8pPr marL="3429000" indent="-228600" algn="l" defTabSz="449263" rtl="0" eaLnBrk="0" fontAlgn="base" latinLnBrk="0" hangingPunct="0">
              <a:spcBef>
                <a:spcPts val="13"/>
              </a:spcBef>
              <a:spcAft>
                <a:spcPts val="13"/>
              </a:spcAft>
              <a:buClr>
                <a:srgbClr val="000000"/>
              </a:buClr>
              <a:buSzTx/>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1800" kern="1200">
                <a:solidFill>
                  <a:schemeClr val="bg1"/>
                </a:solidFill>
                <a:latin typeface="Calibri" panose="020F0502020204030204" pitchFamily="34" charset="0"/>
                <a:ea typeface="Microsoft YaHei" panose="020B0503020204020204" pitchFamily="34" charset="-122"/>
                <a:cs typeface="+mn-cs"/>
              </a:defRPr>
            </a:lvl8pPr>
            <a:lvl9pPr marL="3886200" indent="-228600" algn="l" defTabSz="449263" rtl="0" eaLnBrk="0" fontAlgn="base" latinLnBrk="0" hangingPunct="0">
              <a:spcBef>
                <a:spcPts val="13"/>
              </a:spcBef>
              <a:spcAft>
                <a:spcPts val="13"/>
              </a:spcAft>
              <a:buClr>
                <a:srgbClr val="000000"/>
              </a:buClr>
              <a:buSzTx/>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sz="1800" kern="1200">
                <a:solidFill>
                  <a:schemeClr val="bg1"/>
                </a:solidFill>
                <a:latin typeface="Calibri" panose="020F0502020204030204" pitchFamily="34" charset="0"/>
                <a:ea typeface="Microsoft YaHei" panose="020B0503020204020204" pitchFamily="34" charset="-122"/>
                <a:cs typeface="+mn-cs"/>
              </a:defRPr>
            </a:lvl9pPr>
          </a:lstStyle>
          <a:p>
            <a:pPr algn="just" eaLnBrk="1" hangingPunct="1">
              <a:lnSpc>
                <a:spcPct val="150000"/>
              </a:lnSpc>
              <a:spcBef>
                <a:spcPts val="763"/>
              </a:spcBef>
            </a:pPr>
            <a:r>
              <a:rPr lang="en-US" altLang="en-US" sz="2000" b="1" dirty="0">
                <a:solidFill>
                  <a:srgbClr val="000000"/>
                </a:solidFill>
                <a:latin typeface="Times New Roman" panose="02020603050405020304" pitchFamily="18" charset="0"/>
                <a:cs typeface="Times New Roman" panose="02020603050405020304" pitchFamily="18" charset="0"/>
              </a:rPr>
              <a:t>HARDWARE REQUIRMENTS </a:t>
            </a:r>
          </a:p>
          <a:p>
            <a:pPr marL="285750" indent="-285750" algn="just" eaLnBrk="1" hangingPunct="1">
              <a:lnSpc>
                <a:spcPct val="150000"/>
              </a:lnSpc>
              <a:spcBef>
                <a:spcPts val="763"/>
              </a:spcBef>
              <a:buFont typeface="Courier New" panose="02070309020205020404" pitchFamily="49" charset="0"/>
              <a:buChar char="o"/>
            </a:pPr>
            <a:r>
              <a:rPr lang="en-US" altLang="en-US" sz="2000" dirty="0">
                <a:solidFill>
                  <a:srgbClr val="000000"/>
                </a:solidFill>
                <a:latin typeface="Times New Roman" panose="02020603050405020304" pitchFamily="18" charset="0"/>
                <a:cs typeface="Times New Roman" panose="02020603050405020304" pitchFamily="18" charset="0"/>
              </a:rPr>
              <a:t>Infrared sensor </a:t>
            </a:r>
          </a:p>
          <a:p>
            <a:pPr marL="285750" indent="-285750" algn="just" eaLnBrk="1" hangingPunct="1">
              <a:lnSpc>
                <a:spcPct val="150000"/>
              </a:lnSpc>
              <a:spcBef>
                <a:spcPts val="763"/>
              </a:spcBef>
              <a:buFont typeface="Courier New" panose="02070309020205020404" pitchFamily="49" charset="0"/>
              <a:buChar char="o"/>
            </a:pPr>
            <a:r>
              <a:rPr lang="en-US" altLang="en-US" sz="2000" dirty="0" err="1">
                <a:solidFill>
                  <a:srgbClr val="000000"/>
                </a:solidFill>
                <a:latin typeface="Times New Roman" panose="02020603050405020304" pitchFamily="18" charset="0"/>
                <a:cs typeface="Times New Roman" panose="02020603050405020304" pitchFamily="18" charset="0"/>
              </a:rPr>
              <a:t>NodeMCU</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285750" indent="-285750" algn="just" eaLnBrk="1" hangingPunct="1">
              <a:lnSpc>
                <a:spcPct val="150000"/>
              </a:lnSpc>
              <a:spcBef>
                <a:spcPts val="763"/>
              </a:spcBef>
              <a:buFont typeface="Courier New" panose="02070309020205020404" pitchFamily="49" charset="0"/>
              <a:buChar char="o"/>
            </a:pPr>
            <a:r>
              <a:rPr lang="en-US" altLang="en-US" sz="2000" dirty="0">
                <a:solidFill>
                  <a:srgbClr val="000000"/>
                </a:solidFill>
                <a:latin typeface="Times New Roman" panose="02020603050405020304" pitchFamily="18" charset="0"/>
                <a:cs typeface="Times New Roman" panose="02020603050405020304" pitchFamily="18" charset="0"/>
              </a:rPr>
              <a:t>Camera</a:t>
            </a:r>
          </a:p>
          <a:p>
            <a:pPr marL="285750" indent="-285750" algn="just" eaLnBrk="1" hangingPunct="1">
              <a:lnSpc>
                <a:spcPct val="150000"/>
              </a:lnSpc>
              <a:spcBef>
                <a:spcPts val="763"/>
              </a:spcBef>
              <a:buFont typeface="Courier New" panose="02070309020205020404" pitchFamily="49" charset="0"/>
              <a:buChar char="o"/>
            </a:pPr>
            <a:r>
              <a:rPr lang="en-US" altLang="en-US" sz="2000" dirty="0">
                <a:solidFill>
                  <a:srgbClr val="000000"/>
                </a:solidFill>
                <a:latin typeface="Times New Roman" panose="02020603050405020304" pitchFamily="18" charset="0"/>
                <a:cs typeface="Times New Roman" panose="02020603050405020304" pitchFamily="18" charset="0"/>
              </a:rPr>
              <a:t>Jumper wires</a:t>
            </a:r>
          </a:p>
          <a:p>
            <a:pPr algn="just" eaLnBrk="1" hangingPunct="1">
              <a:lnSpc>
                <a:spcPct val="150000"/>
              </a:lnSpc>
              <a:spcBef>
                <a:spcPts val="763"/>
              </a:spcBef>
            </a:pPr>
            <a:endParaRPr lang="en-US" altLang="en-US" sz="2000"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150000"/>
              </a:lnSpc>
              <a:spcBef>
                <a:spcPts val="763"/>
              </a:spcBef>
            </a:pPr>
            <a:endParaRPr lang="en-US" altLang="en-US"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150000"/>
              </a:lnSpc>
              <a:spcBef>
                <a:spcPts val="763"/>
              </a:spcBef>
            </a:pPr>
            <a:endParaRPr lang="en-US" altLang="en-US"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150000"/>
              </a:lnSpc>
              <a:spcBef>
                <a:spcPts val="763"/>
              </a:spcBef>
            </a:pPr>
            <a:endParaRPr lang="en-US" altLang="en-US"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150000"/>
              </a:lnSpc>
              <a:spcBef>
                <a:spcPts val="763"/>
              </a:spcBef>
            </a:pPr>
            <a:r>
              <a:rPr lang="en-US" altLang="en-US" sz="2000" b="1" dirty="0">
                <a:solidFill>
                  <a:srgbClr val="000000"/>
                </a:solidFill>
                <a:latin typeface="Times New Roman" panose="02020603050405020304" pitchFamily="18" charset="0"/>
                <a:cs typeface="Times New Roman" panose="02020603050405020304" pitchFamily="18" charset="0"/>
              </a:rPr>
              <a:t>SOFTWARE REQUIRMENTS</a:t>
            </a:r>
          </a:p>
          <a:p>
            <a:pPr marL="285750" indent="-285750" algn="just" eaLnBrk="1" hangingPunct="1">
              <a:lnSpc>
                <a:spcPct val="150000"/>
              </a:lnSpc>
              <a:spcBef>
                <a:spcPts val="763"/>
              </a:spcBef>
              <a:buFont typeface="Courier New" panose="02070309020205020404" pitchFamily="49" charset="0"/>
              <a:buChar char="o"/>
            </a:pPr>
            <a:r>
              <a:rPr lang="en-US" altLang="en-US" sz="2000" dirty="0">
                <a:solidFill>
                  <a:srgbClr val="000000"/>
                </a:solidFill>
                <a:latin typeface="Times New Roman" panose="02020603050405020304" pitchFamily="18" charset="0"/>
                <a:cs typeface="Times New Roman" panose="02020603050405020304" pitchFamily="18" charset="0"/>
              </a:rPr>
              <a:t>Windows 7 and above</a:t>
            </a:r>
          </a:p>
          <a:p>
            <a:pPr marL="285750" indent="-285750" algn="just" eaLnBrk="1" hangingPunct="1">
              <a:lnSpc>
                <a:spcPct val="150000"/>
              </a:lnSpc>
              <a:spcBef>
                <a:spcPts val="763"/>
              </a:spcBef>
              <a:buFont typeface="Courier New" panose="02070309020205020404" pitchFamily="49" charset="0"/>
              <a:buChar char="o"/>
            </a:pPr>
            <a:r>
              <a:rPr lang="en-US" altLang="en-US" sz="2000" dirty="0">
                <a:solidFill>
                  <a:srgbClr val="000000"/>
                </a:solidFill>
                <a:latin typeface="Times New Roman" panose="02020603050405020304" pitchFamily="18" charset="0"/>
                <a:cs typeface="Times New Roman" panose="02020603050405020304" pitchFamily="18" charset="0"/>
              </a:rPr>
              <a:t>Arduino IDE</a:t>
            </a:r>
          </a:p>
          <a:p>
            <a:pPr marL="285750" indent="-285750" algn="just" eaLnBrk="1" hangingPunct="1">
              <a:lnSpc>
                <a:spcPct val="150000"/>
              </a:lnSpc>
              <a:spcBef>
                <a:spcPts val="763"/>
              </a:spcBef>
              <a:buFont typeface="Courier New" panose="02070309020205020404" pitchFamily="49" charset="0"/>
              <a:buChar char="o"/>
            </a:pPr>
            <a:r>
              <a:rPr lang="en-US" altLang="en-US" sz="2000" dirty="0">
                <a:solidFill>
                  <a:srgbClr val="000000"/>
                </a:solidFill>
                <a:latin typeface="Times New Roman" panose="02020603050405020304" pitchFamily="18" charset="0"/>
                <a:cs typeface="Times New Roman" panose="02020603050405020304" pitchFamily="18" charset="0"/>
              </a:rPr>
              <a:t>Blynk</a:t>
            </a:r>
          </a:p>
          <a:p>
            <a:pPr marL="285750" indent="-285750" algn="just" eaLnBrk="1" hangingPunct="1">
              <a:lnSpc>
                <a:spcPct val="150000"/>
              </a:lnSpc>
              <a:spcBef>
                <a:spcPts val="763"/>
              </a:spcBef>
              <a:buFont typeface="Courier New" panose="02070309020205020404" pitchFamily="49" charset="0"/>
              <a:buChar char="o"/>
            </a:pPr>
            <a:r>
              <a:rPr lang="en-US" altLang="en-US" sz="2000" dirty="0">
                <a:solidFill>
                  <a:srgbClr val="000000"/>
                </a:solidFill>
                <a:latin typeface="Times New Roman" panose="02020603050405020304" pitchFamily="18" charset="0"/>
                <a:cs typeface="Times New Roman" panose="02020603050405020304" pitchFamily="18" charset="0"/>
              </a:rPr>
              <a:t>Telegram Bot</a:t>
            </a:r>
          </a:p>
          <a:p>
            <a:pPr algn="just">
              <a:lnSpc>
                <a:spcPct val="150000"/>
              </a:lnSpc>
              <a:spcBef>
                <a:spcPts val="763"/>
              </a:spcBef>
              <a:buClr>
                <a:schemeClr val="tx1"/>
              </a:buClr>
            </a:pPr>
            <a:endParaRPr lang="en-US" altLang="en-US" sz="1500" dirty="0">
              <a:solidFill>
                <a:srgbClr val="000000"/>
              </a:solidFill>
            </a:endParaRPr>
          </a:p>
          <a:p>
            <a:pPr eaLnBrk="1" hangingPunct="1">
              <a:lnSpc>
                <a:spcPct val="90000"/>
              </a:lnSpc>
              <a:spcBef>
                <a:spcPts val="763"/>
              </a:spcBef>
              <a:buClr>
                <a:srgbClr val="A5A5A5"/>
              </a:buClr>
              <a:buFont typeface="Wingdings 2" panose="05020102010507070707" pitchFamily="18" charset="2"/>
              <a:buNone/>
            </a:pPr>
            <a:endParaRPr lang="en-US" altLang="en-US" sz="2100" dirty="0">
              <a:solidFill>
                <a:srgbClr val="000000"/>
              </a:solidFill>
            </a:endParaRPr>
          </a:p>
          <a:p>
            <a:pPr eaLnBrk="1" hangingPunct="1">
              <a:lnSpc>
                <a:spcPct val="90000"/>
              </a:lnSpc>
              <a:spcBef>
                <a:spcPts val="763"/>
              </a:spcBef>
              <a:buClr>
                <a:srgbClr val="A5A5A5"/>
              </a:buClr>
              <a:buFont typeface="Wingdings 2" panose="05020102010507070707" pitchFamily="18" charset="2"/>
              <a:buNone/>
            </a:pPr>
            <a:endParaRPr lang="en-US" altLang="en-US" sz="2100" dirty="0">
              <a:solidFill>
                <a:srgbClr val="000000"/>
              </a:solidFill>
            </a:endParaRPr>
          </a:p>
          <a:p>
            <a:pPr lvl="2" eaLnBrk="1" hangingPunct="1">
              <a:lnSpc>
                <a:spcPct val="90000"/>
              </a:lnSpc>
              <a:spcBef>
                <a:spcPts val="388"/>
              </a:spcBef>
              <a:buClrTx/>
              <a:buFontTx/>
              <a:buNone/>
            </a:pPr>
            <a:endParaRPr lang="en-US" altLang="en-US" sz="1500" dirty="0">
              <a:solidFill>
                <a:srgbClr val="000000"/>
              </a:solidFill>
            </a:endParaRPr>
          </a:p>
          <a:p>
            <a:pPr lvl="2" eaLnBrk="1" hangingPunct="1">
              <a:lnSpc>
                <a:spcPct val="90000"/>
              </a:lnSpc>
              <a:spcBef>
                <a:spcPts val="388"/>
              </a:spcBef>
              <a:buClrTx/>
              <a:buFontTx/>
              <a:buNone/>
            </a:pPr>
            <a:endParaRPr lang="en-US" altLang="en-US" sz="1500" dirty="0">
              <a:solidFill>
                <a:srgbClr val="000000"/>
              </a:solidFill>
            </a:endParaRPr>
          </a:p>
        </p:txBody>
      </p:sp>
    </p:spTree>
    <p:extLst>
      <p:ext uri="{BB962C8B-B14F-4D97-AF65-F5344CB8AC3E}">
        <p14:creationId xmlns:p14="http://schemas.microsoft.com/office/powerpoint/2010/main" val="194709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052736"/>
            <a:ext cx="11521280" cy="5184576"/>
          </a:xfrm>
        </p:spPr>
        <p:txBody>
          <a:bodyPr>
            <a:normAutofit lnSpcReduction="10000"/>
          </a:bodyPr>
          <a:lstStyle/>
          <a:p>
            <a:pPr marL="0" indent="0">
              <a:lnSpc>
                <a:spcPct val="150000"/>
              </a:lnSpc>
              <a:buNone/>
            </a:pPr>
            <a:r>
              <a:rPr lang="en-US" b="1" dirty="0">
                <a:latin typeface="Times New Roman" panose="02020603050405020304" pitchFamily="18" charset="0"/>
                <a:cs typeface="Times New Roman" panose="02020603050405020304" pitchFamily="18" charset="0"/>
              </a:rPr>
              <a:t>Methodology</a:t>
            </a:r>
          </a:p>
          <a:p>
            <a:pPr marL="0" indent="0">
              <a:lnSpc>
                <a:spcPct val="150000"/>
              </a:lnSpc>
              <a:buNone/>
            </a:pPr>
            <a:r>
              <a:rPr lang="en-IN" sz="2000" dirty="0">
                <a:latin typeface="Times New Roman" panose="02020603050405020304" pitchFamily="18" charset="0"/>
                <a:cs typeface="Times New Roman" panose="02020603050405020304" pitchFamily="18" charset="0"/>
              </a:rPr>
              <a:t>1. </a:t>
            </a:r>
            <a:r>
              <a:rPr lang="en-IN" sz="2000" b="1" dirty="0">
                <a:latin typeface="Times New Roman" panose="02020603050405020304" pitchFamily="18" charset="0"/>
                <a:cs typeface="Times New Roman" panose="02020603050405020304" pitchFamily="18" charset="0"/>
              </a:rPr>
              <a:t>Automated signalling system</a:t>
            </a:r>
          </a:p>
          <a:p>
            <a:pPr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Duration of signals is automatic</a:t>
            </a:r>
          </a:p>
          <a:p>
            <a:pPr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Depending on the traffic density in each signal the duration of the signaling will vary. </a:t>
            </a:r>
            <a:r>
              <a:rPr lang="en-US" sz="2000" dirty="0">
                <a:effectLst/>
                <a:latin typeface="Times New Roman" panose="02020603050405020304" pitchFamily="18" charset="0"/>
                <a:ea typeface="Times New Roman" panose="02020603050405020304" pitchFamily="18" charset="0"/>
              </a:rPr>
              <a:t> </a:t>
            </a:r>
          </a:p>
          <a:p>
            <a:pPr marL="0" indent="0">
              <a:lnSpc>
                <a:spcPct val="150000"/>
              </a:lnSpc>
              <a:buNone/>
            </a:pPr>
            <a:r>
              <a:rPr lang="en-US" sz="2000" b="1" dirty="0">
                <a:latin typeface="Times New Roman" panose="02020603050405020304" pitchFamily="18" charset="0"/>
                <a:ea typeface="Times New Roman" panose="02020603050405020304" pitchFamily="18" charset="0"/>
              </a:rPr>
              <a:t>2</a:t>
            </a:r>
            <a:r>
              <a:rPr lang="en-US" sz="2000" b="1" dirty="0">
                <a:effectLst/>
                <a:latin typeface="Times New Roman" panose="02020603050405020304" pitchFamily="18" charset="0"/>
                <a:ea typeface="Times New Roman" panose="02020603050405020304" pitchFamily="18" charset="0"/>
              </a:rPr>
              <a:t>. D</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ensity traffic detection </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7150" marR="0" indent="-285750">
              <a:lnSpc>
                <a:spcPct val="150000"/>
              </a:lnSpc>
              <a:spcBef>
                <a:spcPts val="0"/>
              </a:spcBef>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order to detect the density of the traffic at a particular signal, we place a few InfraRed sensors at the distance of 10cm 20cm 30cm.</a:t>
            </a:r>
          </a:p>
          <a:p>
            <a:pPr marL="57150" marR="0" indent="-285750">
              <a:lnSpc>
                <a:spcPct val="150000"/>
              </a:lnSpc>
              <a:spcBef>
                <a:spcPts val="0"/>
              </a:spcBef>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With these infrared sensors we can find the level of traffic density that is Low, Medium, and High.</a:t>
            </a:r>
          </a:p>
          <a:p>
            <a:pPr marL="57150" marR="0" indent="-285750">
              <a:lnSpc>
                <a:spcPct val="150000"/>
              </a:lnSpc>
              <a:spcBef>
                <a:spcPts val="0"/>
              </a:spcBef>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traffic density data will be sent to the user by Wi-Fi which is present in 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NodeMCU</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Analysis</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Tree>
    <p:extLst>
      <p:ext uri="{BB962C8B-B14F-4D97-AF65-F5344CB8AC3E}">
        <p14:creationId xmlns:p14="http://schemas.microsoft.com/office/powerpoint/2010/main" val="1214670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052736"/>
            <a:ext cx="11521280" cy="518457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Methodology</a:t>
            </a:r>
          </a:p>
          <a:p>
            <a:pPr marL="0" indent="0">
              <a:lnSpc>
                <a:spcPct val="150000"/>
              </a:lnSpc>
              <a:buNone/>
            </a:pPr>
            <a:r>
              <a:rPr lang="en-US" sz="2000" b="1" dirty="0">
                <a:effectLst/>
                <a:latin typeface="Times New Roman" panose="02020603050405020304" pitchFamily="18" charset="0"/>
                <a:ea typeface="Times New Roman" panose="02020603050405020304" pitchFamily="18" charset="0"/>
              </a:rPr>
              <a:t>3. Density-based traffic signal control</a:t>
            </a:r>
            <a:endParaRPr lang="en-IN" sz="2000" b="1"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The traffic signals are controlled depending on the density of the traffic at a particular signal.</a:t>
            </a:r>
          </a:p>
          <a:p>
            <a:pPr algn="just">
              <a:lnSpc>
                <a:spcPct val="150000"/>
              </a:lnSpc>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Let’s consider an example of </a:t>
            </a:r>
            <a:r>
              <a:rPr lang="en-US" sz="2000" dirty="0">
                <a:latin typeface="Times New Roman" panose="02020603050405020304" pitchFamily="18" charset="0"/>
                <a:ea typeface="Times New Roman" panose="02020603050405020304" pitchFamily="18" charset="0"/>
              </a:rPr>
              <a:t>a </a:t>
            </a:r>
            <a:r>
              <a:rPr lang="en-US" sz="2000" dirty="0">
                <a:effectLst/>
                <a:latin typeface="Times New Roman" panose="02020603050405020304" pitchFamily="18" charset="0"/>
                <a:ea typeface="Times New Roman" panose="02020603050405020304" pitchFamily="18" charset="0"/>
              </a:rPr>
              <a:t>traffic junction, if the traffic density is low then the time of signals will be 20 seconds.</a:t>
            </a:r>
            <a:endParaRPr lang="en-US" sz="2000" dirty="0">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If the density level is medium then the duration of the signal will be 30 seconds.</a:t>
            </a:r>
          </a:p>
          <a:p>
            <a:pPr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If the density level is high then the duration of the signal will be 50 seconds. </a:t>
            </a:r>
          </a:p>
          <a:p>
            <a:pPr marL="0" indent="0">
              <a:buNone/>
            </a:pPr>
            <a:r>
              <a:rPr lang="en-US" sz="2000" b="1" dirty="0">
                <a:latin typeface="Times New Roman" panose="02020603050405020304" pitchFamily="18" charset="0"/>
                <a:cs typeface="Times New Roman" panose="02020603050405020304" pitchFamily="18" charset="0"/>
              </a:rPr>
              <a:t>4. Notification &amp; Cloud Display</a:t>
            </a:r>
          </a:p>
          <a:p>
            <a:pPr algn="just">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All the data that is collected by the </a:t>
            </a:r>
            <a:r>
              <a:rPr lang="en-US" sz="2000" dirty="0" err="1">
                <a:latin typeface="Times New Roman" panose="02020603050405020304" pitchFamily="18" charset="0"/>
                <a:ea typeface="Times New Roman" panose="02020603050405020304" pitchFamily="18" charset="0"/>
              </a:rPr>
              <a:t>NodeMCU</a:t>
            </a:r>
            <a:r>
              <a:rPr lang="en-US" sz="2000" dirty="0">
                <a:latin typeface="Times New Roman" panose="02020603050405020304" pitchFamily="18" charset="0"/>
                <a:ea typeface="Times New Roman" panose="02020603050405020304" pitchFamily="18" charset="0"/>
              </a:rPr>
              <a:t> is transferred to the user through Cloud.</a:t>
            </a:r>
          </a:p>
          <a:p>
            <a:pPr marL="0" indent="0" algn="just">
              <a:lnSpc>
                <a:spcPct val="150000"/>
              </a:lnSpc>
              <a:buNone/>
            </a:pPr>
            <a:endParaRPr lang="en-US" sz="2000" dirty="0">
              <a:effectLst/>
              <a:latin typeface="Times New Roman" panose="02020603050405020304" pitchFamily="18" charset="0"/>
              <a:ea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Analysis</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Tree>
    <p:extLst>
      <p:ext uri="{BB962C8B-B14F-4D97-AF65-F5344CB8AC3E}">
        <p14:creationId xmlns:p14="http://schemas.microsoft.com/office/powerpoint/2010/main" val="3647569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052736"/>
            <a:ext cx="11521280" cy="5184576"/>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Methodology</a:t>
            </a:r>
          </a:p>
          <a:p>
            <a:pPr algn="just">
              <a:lnSpc>
                <a:spcPct val="16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by this the users can get notified about the traffic density.</a:t>
            </a:r>
          </a:p>
          <a:p>
            <a:pPr algn="just">
              <a:lnSpc>
                <a:spcPct val="16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Depending on the traffic density, the user can decide which route to take.</a:t>
            </a:r>
          </a:p>
          <a:p>
            <a:pPr algn="just">
              <a:lnSpc>
                <a:spcPct val="16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case of emergency vehicles, as they can’t stay in traffic, by this feature, they can decide which route has less traffic density and take that route.</a:t>
            </a:r>
          </a:p>
          <a:p>
            <a:pPr marL="0" indent="0">
              <a:buNone/>
            </a:pPr>
            <a:r>
              <a:rPr lang="en-US" sz="2000" b="1" dirty="0">
                <a:latin typeface="Times New Roman" panose="02020603050405020304" pitchFamily="18" charset="0"/>
                <a:cs typeface="Times New Roman" panose="02020603050405020304" pitchFamily="18" charset="0"/>
              </a:rPr>
              <a:t>5. AI-based camera photo transmission of signals </a:t>
            </a:r>
          </a:p>
          <a:p>
            <a:pPr algn="just">
              <a:lnSpc>
                <a:spcPct val="16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camera will be placed near the traffic signal.</a:t>
            </a:r>
          </a:p>
          <a:p>
            <a:pPr algn="just">
              <a:lnSpc>
                <a:spcPct val="16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camera is linked to the </a:t>
            </a:r>
            <a:r>
              <a:rPr lang="en-US" sz="2000" dirty="0" err="1">
                <a:latin typeface="Times New Roman" panose="02020603050405020304" pitchFamily="18" charset="0"/>
                <a:cs typeface="Times New Roman" panose="02020603050405020304" pitchFamily="18" charset="0"/>
              </a:rPr>
              <a:t>NodeMCU</a:t>
            </a:r>
            <a:r>
              <a:rPr lang="en-US" sz="2000" dirty="0">
                <a:latin typeface="Times New Roman" panose="02020603050405020304" pitchFamily="18" charset="0"/>
                <a:cs typeface="Times New Roman" panose="02020603050405020304" pitchFamily="18" charset="0"/>
              </a:rPr>
              <a:t>.</a:t>
            </a:r>
          </a:p>
          <a:p>
            <a:pPr algn="just">
              <a:lnSpc>
                <a:spcPct val="16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After </a:t>
            </a:r>
            <a:r>
              <a:rPr lang="en-US" sz="2000" dirty="0" err="1">
                <a:latin typeface="Times New Roman" panose="02020603050405020304" pitchFamily="18" charset="0"/>
                <a:cs typeface="Times New Roman" panose="02020603050405020304" pitchFamily="18" charset="0"/>
              </a:rPr>
              <a:t>NodeMCU</a:t>
            </a:r>
            <a:r>
              <a:rPr lang="en-US" sz="2000" dirty="0">
                <a:latin typeface="Times New Roman" panose="02020603050405020304" pitchFamily="18" charset="0"/>
                <a:cs typeface="Times New Roman" panose="02020603050405020304" pitchFamily="18" charset="0"/>
              </a:rPr>
              <a:t> revises this image, with the help of Wi-Fi it sends this real-time image to the user</a:t>
            </a:r>
            <a:r>
              <a:rPr lang="en-US" sz="1800" dirty="0">
                <a:latin typeface="Times New Roman" panose="02020603050405020304" pitchFamily="18" charset="0"/>
                <a:cs typeface="Times New Roman" panose="02020603050405020304" pitchFamily="18" charset="0"/>
              </a:rPr>
              <a:t>.</a:t>
            </a:r>
          </a:p>
          <a:p>
            <a:pPr marL="0" indent="0" algn="just">
              <a:buNone/>
            </a:pPr>
            <a:r>
              <a:rPr lang="en-US" sz="18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dirty="0"/>
              <a:t>VIII Semester, Department of ISE, RNSIT</a:t>
            </a:r>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Analysis</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extLst>
      <p:ext uri="{BB962C8B-B14F-4D97-AF65-F5344CB8AC3E}">
        <p14:creationId xmlns:p14="http://schemas.microsoft.com/office/powerpoint/2010/main" val="1838046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17</a:t>
            </a:fld>
            <a:endParaRPr lang="en-US" dirty="0"/>
          </a:p>
        </p:txBody>
      </p:sp>
      <p:pic>
        <p:nvPicPr>
          <p:cNvPr id="7" name="Picture 6">
            <a:extLst>
              <a:ext uri="{FF2B5EF4-FFF2-40B4-BE49-F238E27FC236}">
                <a16:creationId xmlns:a16="http://schemas.microsoft.com/office/drawing/2014/main" id="{BE163791-5705-7585-07C1-D9E537AEF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1628800"/>
            <a:ext cx="9721080" cy="4536504"/>
          </a:xfrm>
          <a:prstGeom prst="rect">
            <a:avLst/>
          </a:prstGeom>
        </p:spPr>
      </p:pic>
      <p:sp>
        <p:nvSpPr>
          <p:cNvPr id="10" name="TextBox 9">
            <a:extLst>
              <a:ext uri="{FF2B5EF4-FFF2-40B4-BE49-F238E27FC236}">
                <a16:creationId xmlns:a16="http://schemas.microsoft.com/office/drawing/2014/main" id="{CB94CB67-67B5-5069-F2EA-25A5560F2C15}"/>
              </a:ext>
            </a:extLst>
          </p:cNvPr>
          <p:cNvSpPr txBox="1"/>
          <p:nvPr/>
        </p:nvSpPr>
        <p:spPr>
          <a:xfrm>
            <a:off x="833554" y="992124"/>
            <a:ext cx="6096000" cy="523220"/>
          </a:xfrm>
          <a:prstGeom prst="rect">
            <a:avLst/>
          </a:prstGeom>
          <a:noFill/>
        </p:spPr>
        <p:txBody>
          <a:bodyPr wrap="square">
            <a:spAutoFit/>
          </a:bodyPr>
          <a:lstStyle/>
          <a:p>
            <a:pPr marL="0" indent="0">
              <a:buNone/>
            </a:pPr>
            <a:r>
              <a:rPr lang="en-US" sz="2800" b="1" dirty="0">
                <a:latin typeface="Times New Roman" panose="02020603050405020304" pitchFamily="18" charset="0"/>
                <a:cs typeface="Times New Roman" panose="02020603050405020304" pitchFamily="18" charset="0"/>
              </a:rPr>
              <a:t>Architecture Diagram</a:t>
            </a:r>
          </a:p>
        </p:txBody>
      </p:sp>
    </p:spTree>
    <p:extLst>
      <p:ext uri="{BB962C8B-B14F-4D97-AF65-F5344CB8AC3E}">
        <p14:creationId xmlns:p14="http://schemas.microsoft.com/office/powerpoint/2010/main" val="2094564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
        <p:nvSpPr>
          <p:cNvPr id="8" name="Content Placeholder 2">
            <a:extLst>
              <a:ext uri="{FF2B5EF4-FFF2-40B4-BE49-F238E27FC236}">
                <a16:creationId xmlns:a16="http://schemas.microsoft.com/office/drawing/2014/main" id="{DB3C27ED-D9E8-F381-9C6A-9501BE427603}"/>
              </a:ext>
            </a:extLst>
          </p:cNvPr>
          <p:cNvSpPr>
            <a:spLocks noGrp="1"/>
          </p:cNvSpPr>
          <p:nvPr>
            <p:ph idx="1"/>
          </p:nvPr>
        </p:nvSpPr>
        <p:spPr>
          <a:xfrm>
            <a:off x="335360" y="1052736"/>
            <a:ext cx="11521280" cy="518457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Use-Case Diagram</a:t>
            </a:r>
          </a:p>
          <a:p>
            <a:pPr marL="0" indent="0" algn="just">
              <a:buNone/>
            </a:pPr>
            <a:r>
              <a:rPr lang="en-US" sz="18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3B01EBEA-5326-071E-B0D7-1E052F18B511}"/>
              </a:ext>
            </a:extLst>
          </p:cNvPr>
          <p:cNvPicPr>
            <a:picLocks noChangeAspect="1"/>
          </p:cNvPicPr>
          <p:nvPr/>
        </p:nvPicPr>
        <p:blipFill>
          <a:blip r:embed="rId3"/>
          <a:stretch>
            <a:fillRect/>
          </a:stretch>
        </p:blipFill>
        <p:spPr>
          <a:xfrm>
            <a:off x="1415480" y="1508155"/>
            <a:ext cx="9361040" cy="4801401"/>
          </a:xfrm>
          <a:prstGeom prst="rect">
            <a:avLst/>
          </a:prstGeom>
        </p:spPr>
      </p:pic>
    </p:spTree>
    <p:extLst>
      <p:ext uri="{BB962C8B-B14F-4D97-AF65-F5344CB8AC3E}">
        <p14:creationId xmlns:p14="http://schemas.microsoft.com/office/powerpoint/2010/main" val="2721895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Coding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2000" b="1" dirty="0">
                <a:latin typeface="Times New Roman" pitchFamily="18" charset="0"/>
                <a:cs typeface="Times New Roman" pitchFamily="18" charset="0"/>
              </a:rPr>
              <a:t>If sensor 1 is detected</a:t>
            </a:r>
          </a:p>
          <a:p>
            <a:pPr marL="0" indent="0">
              <a:lnSpc>
                <a:spcPct val="150000"/>
              </a:lnSpc>
              <a:buNone/>
            </a:pPr>
            <a:r>
              <a:rPr lang="en-US" b="1" dirty="0">
                <a:latin typeface="Times New Roman" pitchFamily="18" charset="0"/>
                <a:cs typeface="Times New Roman" pitchFamily="18" charset="0"/>
              </a:rPr>
              <a:t> </a:t>
            </a: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19</a:t>
            </a:fld>
            <a:endParaRPr lang="en-US" dirty="0"/>
          </a:p>
        </p:txBody>
      </p:sp>
      <p:pic>
        <p:nvPicPr>
          <p:cNvPr id="7" name="Picture 6">
            <a:extLst>
              <a:ext uri="{FF2B5EF4-FFF2-40B4-BE49-F238E27FC236}">
                <a16:creationId xmlns:a16="http://schemas.microsoft.com/office/drawing/2014/main" id="{0834764C-2524-E394-DCA9-65F66F3192B4}"/>
              </a:ext>
            </a:extLst>
          </p:cNvPr>
          <p:cNvPicPr>
            <a:picLocks noChangeAspect="1"/>
          </p:cNvPicPr>
          <p:nvPr/>
        </p:nvPicPr>
        <p:blipFill>
          <a:blip r:embed="rId3"/>
          <a:stretch>
            <a:fillRect/>
          </a:stretch>
        </p:blipFill>
        <p:spPr>
          <a:xfrm>
            <a:off x="479376" y="1628800"/>
            <a:ext cx="5382124" cy="4608512"/>
          </a:xfrm>
          <a:prstGeom prst="rect">
            <a:avLst/>
          </a:prstGeom>
        </p:spPr>
      </p:pic>
    </p:spTree>
    <p:extLst>
      <p:ext uri="{BB962C8B-B14F-4D97-AF65-F5344CB8AC3E}">
        <p14:creationId xmlns:p14="http://schemas.microsoft.com/office/powerpoint/2010/main" val="269238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1199456" y="625252"/>
            <a:ext cx="9505056" cy="5540052"/>
          </a:xfrm>
        </p:spPr>
        <p:txBody>
          <a:bodyPr>
            <a:normAutofit fontScale="85000" lnSpcReduction="20000"/>
          </a:bodyPr>
          <a:lstStyle/>
          <a:p>
            <a:pPr marL="355600" indent="-355600">
              <a:buFont typeface="Wingdings" pitchFamily="2" charset="2"/>
              <a:buChar char="q"/>
            </a:pPr>
            <a:r>
              <a:rPr lang="en-IN" sz="3400" dirty="0">
                <a:latin typeface="Times New Roman" pitchFamily="18" charset="0"/>
                <a:cs typeface="Times New Roman" pitchFamily="18" charset="0"/>
              </a:rPr>
              <a:t>Abstract</a:t>
            </a:r>
          </a:p>
          <a:p>
            <a:pPr marL="355600" indent="-355600">
              <a:buFont typeface="Wingdings" pitchFamily="2" charset="2"/>
              <a:buChar char="q"/>
            </a:pPr>
            <a:r>
              <a:rPr lang="en-IN" sz="3400" dirty="0">
                <a:latin typeface="Times New Roman" pitchFamily="18" charset="0"/>
                <a:cs typeface="Times New Roman" pitchFamily="18" charset="0"/>
              </a:rPr>
              <a:t>Introduction</a:t>
            </a:r>
          </a:p>
          <a:p>
            <a:pPr marL="355600" indent="-355600">
              <a:buFont typeface="Wingdings" pitchFamily="2" charset="2"/>
              <a:buChar char="q"/>
            </a:pPr>
            <a:r>
              <a:rPr lang="en-IN" sz="3400" dirty="0">
                <a:latin typeface="Times New Roman" pitchFamily="18" charset="0"/>
                <a:cs typeface="Times New Roman" pitchFamily="18" charset="0"/>
              </a:rPr>
              <a:t>Literature Review</a:t>
            </a:r>
          </a:p>
          <a:p>
            <a:pPr marL="355600" indent="-355600">
              <a:buFont typeface="Wingdings" pitchFamily="2" charset="2"/>
              <a:buChar char="q"/>
            </a:pPr>
            <a:r>
              <a:rPr lang="en-IN" sz="3400" dirty="0">
                <a:latin typeface="Times New Roman" pitchFamily="18" charset="0"/>
                <a:cs typeface="Times New Roman" pitchFamily="18" charset="0"/>
              </a:rPr>
              <a:t>Analysis</a:t>
            </a:r>
          </a:p>
          <a:p>
            <a:pPr marL="355600" indent="-355600">
              <a:buFont typeface="Wingdings" pitchFamily="2" charset="2"/>
              <a:buChar char="q"/>
            </a:pPr>
            <a:r>
              <a:rPr lang="en-IN" sz="3400" dirty="0">
                <a:latin typeface="Times New Roman" pitchFamily="18" charset="0"/>
                <a:cs typeface="Times New Roman" pitchFamily="18" charset="0"/>
              </a:rPr>
              <a:t>System Design</a:t>
            </a:r>
          </a:p>
          <a:p>
            <a:pPr marL="355600" indent="-355600">
              <a:buFont typeface="Wingdings" pitchFamily="2" charset="2"/>
              <a:buChar char="q"/>
            </a:pPr>
            <a:r>
              <a:rPr lang="en-IN" sz="3400" dirty="0">
                <a:latin typeface="Times New Roman" pitchFamily="18" charset="0"/>
                <a:cs typeface="Times New Roman" pitchFamily="18" charset="0"/>
              </a:rPr>
              <a:t>Implementation</a:t>
            </a:r>
          </a:p>
          <a:p>
            <a:pPr marL="355600" indent="-355600">
              <a:buFont typeface="Wingdings" pitchFamily="2" charset="2"/>
              <a:buChar char="q"/>
            </a:pPr>
            <a:r>
              <a:rPr lang="en-IN" sz="3400" dirty="0">
                <a:latin typeface="Times New Roman" pitchFamily="18" charset="0"/>
                <a:cs typeface="Times New Roman" pitchFamily="18" charset="0"/>
              </a:rPr>
              <a:t>Testing</a:t>
            </a:r>
          </a:p>
          <a:p>
            <a:pPr marL="355600" indent="-355600">
              <a:buFont typeface="Wingdings" pitchFamily="2" charset="2"/>
              <a:buChar char="q"/>
            </a:pPr>
            <a:r>
              <a:rPr lang="en-IN" sz="3400" dirty="0">
                <a:latin typeface="Times New Roman" pitchFamily="18" charset="0"/>
                <a:cs typeface="Times New Roman" pitchFamily="18" charset="0"/>
              </a:rPr>
              <a:t>Discussion of Results</a:t>
            </a:r>
          </a:p>
          <a:p>
            <a:pPr marL="355600" indent="-355600">
              <a:buFont typeface="Wingdings" pitchFamily="2" charset="2"/>
              <a:buChar char="q"/>
            </a:pPr>
            <a:r>
              <a:rPr lang="en-IN" sz="3400" dirty="0">
                <a:latin typeface="Times New Roman" pitchFamily="18" charset="0"/>
                <a:cs typeface="Times New Roman" pitchFamily="18" charset="0"/>
              </a:rPr>
              <a:t>National Conference Paper</a:t>
            </a:r>
          </a:p>
          <a:p>
            <a:pPr marL="355600" indent="-355600">
              <a:buFont typeface="Wingdings" pitchFamily="2" charset="2"/>
              <a:buChar char="q"/>
            </a:pPr>
            <a:r>
              <a:rPr lang="en-IN" sz="3400" dirty="0">
                <a:latin typeface="Times New Roman" pitchFamily="18" charset="0"/>
                <a:cs typeface="Times New Roman" pitchFamily="18" charset="0"/>
              </a:rPr>
              <a:t>Conclusion and Future Enhancements</a:t>
            </a:r>
          </a:p>
          <a:p>
            <a:pPr marL="355600" indent="-355600">
              <a:buFont typeface="Wingdings" pitchFamily="2" charset="2"/>
              <a:buChar char="q"/>
            </a:pPr>
            <a:r>
              <a:rPr lang="en-IN" sz="3400" dirty="0">
                <a:latin typeface="Times New Roman" pitchFamily="18" charset="0"/>
                <a:cs typeface="Times New Roman" pitchFamily="18" charset="0"/>
              </a:rPr>
              <a:t>References</a:t>
            </a:r>
          </a:p>
          <a:p>
            <a:pPr marL="355600" indent="-355600">
              <a:buFont typeface="Wingdings" pitchFamily="2" charset="2"/>
              <a:buChar char="q"/>
            </a:pPr>
            <a:r>
              <a:rPr lang="en-IN" sz="3400"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Coding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2000" b="1" dirty="0">
                <a:latin typeface="Times New Roman" pitchFamily="18" charset="0"/>
                <a:cs typeface="Times New Roman" pitchFamily="18" charset="0"/>
              </a:rPr>
              <a:t>If sensor 2 is detected</a:t>
            </a:r>
          </a:p>
          <a:p>
            <a:pPr marL="0" indent="0">
              <a:lnSpc>
                <a:spcPct val="150000"/>
              </a:lnSpc>
              <a:buNone/>
            </a:pPr>
            <a:r>
              <a:rPr lang="en-US" b="1" dirty="0">
                <a:latin typeface="Times New Roman" pitchFamily="18" charset="0"/>
                <a:cs typeface="Times New Roman" pitchFamily="18" charset="0"/>
              </a:rPr>
              <a:t> </a:t>
            </a: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20</a:t>
            </a:fld>
            <a:endParaRPr lang="en-US" dirty="0"/>
          </a:p>
        </p:txBody>
      </p:sp>
      <p:pic>
        <p:nvPicPr>
          <p:cNvPr id="8" name="Picture 7">
            <a:extLst>
              <a:ext uri="{FF2B5EF4-FFF2-40B4-BE49-F238E27FC236}">
                <a16:creationId xmlns:a16="http://schemas.microsoft.com/office/drawing/2014/main" id="{899AB513-B74D-B236-92F8-4FBAE943AA28}"/>
              </a:ext>
            </a:extLst>
          </p:cNvPr>
          <p:cNvPicPr>
            <a:picLocks noChangeAspect="1"/>
          </p:cNvPicPr>
          <p:nvPr/>
        </p:nvPicPr>
        <p:blipFill>
          <a:blip r:embed="rId3"/>
          <a:stretch>
            <a:fillRect/>
          </a:stretch>
        </p:blipFill>
        <p:spPr>
          <a:xfrm>
            <a:off x="512005" y="1548852"/>
            <a:ext cx="5400600" cy="4777889"/>
          </a:xfrm>
          <a:prstGeom prst="rect">
            <a:avLst/>
          </a:prstGeom>
        </p:spPr>
      </p:pic>
    </p:spTree>
    <p:extLst>
      <p:ext uri="{BB962C8B-B14F-4D97-AF65-F5344CB8AC3E}">
        <p14:creationId xmlns:p14="http://schemas.microsoft.com/office/powerpoint/2010/main" val="2237588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Coding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2000" b="1" dirty="0">
                <a:latin typeface="Times New Roman" pitchFamily="18" charset="0"/>
                <a:cs typeface="Times New Roman" pitchFamily="18" charset="0"/>
              </a:rPr>
              <a:t>If sensor 3 is detected</a:t>
            </a:r>
          </a:p>
          <a:p>
            <a:pPr marL="0" indent="0">
              <a:lnSpc>
                <a:spcPct val="150000"/>
              </a:lnSpc>
              <a:buNone/>
            </a:pPr>
            <a:r>
              <a:rPr lang="en-US" b="1" dirty="0">
                <a:latin typeface="Times New Roman" pitchFamily="18" charset="0"/>
                <a:cs typeface="Times New Roman" pitchFamily="18" charset="0"/>
              </a:rPr>
              <a:t> </a:t>
            </a: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21</a:t>
            </a:fld>
            <a:endParaRPr lang="en-US" dirty="0"/>
          </a:p>
        </p:txBody>
      </p:sp>
      <p:pic>
        <p:nvPicPr>
          <p:cNvPr id="7" name="Picture 6">
            <a:extLst>
              <a:ext uri="{FF2B5EF4-FFF2-40B4-BE49-F238E27FC236}">
                <a16:creationId xmlns:a16="http://schemas.microsoft.com/office/drawing/2014/main" id="{CA49D40D-DB80-9352-8B91-8D5FAA59AE19}"/>
              </a:ext>
            </a:extLst>
          </p:cNvPr>
          <p:cNvPicPr>
            <a:picLocks noChangeAspect="1"/>
          </p:cNvPicPr>
          <p:nvPr/>
        </p:nvPicPr>
        <p:blipFill>
          <a:blip r:embed="rId3"/>
          <a:stretch>
            <a:fillRect/>
          </a:stretch>
        </p:blipFill>
        <p:spPr>
          <a:xfrm>
            <a:off x="551384" y="1589750"/>
            <a:ext cx="5760640" cy="4766600"/>
          </a:xfrm>
          <a:prstGeom prst="rect">
            <a:avLst/>
          </a:prstGeom>
        </p:spPr>
      </p:pic>
    </p:spTree>
    <p:extLst>
      <p:ext uri="{BB962C8B-B14F-4D97-AF65-F5344CB8AC3E}">
        <p14:creationId xmlns:p14="http://schemas.microsoft.com/office/powerpoint/2010/main" val="136234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Coding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2000" b="1" dirty="0">
                <a:latin typeface="Times New Roman" pitchFamily="18" charset="0"/>
                <a:cs typeface="Times New Roman" pitchFamily="18" charset="0"/>
              </a:rPr>
              <a:t>Duration for Red Light</a:t>
            </a:r>
          </a:p>
          <a:p>
            <a:pPr marL="0" indent="0">
              <a:lnSpc>
                <a:spcPct val="150000"/>
              </a:lnSpc>
              <a:buNone/>
            </a:pPr>
            <a:r>
              <a:rPr lang="en-US" b="1" dirty="0">
                <a:latin typeface="Times New Roman" pitchFamily="18" charset="0"/>
                <a:cs typeface="Times New Roman" pitchFamily="18" charset="0"/>
              </a:rPr>
              <a:t> </a:t>
            </a: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22</a:t>
            </a:fld>
            <a:endParaRPr lang="en-US" dirty="0"/>
          </a:p>
        </p:txBody>
      </p:sp>
      <p:pic>
        <p:nvPicPr>
          <p:cNvPr id="8" name="Picture 7">
            <a:extLst>
              <a:ext uri="{FF2B5EF4-FFF2-40B4-BE49-F238E27FC236}">
                <a16:creationId xmlns:a16="http://schemas.microsoft.com/office/drawing/2014/main" id="{3DE1D16A-A242-467B-FFA6-52B4253CBB67}"/>
              </a:ext>
            </a:extLst>
          </p:cNvPr>
          <p:cNvPicPr>
            <a:picLocks noChangeAspect="1"/>
          </p:cNvPicPr>
          <p:nvPr/>
        </p:nvPicPr>
        <p:blipFill>
          <a:blip r:embed="rId3"/>
          <a:stretch>
            <a:fillRect/>
          </a:stretch>
        </p:blipFill>
        <p:spPr>
          <a:xfrm>
            <a:off x="479376" y="1484784"/>
            <a:ext cx="4608512" cy="4871566"/>
          </a:xfrm>
          <a:prstGeom prst="rect">
            <a:avLst/>
          </a:prstGeom>
        </p:spPr>
      </p:pic>
    </p:spTree>
    <p:extLst>
      <p:ext uri="{BB962C8B-B14F-4D97-AF65-F5344CB8AC3E}">
        <p14:creationId xmlns:p14="http://schemas.microsoft.com/office/powerpoint/2010/main" val="3080623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Testing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sz="2000" dirty="0">
                <a:latin typeface="Times New Roman" pitchFamily="18" charset="0"/>
                <a:cs typeface="Times New Roman" pitchFamily="18" charset="0"/>
              </a:rPr>
              <a:t>In this project we have performed manual testing.</a:t>
            </a:r>
          </a:p>
          <a:p>
            <a:pPr>
              <a:lnSpc>
                <a:spcPct val="150000"/>
              </a:lnSpc>
              <a:buFont typeface="Wingdings" panose="05000000000000000000" pitchFamily="2" charset="2"/>
              <a:buChar char="Ø"/>
            </a:pPr>
            <a:r>
              <a:rPr lang="en-US" sz="2000" dirty="0">
                <a:latin typeface="Times New Roman" pitchFamily="18" charset="0"/>
                <a:cs typeface="Times New Roman" pitchFamily="18" charset="0"/>
              </a:rPr>
              <a:t>First we are placing toy cars and testing if each sensor is detecting the car.</a:t>
            </a:r>
          </a:p>
          <a:p>
            <a:pPr>
              <a:lnSpc>
                <a:spcPct val="150000"/>
              </a:lnSpc>
              <a:buFont typeface="Wingdings" panose="05000000000000000000" pitchFamily="2" charset="2"/>
              <a:buChar char="Ø"/>
            </a:pPr>
            <a:r>
              <a:rPr lang="en-US" sz="2000" dirty="0">
                <a:latin typeface="Times New Roman" pitchFamily="18" charset="0"/>
                <a:cs typeface="Times New Roman" pitchFamily="18" charset="0"/>
              </a:rPr>
              <a:t>After confirming that each sensor is detecting the car, we are placing the cars one by one near each sensor and checking whether time duration is increasing or not.</a:t>
            </a:r>
          </a:p>
          <a:p>
            <a:pPr>
              <a:lnSpc>
                <a:spcPct val="150000"/>
              </a:lnSpc>
              <a:buFont typeface="Wingdings" panose="05000000000000000000" pitchFamily="2" charset="2"/>
              <a:buChar char="Ø"/>
            </a:pPr>
            <a:r>
              <a:rPr lang="en-US" sz="2000" dirty="0">
                <a:latin typeface="Times New Roman" pitchFamily="18" charset="0"/>
                <a:cs typeface="Times New Roman" pitchFamily="18" charset="0"/>
              </a:rPr>
              <a:t>After confirming the working of the system next we will be using telegram bot.</a:t>
            </a:r>
          </a:p>
          <a:p>
            <a:pPr>
              <a:lnSpc>
                <a:spcPct val="150000"/>
              </a:lnSpc>
              <a:buFont typeface="Wingdings" panose="05000000000000000000" pitchFamily="2" charset="2"/>
              <a:buChar char="Ø"/>
            </a:pPr>
            <a:r>
              <a:rPr lang="en-US" sz="2000" dirty="0">
                <a:latin typeface="Times New Roman" pitchFamily="18" charset="0"/>
                <a:cs typeface="Times New Roman" pitchFamily="18" charset="0"/>
              </a:rPr>
              <a:t>We will be testing separately for photo with and without flash.</a:t>
            </a:r>
          </a:p>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23</a:t>
            </a:fld>
            <a:endParaRPr lang="en-US" dirty="0"/>
          </a:p>
        </p:txBody>
      </p:sp>
    </p:spTree>
    <p:extLst>
      <p:ext uri="{BB962C8B-B14F-4D97-AF65-F5344CB8AC3E}">
        <p14:creationId xmlns:p14="http://schemas.microsoft.com/office/powerpoint/2010/main" val="3350339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 and Discussions</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24</a:t>
            </a:fld>
            <a:endParaRPr lang="en-US" dirty="0"/>
          </a:p>
        </p:txBody>
      </p:sp>
      <p:graphicFrame>
        <p:nvGraphicFramePr>
          <p:cNvPr id="7" name="Table 7">
            <a:extLst>
              <a:ext uri="{FF2B5EF4-FFF2-40B4-BE49-F238E27FC236}">
                <a16:creationId xmlns:a16="http://schemas.microsoft.com/office/drawing/2014/main" id="{31010D68-FAF7-5FE8-723A-38C81F0CDA78}"/>
              </a:ext>
            </a:extLst>
          </p:cNvPr>
          <p:cNvGraphicFramePr>
            <a:graphicFrameLocks noGrp="1"/>
          </p:cNvGraphicFramePr>
          <p:nvPr>
            <p:extLst>
              <p:ext uri="{D42A27DB-BD31-4B8C-83A1-F6EECF244321}">
                <p14:modId xmlns:p14="http://schemas.microsoft.com/office/powerpoint/2010/main" val="2319140779"/>
              </p:ext>
            </p:extLst>
          </p:nvPr>
        </p:nvGraphicFramePr>
        <p:xfrm>
          <a:off x="3215680" y="1051846"/>
          <a:ext cx="5760640" cy="1483360"/>
        </p:xfrm>
        <a:graphic>
          <a:graphicData uri="http://schemas.openxmlformats.org/drawingml/2006/table">
            <a:tbl>
              <a:tblPr firstRow="1" bandRow="1">
                <a:tableStyleId>{5940675A-B579-460E-94D1-54222C63F5DA}</a:tableStyleId>
              </a:tblPr>
              <a:tblGrid>
                <a:gridCol w="1471712">
                  <a:extLst>
                    <a:ext uri="{9D8B030D-6E8A-4147-A177-3AD203B41FA5}">
                      <a16:colId xmlns:a16="http://schemas.microsoft.com/office/drawing/2014/main" val="840068271"/>
                    </a:ext>
                  </a:extLst>
                </a:gridCol>
                <a:gridCol w="2592288">
                  <a:extLst>
                    <a:ext uri="{9D8B030D-6E8A-4147-A177-3AD203B41FA5}">
                      <a16:colId xmlns:a16="http://schemas.microsoft.com/office/drawing/2014/main" val="4292367162"/>
                    </a:ext>
                  </a:extLst>
                </a:gridCol>
                <a:gridCol w="1696640">
                  <a:extLst>
                    <a:ext uri="{9D8B030D-6E8A-4147-A177-3AD203B41FA5}">
                      <a16:colId xmlns:a16="http://schemas.microsoft.com/office/drawing/2014/main" val="1376348980"/>
                    </a:ext>
                  </a:extLst>
                </a:gridCol>
              </a:tblGrid>
              <a:tr h="370840">
                <a:tc>
                  <a:txBody>
                    <a:bodyPr/>
                    <a:lstStyle/>
                    <a:p>
                      <a:pPr algn="l"/>
                      <a:r>
                        <a:rPr lang="en-IN" dirty="0"/>
                        <a:t>Sl. No</a:t>
                      </a:r>
                    </a:p>
                  </a:txBody>
                  <a:tcPr/>
                </a:tc>
                <a:tc>
                  <a:txBody>
                    <a:bodyPr/>
                    <a:lstStyle/>
                    <a:p>
                      <a:pPr algn="l"/>
                      <a:r>
                        <a:rPr lang="en-IN" dirty="0"/>
                        <a:t>InfraRed Sensors</a:t>
                      </a:r>
                    </a:p>
                  </a:txBody>
                  <a:tcPr/>
                </a:tc>
                <a:tc>
                  <a:txBody>
                    <a:bodyPr/>
                    <a:lstStyle/>
                    <a:p>
                      <a:pPr algn="l"/>
                      <a:r>
                        <a:rPr lang="en-IN" dirty="0"/>
                        <a:t>Time</a:t>
                      </a:r>
                    </a:p>
                  </a:txBody>
                  <a:tcPr/>
                </a:tc>
                <a:extLst>
                  <a:ext uri="{0D108BD9-81ED-4DB2-BD59-A6C34878D82A}">
                    <a16:rowId xmlns:a16="http://schemas.microsoft.com/office/drawing/2014/main" val="3762509149"/>
                  </a:ext>
                </a:extLst>
              </a:tr>
              <a:tr h="370840">
                <a:tc>
                  <a:txBody>
                    <a:bodyPr/>
                    <a:lstStyle/>
                    <a:p>
                      <a:pPr algn="l"/>
                      <a:r>
                        <a:rPr lang="en-IN" dirty="0"/>
                        <a:t>1</a:t>
                      </a:r>
                    </a:p>
                  </a:txBody>
                  <a:tcPr/>
                </a:tc>
                <a:tc>
                  <a:txBody>
                    <a:bodyPr/>
                    <a:lstStyle/>
                    <a:p>
                      <a:pPr algn="l"/>
                      <a:r>
                        <a:rPr lang="en-IN" dirty="0"/>
                        <a:t>IR1</a:t>
                      </a:r>
                    </a:p>
                  </a:txBody>
                  <a:tcPr/>
                </a:tc>
                <a:tc>
                  <a:txBody>
                    <a:bodyPr/>
                    <a:lstStyle/>
                    <a:p>
                      <a:pPr algn="l"/>
                      <a:r>
                        <a:rPr lang="en-IN" dirty="0"/>
                        <a:t>20sec</a:t>
                      </a:r>
                    </a:p>
                  </a:txBody>
                  <a:tcPr/>
                </a:tc>
                <a:extLst>
                  <a:ext uri="{0D108BD9-81ED-4DB2-BD59-A6C34878D82A}">
                    <a16:rowId xmlns:a16="http://schemas.microsoft.com/office/drawing/2014/main" val="1303001222"/>
                  </a:ext>
                </a:extLst>
              </a:tr>
              <a:tr h="370840">
                <a:tc>
                  <a:txBody>
                    <a:bodyPr/>
                    <a:lstStyle/>
                    <a:p>
                      <a:pPr algn="l"/>
                      <a:r>
                        <a:rPr lang="en-IN" dirty="0"/>
                        <a:t>2</a:t>
                      </a:r>
                    </a:p>
                  </a:txBody>
                  <a:tcPr/>
                </a:tc>
                <a:tc>
                  <a:txBody>
                    <a:bodyPr/>
                    <a:lstStyle/>
                    <a:p>
                      <a:pPr algn="l"/>
                      <a:r>
                        <a:rPr lang="en-IN" dirty="0"/>
                        <a:t>IR1 &amp;&amp; IR2</a:t>
                      </a:r>
                    </a:p>
                  </a:txBody>
                  <a:tcPr/>
                </a:tc>
                <a:tc>
                  <a:txBody>
                    <a:bodyPr/>
                    <a:lstStyle/>
                    <a:p>
                      <a:pPr algn="l"/>
                      <a:r>
                        <a:rPr lang="en-IN" dirty="0"/>
                        <a:t>30sec</a:t>
                      </a:r>
                    </a:p>
                  </a:txBody>
                  <a:tcPr/>
                </a:tc>
                <a:extLst>
                  <a:ext uri="{0D108BD9-81ED-4DB2-BD59-A6C34878D82A}">
                    <a16:rowId xmlns:a16="http://schemas.microsoft.com/office/drawing/2014/main" val="711142147"/>
                  </a:ext>
                </a:extLst>
              </a:tr>
              <a:tr h="370840">
                <a:tc>
                  <a:txBody>
                    <a:bodyPr/>
                    <a:lstStyle/>
                    <a:p>
                      <a:pPr algn="l"/>
                      <a:r>
                        <a:rPr lang="en-IN" dirty="0"/>
                        <a:t>3</a:t>
                      </a:r>
                    </a:p>
                  </a:txBody>
                  <a:tcPr/>
                </a:tc>
                <a:tc>
                  <a:txBody>
                    <a:bodyPr/>
                    <a:lstStyle/>
                    <a:p>
                      <a:pPr algn="l"/>
                      <a:r>
                        <a:rPr lang="en-IN" dirty="0"/>
                        <a:t>IR1 &amp;&amp; IR2 &amp;&amp; IR3</a:t>
                      </a:r>
                    </a:p>
                  </a:txBody>
                  <a:tcPr/>
                </a:tc>
                <a:tc>
                  <a:txBody>
                    <a:bodyPr/>
                    <a:lstStyle/>
                    <a:p>
                      <a:pPr algn="l"/>
                      <a:r>
                        <a:rPr lang="en-IN" dirty="0"/>
                        <a:t>50sec</a:t>
                      </a:r>
                    </a:p>
                  </a:txBody>
                  <a:tcPr/>
                </a:tc>
                <a:extLst>
                  <a:ext uri="{0D108BD9-81ED-4DB2-BD59-A6C34878D82A}">
                    <a16:rowId xmlns:a16="http://schemas.microsoft.com/office/drawing/2014/main" val="931402848"/>
                  </a:ext>
                </a:extLst>
              </a:tr>
            </a:tbl>
          </a:graphicData>
        </a:graphic>
      </p:graphicFrame>
      <p:sp>
        <p:nvSpPr>
          <p:cNvPr id="10" name="TextBox 9">
            <a:extLst>
              <a:ext uri="{FF2B5EF4-FFF2-40B4-BE49-F238E27FC236}">
                <a16:creationId xmlns:a16="http://schemas.microsoft.com/office/drawing/2014/main" id="{61266727-F94C-EE21-0F1F-3E3509C0ACBB}"/>
              </a:ext>
            </a:extLst>
          </p:cNvPr>
          <p:cNvSpPr txBox="1"/>
          <p:nvPr/>
        </p:nvSpPr>
        <p:spPr>
          <a:xfrm>
            <a:off x="1631504" y="2726252"/>
            <a:ext cx="957828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Photo without flash                                                  Photo with flash</a:t>
            </a:r>
          </a:p>
        </p:txBody>
      </p:sp>
      <p:pic>
        <p:nvPicPr>
          <p:cNvPr id="14" name="Picture 13">
            <a:extLst>
              <a:ext uri="{FF2B5EF4-FFF2-40B4-BE49-F238E27FC236}">
                <a16:creationId xmlns:a16="http://schemas.microsoft.com/office/drawing/2014/main" id="{5C38A0FD-8CFC-9C3C-4D77-CEAB077379B9}"/>
              </a:ext>
            </a:extLst>
          </p:cNvPr>
          <p:cNvPicPr>
            <a:picLocks noChangeAspect="1"/>
          </p:cNvPicPr>
          <p:nvPr/>
        </p:nvPicPr>
        <p:blipFill>
          <a:blip r:embed="rId3"/>
          <a:stretch>
            <a:fillRect/>
          </a:stretch>
        </p:blipFill>
        <p:spPr>
          <a:xfrm>
            <a:off x="1631504" y="3126362"/>
            <a:ext cx="3810000" cy="2894926"/>
          </a:xfrm>
          <a:prstGeom prst="rect">
            <a:avLst/>
          </a:prstGeom>
        </p:spPr>
      </p:pic>
      <p:pic>
        <p:nvPicPr>
          <p:cNvPr id="15" name="Picture 14">
            <a:extLst>
              <a:ext uri="{FF2B5EF4-FFF2-40B4-BE49-F238E27FC236}">
                <a16:creationId xmlns:a16="http://schemas.microsoft.com/office/drawing/2014/main" id="{2DF93720-92A5-A778-20D8-E1E5E86522A9}"/>
              </a:ext>
            </a:extLst>
          </p:cNvPr>
          <p:cNvPicPr>
            <a:picLocks noChangeAspect="1"/>
          </p:cNvPicPr>
          <p:nvPr/>
        </p:nvPicPr>
        <p:blipFill>
          <a:blip r:embed="rId4"/>
          <a:stretch>
            <a:fillRect/>
          </a:stretch>
        </p:blipFill>
        <p:spPr>
          <a:xfrm>
            <a:off x="6528048" y="3126362"/>
            <a:ext cx="3912062" cy="2894926"/>
          </a:xfrm>
          <a:prstGeom prst="rect">
            <a:avLst/>
          </a:prstGeom>
        </p:spPr>
      </p:pic>
    </p:spTree>
    <p:extLst>
      <p:ext uri="{BB962C8B-B14F-4D97-AF65-F5344CB8AC3E}">
        <p14:creationId xmlns:p14="http://schemas.microsoft.com/office/powerpoint/2010/main" val="1263764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 and Discussions</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25</a:t>
            </a:fld>
            <a:endParaRPr lang="en-US" dirty="0"/>
          </a:p>
        </p:txBody>
      </p:sp>
      <p:pic>
        <p:nvPicPr>
          <p:cNvPr id="8" name="Picture 7">
            <a:extLst>
              <a:ext uri="{FF2B5EF4-FFF2-40B4-BE49-F238E27FC236}">
                <a16:creationId xmlns:a16="http://schemas.microsoft.com/office/drawing/2014/main" id="{1D738073-1FB3-B61E-26BD-0F24CFF34CDC}"/>
              </a:ext>
            </a:extLst>
          </p:cNvPr>
          <p:cNvPicPr>
            <a:picLocks noChangeAspect="1"/>
          </p:cNvPicPr>
          <p:nvPr/>
        </p:nvPicPr>
        <p:blipFill rotWithShape="1">
          <a:blip r:embed="rId3">
            <a:extLst>
              <a:ext uri="{28A0092B-C50C-407E-A947-70E740481C1C}">
                <a14:useLocalDpi xmlns:a14="http://schemas.microsoft.com/office/drawing/2010/main" val="0"/>
              </a:ext>
            </a:extLst>
          </a:blip>
          <a:srcRect t="3800" b="38451"/>
          <a:stretch/>
        </p:blipFill>
        <p:spPr>
          <a:xfrm>
            <a:off x="963970" y="987670"/>
            <a:ext cx="3086100" cy="4172011"/>
          </a:xfrm>
          <a:prstGeom prst="rect">
            <a:avLst/>
          </a:prstGeom>
        </p:spPr>
      </p:pic>
      <p:pic>
        <p:nvPicPr>
          <p:cNvPr id="12" name="Picture 11">
            <a:extLst>
              <a:ext uri="{FF2B5EF4-FFF2-40B4-BE49-F238E27FC236}">
                <a16:creationId xmlns:a16="http://schemas.microsoft.com/office/drawing/2014/main" id="{4ADF7D15-144B-D693-DB08-5BB3854E30AA}"/>
              </a:ext>
            </a:extLst>
          </p:cNvPr>
          <p:cNvPicPr>
            <a:picLocks noChangeAspect="1"/>
          </p:cNvPicPr>
          <p:nvPr/>
        </p:nvPicPr>
        <p:blipFill rotWithShape="1">
          <a:blip r:embed="rId4">
            <a:extLst>
              <a:ext uri="{28A0092B-C50C-407E-A947-70E740481C1C}">
                <a14:useLocalDpi xmlns:a14="http://schemas.microsoft.com/office/drawing/2010/main" val="0"/>
              </a:ext>
            </a:extLst>
          </a:blip>
          <a:srcRect l="-236" t="3564" r="236" b="35536"/>
          <a:stretch/>
        </p:blipFill>
        <p:spPr>
          <a:xfrm>
            <a:off x="8387008" y="987671"/>
            <a:ext cx="3086100" cy="4176465"/>
          </a:xfrm>
          <a:prstGeom prst="rect">
            <a:avLst/>
          </a:prstGeom>
        </p:spPr>
      </p:pic>
      <p:pic>
        <p:nvPicPr>
          <p:cNvPr id="16" name="Picture 15">
            <a:extLst>
              <a:ext uri="{FF2B5EF4-FFF2-40B4-BE49-F238E27FC236}">
                <a16:creationId xmlns:a16="http://schemas.microsoft.com/office/drawing/2014/main" id="{2CB9D68B-AA99-1B39-E162-FDEFAD1A3718}"/>
              </a:ext>
            </a:extLst>
          </p:cNvPr>
          <p:cNvPicPr>
            <a:picLocks noChangeAspect="1"/>
          </p:cNvPicPr>
          <p:nvPr/>
        </p:nvPicPr>
        <p:blipFill rotWithShape="1">
          <a:blip r:embed="rId5">
            <a:extLst>
              <a:ext uri="{28A0092B-C50C-407E-A947-70E740481C1C}">
                <a14:useLocalDpi xmlns:a14="http://schemas.microsoft.com/office/drawing/2010/main" val="0"/>
              </a:ext>
            </a:extLst>
          </a:blip>
          <a:srcRect l="850" t="4099" r="-850" b="25552"/>
          <a:stretch/>
        </p:blipFill>
        <p:spPr>
          <a:xfrm>
            <a:off x="4666084" y="987669"/>
            <a:ext cx="3086100" cy="4172012"/>
          </a:xfrm>
          <a:prstGeom prst="rect">
            <a:avLst/>
          </a:prstGeom>
        </p:spPr>
      </p:pic>
    </p:spTree>
    <p:extLst>
      <p:ext uri="{BB962C8B-B14F-4D97-AF65-F5344CB8AC3E}">
        <p14:creationId xmlns:p14="http://schemas.microsoft.com/office/powerpoint/2010/main" val="1152254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44724"/>
            <a:ext cx="11089232" cy="5292588"/>
          </a:xfrm>
        </p:spPr>
        <p:txBody>
          <a:bodyPr>
            <a:normAutofit/>
          </a:bodyPr>
          <a:lstStyle/>
          <a:p>
            <a:pPr algn="just">
              <a:lnSpc>
                <a:spcPct val="16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research provided real-time traffic monitoring for traffic updates through Blynk app.</a:t>
            </a:r>
          </a:p>
          <a:p>
            <a:pPr algn="just">
              <a:lnSpc>
                <a:spcPct val="16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users can view messages which will assist in decision making and save their time on roads.</a:t>
            </a:r>
          </a:p>
          <a:p>
            <a:pPr algn="just">
              <a:lnSpc>
                <a:spcPct val="16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real-time data is processed by </a:t>
            </a:r>
            <a:r>
              <a:rPr lang="en-US" sz="1800" dirty="0" err="1">
                <a:latin typeface="Times New Roman" panose="02020603050405020304" pitchFamily="18" charset="0"/>
                <a:cs typeface="Times New Roman" panose="02020603050405020304" pitchFamily="18" charset="0"/>
              </a:rPr>
              <a:t>WiFi</a:t>
            </a:r>
            <a:r>
              <a:rPr lang="en-US" sz="1800" dirty="0">
                <a:latin typeface="Times New Roman" panose="02020603050405020304" pitchFamily="18" charset="0"/>
                <a:cs typeface="Times New Roman" panose="02020603050405020304" pitchFamily="18" charset="0"/>
              </a:rPr>
              <a:t>-enabled microcontrollers and sent to an IoT platform for further actions.</a:t>
            </a:r>
          </a:p>
          <a:p>
            <a:pPr algn="just">
              <a:lnSpc>
                <a:spcPct val="16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proposed system is expected to be considered in any smart city initiatives such as a smart university campus or any smart premises.</a:t>
            </a:r>
          </a:p>
          <a:p>
            <a:pPr marL="0" indent="0">
              <a:buNone/>
            </a:pPr>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pPr marL="457200" indent="-457200">
              <a:lnSpc>
                <a:spcPct val="150000"/>
              </a:lnSpc>
              <a:buFont typeface="+mj-lt"/>
              <a:buAutoNum type="arabicParenR"/>
            </a:pPr>
            <a:r>
              <a:rPr lang="en-US" sz="2000" dirty="0">
                <a:latin typeface="Times New Roman" panose="02020603050405020304" pitchFamily="18" charset="0"/>
                <a:cs typeface="Times New Roman" panose="02020603050405020304" pitchFamily="18" charset="0"/>
              </a:rPr>
              <a:t>Currently the system is build for only one way. In future we can implement this method in a junction and shift traffic signals using round robin methos.</a:t>
            </a:r>
          </a:p>
          <a:p>
            <a:pPr marL="457200" indent="-457200">
              <a:lnSpc>
                <a:spcPct val="150000"/>
              </a:lnSpc>
              <a:buFont typeface="+mj-lt"/>
              <a:buAutoNum type="arabicParenR"/>
            </a:pPr>
            <a:r>
              <a:rPr lang="en-US" sz="2000" dirty="0">
                <a:latin typeface="Times New Roman" panose="02020603050405020304" pitchFamily="18" charset="0"/>
                <a:cs typeface="Times New Roman" panose="02020603050405020304" pitchFamily="18" charset="0"/>
              </a:rPr>
              <a:t>IR sensor currently only detects if the vehicle is the range of 5cms. In future we can add comparator to it and increase the detection range.</a:t>
            </a:r>
          </a:p>
          <a:p>
            <a:pPr marL="457200" indent="-457200">
              <a:lnSpc>
                <a:spcPct val="150000"/>
              </a:lnSpc>
              <a:buFont typeface="+mj-lt"/>
              <a:buAutoNum type="arabicParenR"/>
            </a:pPr>
            <a:r>
              <a:rPr lang="en-US" sz="2000" dirty="0">
                <a:latin typeface="Times New Roman" panose="02020603050405020304" pitchFamily="18" charset="0"/>
                <a:cs typeface="Times New Roman" panose="02020603050405020304" pitchFamily="18" charset="0"/>
              </a:rPr>
              <a:t>We can use Raspberry-pi or Arduino UNO to increase the performance and enables us to use high-end cameras. </a:t>
            </a:r>
          </a:p>
          <a:p>
            <a:pPr marL="457200" indent="-457200">
              <a:lnSpc>
                <a:spcPct val="150000"/>
              </a:lnSpc>
              <a:buFont typeface="+mj-lt"/>
              <a:buAutoNum type="arabicParenR"/>
            </a:pPr>
            <a:r>
              <a:rPr lang="en-US" sz="2000" dirty="0">
                <a:latin typeface="Times New Roman" panose="02020603050405020304" pitchFamily="18" charset="0"/>
                <a:cs typeface="Times New Roman" panose="02020603050405020304" pitchFamily="18" charset="0"/>
              </a:rPr>
              <a:t>In future we can implement for emergency vehicles so that traffic signal opens up when it detects an emergency vehicle.</a:t>
            </a:r>
          </a:p>
          <a:p>
            <a:pPr marL="457200" indent="-457200">
              <a:buFont typeface="+mj-lt"/>
              <a:buAutoNum type="arabicParenR"/>
            </a:pP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27</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5131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lgn="ctr">
              <a:buNone/>
            </a:pPr>
            <a:r>
              <a:rPr lang="en-US" sz="3200" b="1" dirty="0">
                <a:solidFill>
                  <a:schemeClr val="accent1">
                    <a:lumMod val="75000"/>
                  </a:schemeClr>
                </a:solidFill>
                <a:latin typeface="Times New Roman" pitchFamily="18" charset="0"/>
                <a:cs typeface="Times New Roman" pitchFamily="18" charset="0"/>
              </a:rPr>
              <a:t>(In IEEE Standard format only)</a:t>
            </a:r>
          </a:p>
          <a:p>
            <a:pPr>
              <a:buNone/>
            </a:pPr>
            <a:r>
              <a:rPr lang="en-US" sz="1800" dirty="0">
                <a:solidFill>
                  <a:schemeClr val="tx1">
                    <a:lumMod val="75000"/>
                    <a:lumOff val="25000"/>
                  </a:schemeClr>
                </a:solidFill>
              </a:rPr>
              <a:t> </a:t>
            </a:r>
          </a:p>
          <a:p>
            <a:pPr marL="0" indent="0">
              <a:buNone/>
            </a:pPr>
            <a:r>
              <a:rPr lang="en-US" sz="1800" b="1" dirty="0">
                <a:solidFill>
                  <a:schemeClr val="tx1">
                    <a:lumMod val="75000"/>
                    <a:lumOff val="25000"/>
                  </a:schemeClr>
                </a:solidFill>
                <a:latin typeface="Times New Roman" pitchFamily="18" charset="0"/>
                <a:cs typeface="Times New Roman" pitchFamily="18" charset="0"/>
              </a:rPr>
              <a:t>[1] </a:t>
            </a:r>
            <a:r>
              <a:rPr lang="en-US" sz="1800" b="1" dirty="0" err="1">
                <a:solidFill>
                  <a:schemeClr val="tx1">
                    <a:lumMod val="75000"/>
                    <a:lumOff val="25000"/>
                  </a:schemeClr>
                </a:solidFill>
                <a:latin typeface="Times New Roman" pitchFamily="18" charset="0"/>
                <a:cs typeface="Times New Roman" pitchFamily="18" charset="0"/>
              </a:rPr>
              <a:t>Sodagaran</a:t>
            </a:r>
            <a:r>
              <a:rPr lang="en-US" sz="1800" b="1" dirty="0">
                <a:solidFill>
                  <a:schemeClr val="tx1">
                    <a:lumMod val="75000"/>
                    <a:lumOff val="25000"/>
                  </a:schemeClr>
                </a:solidFill>
                <a:latin typeface="Times New Roman" pitchFamily="18" charset="0"/>
                <a:cs typeface="Times New Roman" pitchFamily="18" charset="0"/>
              </a:rPr>
              <a:t>, N. </a:t>
            </a:r>
            <a:r>
              <a:rPr lang="en-US" sz="1800" b="1" dirty="0" err="1">
                <a:solidFill>
                  <a:schemeClr val="tx1">
                    <a:lumMod val="75000"/>
                    <a:lumOff val="25000"/>
                  </a:schemeClr>
                </a:solidFill>
                <a:latin typeface="Times New Roman" pitchFamily="18" charset="0"/>
                <a:cs typeface="Times New Roman" pitchFamily="18" charset="0"/>
              </a:rPr>
              <a:t>Zarei</a:t>
            </a:r>
            <a:r>
              <a:rPr lang="en-US" sz="1800" b="1" dirty="0">
                <a:solidFill>
                  <a:schemeClr val="tx1">
                    <a:lumMod val="75000"/>
                    <a:lumOff val="25000"/>
                  </a:schemeClr>
                </a:solidFill>
                <a:latin typeface="Times New Roman" pitchFamily="18" charset="0"/>
                <a:cs typeface="Times New Roman" pitchFamily="18" charset="0"/>
              </a:rPr>
              <a:t>, Z. </a:t>
            </a:r>
            <a:r>
              <a:rPr lang="en-US" sz="1800" b="1" dirty="0" err="1">
                <a:solidFill>
                  <a:schemeClr val="tx1">
                    <a:lumMod val="75000"/>
                    <a:lumOff val="25000"/>
                  </a:schemeClr>
                </a:solidFill>
                <a:latin typeface="Times New Roman" pitchFamily="18" charset="0"/>
                <a:cs typeface="Times New Roman" pitchFamily="18" charset="0"/>
              </a:rPr>
              <a:t>Azimifar</a:t>
            </a:r>
            <a:r>
              <a:rPr lang="en-US" sz="1800" b="1" dirty="0">
                <a:solidFill>
                  <a:schemeClr val="tx1">
                    <a:lumMod val="75000"/>
                    <a:lumOff val="25000"/>
                  </a:schemeClr>
                </a:solidFill>
                <a:latin typeface="Times New Roman" pitchFamily="18" charset="0"/>
                <a:cs typeface="Times New Roman" pitchFamily="18" charset="0"/>
              </a:rPr>
              <a:t>, Intelligent traffic </a:t>
            </a:r>
            <a:r>
              <a:rPr lang="en-US" sz="1800" b="1" dirty="0" err="1">
                <a:solidFill>
                  <a:schemeClr val="tx1">
                    <a:lumMod val="75000"/>
                    <a:lumOff val="25000"/>
                  </a:schemeClr>
                </a:solidFill>
                <a:latin typeface="Times New Roman" pitchFamily="18" charset="0"/>
                <a:cs typeface="Times New Roman" pitchFamily="18" charset="0"/>
              </a:rPr>
              <a:t>information</a:t>
            </a:r>
            <a:r>
              <a:rPr lang="en-US" sz="1800" b="1" dirty="0">
                <a:solidFill>
                  <a:schemeClr val="tx1">
                    <a:lumMod val="75000"/>
                    <a:lumOff val="25000"/>
                  </a:schemeClr>
                </a:solidFill>
                <a:latin typeface="Times New Roman" pitchFamily="18" charset="0"/>
                <a:cs typeface="Times New Roman" pitchFamily="18" charset="0"/>
              </a:rPr>
              <a:t> system a real-time traffic information system on the </a:t>
            </a:r>
            <a:r>
              <a:rPr lang="en-US" sz="1800" b="1" dirty="0" err="1">
                <a:solidFill>
                  <a:schemeClr val="tx1">
                    <a:lumMod val="75000"/>
                    <a:lumOff val="25000"/>
                  </a:schemeClr>
                </a:solidFill>
                <a:latin typeface="Times New Roman" pitchFamily="18" charset="0"/>
                <a:cs typeface="Times New Roman" pitchFamily="18" charset="0"/>
              </a:rPr>
              <a:t>shiraz</a:t>
            </a:r>
            <a:r>
              <a:rPr lang="en-US" sz="1800" b="1" dirty="0">
                <a:solidFill>
                  <a:schemeClr val="tx1">
                    <a:lumMod val="75000"/>
                    <a:lumOff val="25000"/>
                  </a:schemeClr>
                </a:solidFill>
                <a:latin typeface="Times New Roman" pitchFamily="18" charset="0"/>
                <a:cs typeface="Times New Roman" pitchFamily="18" charset="0"/>
              </a:rPr>
              <a:t> bypass, MATEC Web of Conferences 81 (2016), 04003, https://doi.org/10.1051/matecconf/20168104003.</a:t>
            </a:r>
          </a:p>
          <a:p>
            <a:pPr marL="0" indent="0">
              <a:buNone/>
            </a:pPr>
            <a:r>
              <a:rPr lang="en-US" sz="1800" b="1" dirty="0">
                <a:solidFill>
                  <a:schemeClr val="tx1">
                    <a:lumMod val="75000"/>
                    <a:lumOff val="25000"/>
                  </a:schemeClr>
                </a:solidFill>
                <a:latin typeface="Times New Roman" pitchFamily="18" charset="0"/>
                <a:cs typeface="Times New Roman" pitchFamily="18" charset="0"/>
              </a:rPr>
              <a:t>[2] L. Sumi, V. Ranga, An IoT-VANET-based traffic management system for emergency vehicles in a smart city, Advances in Intelligent Systems and Computing 708 (2) (2018) 23e31, https://doi.org/10.1007/978-981-10-8636-63.</a:t>
            </a:r>
          </a:p>
          <a:p>
            <a:pPr marL="0" indent="0">
              <a:buNone/>
            </a:pPr>
            <a:r>
              <a:rPr lang="en-US" sz="1800" b="1" dirty="0">
                <a:solidFill>
                  <a:schemeClr val="tx1">
                    <a:lumMod val="75000"/>
                    <a:lumOff val="25000"/>
                  </a:schemeClr>
                </a:solidFill>
                <a:latin typeface="Times New Roman" pitchFamily="18" charset="0"/>
                <a:cs typeface="Times New Roman" pitchFamily="18" charset="0"/>
              </a:rPr>
              <a:t>[3] Atta, S. Abbas, M.A. Khan, G. Ahmed, U. Farooq, An </a:t>
            </a:r>
            <a:r>
              <a:rPr lang="en-US" sz="1800" b="1" dirty="0" err="1">
                <a:solidFill>
                  <a:schemeClr val="tx1">
                    <a:lumMod val="75000"/>
                    <a:lumOff val="25000"/>
                  </a:schemeClr>
                </a:solidFill>
                <a:latin typeface="Times New Roman" pitchFamily="18" charset="0"/>
                <a:cs typeface="Times New Roman" pitchFamily="18" charset="0"/>
              </a:rPr>
              <a:t>adaptive</a:t>
            </a:r>
            <a:r>
              <a:rPr lang="en-US" sz="1800" b="1" dirty="0">
                <a:solidFill>
                  <a:schemeClr val="tx1">
                    <a:lumMod val="75000"/>
                    <a:lumOff val="25000"/>
                  </a:schemeClr>
                </a:solidFill>
                <a:latin typeface="Times New Roman" pitchFamily="18" charset="0"/>
                <a:cs typeface="Times New Roman" pitchFamily="18" charset="0"/>
              </a:rPr>
              <a:t> approach: smart traffic congestion control system, Journal of King Saud University - Computer and Information Sciences (2018), https://doi.org/10.1016/j.jksuci.2018.10.011.</a:t>
            </a:r>
          </a:p>
          <a:p>
            <a:pPr marL="0" indent="0">
              <a:buNone/>
            </a:pPr>
            <a:r>
              <a:rPr lang="en-US" sz="1800" b="1" dirty="0">
                <a:solidFill>
                  <a:schemeClr val="tx1">
                    <a:lumMod val="75000"/>
                    <a:lumOff val="25000"/>
                  </a:schemeClr>
                </a:solidFill>
                <a:latin typeface="Times New Roman" pitchFamily="18" charset="0"/>
                <a:cs typeface="Times New Roman" pitchFamily="18" charset="0"/>
              </a:rPr>
              <a:t>[4] M.R. Islam, N.I. Shahid, D.T. </a:t>
            </a:r>
            <a:r>
              <a:rPr lang="en-US" sz="1800" b="1" dirty="0" err="1">
                <a:solidFill>
                  <a:schemeClr val="tx1">
                    <a:lumMod val="75000"/>
                    <a:lumOff val="25000"/>
                  </a:schemeClr>
                </a:solidFill>
                <a:latin typeface="Times New Roman" pitchFamily="18" charset="0"/>
                <a:cs typeface="Times New Roman" pitchFamily="18" charset="0"/>
              </a:rPr>
              <a:t>Ul</a:t>
            </a:r>
            <a:r>
              <a:rPr lang="en-US" sz="1800" b="1" dirty="0">
                <a:solidFill>
                  <a:schemeClr val="tx1">
                    <a:lumMod val="75000"/>
                    <a:lumOff val="25000"/>
                  </a:schemeClr>
                </a:solidFill>
                <a:latin typeface="Times New Roman" pitchFamily="18" charset="0"/>
                <a:cs typeface="Times New Roman" pitchFamily="18" charset="0"/>
              </a:rPr>
              <a:t> Karim, A. Al Mamun, M.K. </a:t>
            </a:r>
            <a:r>
              <a:rPr lang="en-US" sz="1800" b="1" dirty="0" err="1">
                <a:solidFill>
                  <a:schemeClr val="tx1">
                    <a:lumMod val="75000"/>
                    <a:lumOff val="25000"/>
                  </a:schemeClr>
                </a:solidFill>
                <a:latin typeface="Times New Roman" pitchFamily="18" charset="0"/>
                <a:cs typeface="Times New Roman" pitchFamily="18" charset="0"/>
              </a:rPr>
              <a:t>Rhaman</a:t>
            </a:r>
            <a:r>
              <a:rPr lang="en-US" sz="1800" b="1" dirty="0">
                <a:solidFill>
                  <a:schemeClr val="tx1">
                    <a:lumMod val="75000"/>
                    <a:lumOff val="25000"/>
                  </a:schemeClr>
                </a:solidFill>
                <a:latin typeface="Times New Roman" pitchFamily="18" charset="0"/>
                <a:cs typeface="Times New Roman" pitchFamily="18" charset="0"/>
              </a:rPr>
              <a:t>, An efficient algorithm for detecting traffic congestion and a </a:t>
            </a:r>
            <a:r>
              <a:rPr lang="en-US" sz="1800" b="1" dirty="0" err="1">
                <a:solidFill>
                  <a:schemeClr val="tx1">
                    <a:lumMod val="75000"/>
                    <a:lumOff val="25000"/>
                  </a:schemeClr>
                </a:solidFill>
                <a:latin typeface="Times New Roman" pitchFamily="18" charset="0"/>
                <a:cs typeface="Times New Roman" pitchFamily="18" charset="0"/>
              </a:rPr>
              <a:t>framework</a:t>
            </a:r>
            <a:r>
              <a:rPr lang="en-US" sz="1800" b="1" dirty="0">
                <a:solidFill>
                  <a:schemeClr val="tx1">
                    <a:lumMod val="75000"/>
                    <a:lumOff val="25000"/>
                  </a:schemeClr>
                </a:solidFill>
                <a:latin typeface="Times New Roman" pitchFamily="18" charset="0"/>
                <a:cs typeface="Times New Roman" pitchFamily="18" charset="0"/>
              </a:rPr>
              <a:t> for smart traffic control system, in: International Conference on Advanced Communication Technology, ICACT, 2016, pp. 802e807, https://doi.org/10.1109/ ICACT.2016.7423566. 2016-March</a:t>
            </a:r>
          </a:p>
          <a:p>
            <a:pPr marL="0" indent="0">
              <a:buNone/>
            </a:pPr>
            <a:r>
              <a:rPr lang="en-US" sz="1800" b="1" dirty="0">
                <a:solidFill>
                  <a:schemeClr val="tx1">
                    <a:lumMod val="75000"/>
                    <a:lumOff val="25000"/>
                  </a:schemeClr>
                </a:solidFill>
                <a:latin typeface="Times New Roman" pitchFamily="18" charset="0"/>
                <a:cs typeface="Times New Roman" pitchFamily="18" charset="0"/>
              </a:rPr>
              <a:t>[5] Mohammed </a:t>
            </a:r>
            <a:r>
              <a:rPr lang="en-US" sz="1800" b="1" dirty="0" err="1">
                <a:solidFill>
                  <a:schemeClr val="tx1">
                    <a:lumMod val="75000"/>
                    <a:lumOff val="25000"/>
                  </a:schemeClr>
                </a:solidFill>
                <a:latin typeface="Times New Roman" pitchFamily="18" charset="0"/>
                <a:cs typeface="Times New Roman" pitchFamily="18" charset="0"/>
              </a:rPr>
              <a:t>Sarrab</a:t>
            </a:r>
            <a:r>
              <a:rPr lang="en-US" sz="1800" b="1" dirty="0">
                <a:solidFill>
                  <a:schemeClr val="tx1">
                    <a:lumMod val="75000"/>
                    <a:lumOff val="25000"/>
                  </a:schemeClr>
                </a:solidFill>
                <a:latin typeface="Times New Roman" pitchFamily="18" charset="0"/>
                <a:cs typeface="Times New Roman" pitchFamily="18" charset="0"/>
              </a:rPr>
              <a:t>, </a:t>
            </a:r>
            <a:r>
              <a:rPr lang="en-US" sz="1800" b="1" dirty="0" err="1">
                <a:solidFill>
                  <a:schemeClr val="tx1">
                    <a:lumMod val="75000"/>
                    <a:lumOff val="25000"/>
                  </a:schemeClr>
                </a:solidFill>
                <a:latin typeface="Times New Roman" pitchFamily="18" charset="0"/>
                <a:cs typeface="Times New Roman" pitchFamily="18" charset="0"/>
              </a:rPr>
              <a:t>Supriya</a:t>
            </a:r>
            <a:r>
              <a:rPr lang="en-US" sz="1800" b="1" dirty="0">
                <a:solidFill>
                  <a:schemeClr val="tx1">
                    <a:lumMod val="75000"/>
                    <a:lumOff val="25000"/>
                  </a:schemeClr>
                </a:solidFill>
                <a:latin typeface="Times New Roman" pitchFamily="18" charset="0"/>
                <a:cs typeface="Times New Roman" pitchFamily="18" charset="0"/>
              </a:rPr>
              <a:t> </a:t>
            </a:r>
            <a:r>
              <a:rPr lang="en-US" sz="1800" b="1" dirty="0" err="1">
                <a:solidFill>
                  <a:schemeClr val="tx1">
                    <a:lumMod val="75000"/>
                    <a:lumOff val="25000"/>
                  </a:schemeClr>
                </a:solidFill>
                <a:latin typeface="Times New Roman" pitchFamily="18" charset="0"/>
                <a:cs typeface="Times New Roman" pitchFamily="18" charset="0"/>
              </a:rPr>
              <a:t>Pulparambil</a:t>
            </a:r>
            <a:r>
              <a:rPr lang="en-US" sz="1800" b="1" dirty="0">
                <a:solidFill>
                  <a:schemeClr val="tx1">
                    <a:lumMod val="75000"/>
                    <a:lumOff val="25000"/>
                  </a:schemeClr>
                </a:solidFill>
                <a:latin typeface="Times New Roman" pitchFamily="18" charset="0"/>
                <a:cs typeface="Times New Roman" pitchFamily="18" charset="0"/>
              </a:rPr>
              <a:t>, Medhat </a:t>
            </a:r>
            <a:r>
              <a:rPr lang="en-US" sz="1800" b="1" dirty="0" err="1">
                <a:solidFill>
                  <a:schemeClr val="tx1">
                    <a:lumMod val="75000"/>
                    <a:lumOff val="25000"/>
                  </a:schemeClr>
                </a:solidFill>
                <a:latin typeface="Times New Roman" pitchFamily="18" charset="0"/>
                <a:cs typeface="Times New Roman" pitchFamily="18" charset="0"/>
              </a:rPr>
              <a:t>Awadalla</a:t>
            </a:r>
            <a:r>
              <a:rPr lang="en-US" sz="1800" b="1" dirty="0">
                <a:solidFill>
                  <a:schemeClr val="tx1">
                    <a:lumMod val="75000"/>
                    <a:lumOff val="25000"/>
                  </a:schemeClr>
                </a:solidFill>
                <a:latin typeface="Times New Roman" pitchFamily="18" charset="0"/>
                <a:cs typeface="Times New Roman" pitchFamily="18" charset="0"/>
              </a:rPr>
              <a:t>, </a:t>
            </a:r>
            <a:r>
              <a:rPr lang="en-US" sz="1800" b="1" i="0" dirty="0">
                <a:solidFill>
                  <a:srgbClr val="505050"/>
                </a:solidFill>
                <a:effectLst/>
                <a:latin typeface="Times New Roman" panose="02020603050405020304" pitchFamily="18" charset="0"/>
                <a:cs typeface="Times New Roman" panose="02020603050405020304" pitchFamily="18" charset="0"/>
              </a:rPr>
              <a:t>Development of an IoT based real-time traffic monitoring system for city governance</a:t>
            </a:r>
            <a:r>
              <a:rPr lang="en-US" sz="1800" b="1" dirty="0">
                <a:solidFill>
                  <a:schemeClr val="tx1">
                    <a:lumMod val="75000"/>
                    <a:lumOff val="25000"/>
                  </a:schemeClr>
                </a:solidFill>
                <a:latin typeface="Times New Roman" pitchFamily="18" charset="0"/>
                <a:cs typeface="Times New Roman" pitchFamily="18" charset="0"/>
              </a:rPr>
              <a:t> https://doi.org/10.1016/j.glt.2020.09.004</a:t>
            </a: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136525"/>
            <a:ext cx="7467600" cy="1492275"/>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99592" y="869759"/>
            <a:ext cx="10515600" cy="4591982"/>
          </a:xfrm>
        </p:spPr>
        <p:txBody>
          <a:bodyPr>
            <a:normAutofit/>
          </a:bodyPr>
          <a:lstStyle/>
          <a:p>
            <a:pPr marL="355600" indent="-355600" algn="just">
              <a:lnSpc>
                <a:spcPct val="170000"/>
              </a:lnSpc>
              <a:buFont typeface="Wingdings" pitchFamily="2" charset="2"/>
              <a:buChar char="Ø"/>
            </a:pPr>
            <a:r>
              <a:rPr lang="en-US" altLang="en-US" sz="2000" dirty="0">
                <a:solidFill>
                  <a:srgbClr val="000000"/>
                </a:solidFill>
                <a:latin typeface="Times New Roman" panose="02020603050405020304" pitchFamily="18" charset="0"/>
                <a:cs typeface="Times New Roman" panose="02020603050405020304" pitchFamily="18" charset="0"/>
              </a:rPr>
              <a:t>A significant amount of research work carried out on traffic management systems, but intelligent traffic monitoring is still an active research topic with the emerging technologies such as the Internet of Things (IoT) and Artificial Intelligence (AI).</a:t>
            </a:r>
          </a:p>
          <a:p>
            <a:pPr marL="355600" indent="-355600" algn="just">
              <a:lnSpc>
                <a:spcPct val="170000"/>
              </a:lnSpc>
              <a:buFont typeface="Wingdings" pitchFamily="2" charset="2"/>
              <a:buChar char="Ø"/>
            </a:pPr>
            <a:r>
              <a:rPr lang="en-US" altLang="en-US" sz="2000" dirty="0">
                <a:solidFill>
                  <a:srgbClr val="000000"/>
                </a:solidFill>
                <a:latin typeface="Times New Roman" panose="02020603050405020304" pitchFamily="18" charset="0"/>
                <a:cs typeface="Times New Roman" panose="02020603050405020304" pitchFamily="18" charset="0"/>
              </a:rPr>
              <a:t>The existing traffic prediction methods mostly dedicated to highway and urban traffic management, and limited studies focused on roads and closed campuses. </a:t>
            </a:r>
          </a:p>
          <a:p>
            <a:pPr marL="355600" indent="-355600" algn="just">
              <a:lnSpc>
                <a:spcPct val="170000"/>
              </a:lnSpc>
              <a:buFont typeface="Wingdings" pitchFamily="2" charset="2"/>
              <a:buChar char="Ø"/>
            </a:pPr>
            <a:r>
              <a:rPr lang="en-US" altLang="en-US" sz="2000" dirty="0">
                <a:solidFill>
                  <a:srgbClr val="000000"/>
                </a:solidFill>
                <a:latin typeface="Times New Roman" panose="02020603050405020304" pitchFamily="18" charset="0"/>
                <a:cs typeface="Times New Roman" panose="02020603050405020304" pitchFamily="18" charset="0"/>
              </a:rPr>
              <a:t>Hence our project aims to provide real-time traffic updates on traffic congestion and unusual traffic incidents through roadside message units and thereby improve mobility.</a:t>
            </a:r>
          </a:p>
          <a:p>
            <a:pPr marL="355600" indent="-355600" algn="just">
              <a:lnSpc>
                <a:spcPct val="170000"/>
              </a:lnSpc>
              <a:buFont typeface="Wingdings" pitchFamily="2" charset="2"/>
              <a:buChar char="Ø"/>
            </a:pPr>
            <a:endParaRPr lang="en-US" sz="2400" b="1" dirty="0">
              <a:latin typeface="Times New Roman" pitchFamily="18" charset="0"/>
              <a:cs typeface="Times New Roman" pitchFamily="18" charset="0"/>
            </a:endParaRPr>
          </a:p>
          <a:p>
            <a:pPr marL="0" indent="0" algn="just">
              <a:buNone/>
            </a:pPr>
            <a:endParaRPr lang="en-US" sz="1800" b="1"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30</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36524"/>
            <a:ext cx="7467600" cy="1060227"/>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marL="285750" indent="-285750" algn="just" eaLnBrk="1" hangingPunct="1">
              <a:lnSpc>
                <a:spcPct val="150000"/>
              </a:lnSpc>
              <a:spcBef>
                <a:spcPts val="763"/>
              </a:spcBef>
              <a:buFont typeface="Wingdings" panose="05000000000000000000" pitchFamily="2" charset="2"/>
              <a:buChar char="Ø"/>
            </a:pPr>
            <a:r>
              <a:rPr lang="en-US" altLang="en-US" sz="2000" dirty="0">
                <a:solidFill>
                  <a:srgbClr val="000000"/>
                </a:solidFill>
                <a:latin typeface="Times New Roman" panose="02020603050405020304" pitchFamily="18" charset="0"/>
                <a:cs typeface="Times New Roman" panose="02020603050405020304" pitchFamily="18" charset="0"/>
              </a:rPr>
              <a:t>The sustainability and smartness of the smart city concept rely on the technologies adopted to improve the people’s quality of life.  </a:t>
            </a:r>
          </a:p>
          <a:p>
            <a:pPr marL="285750" indent="-285750" algn="just" eaLnBrk="1" hangingPunct="1">
              <a:lnSpc>
                <a:spcPct val="150000"/>
              </a:lnSpc>
              <a:spcBef>
                <a:spcPts val="763"/>
              </a:spcBef>
              <a:buFont typeface="Wingdings" panose="05000000000000000000" pitchFamily="2" charset="2"/>
              <a:buChar char="Ø"/>
            </a:pPr>
            <a:r>
              <a:rPr lang="en-US" altLang="en-US" sz="2000" dirty="0">
                <a:solidFill>
                  <a:srgbClr val="000000"/>
                </a:solidFill>
                <a:latin typeface="Times New Roman" panose="02020603050405020304" pitchFamily="18" charset="0"/>
                <a:cs typeface="Times New Roman" panose="02020603050405020304" pitchFamily="18" charset="0"/>
              </a:rPr>
              <a:t>The emergence of the internet of things (IoT) has evolved the concept of smart cities. </a:t>
            </a:r>
          </a:p>
          <a:p>
            <a:pPr marL="285750" indent="-285750" algn="just" eaLnBrk="1" hangingPunct="1">
              <a:lnSpc>
                <a:spcPct val="150000"/>
              </a:lnSpc>
              <a:spcBef>
                <a:spcPts val="763"/>
              </a:spcBef>
              <a:buFont typeface="Wingdings" panose="05000000000000000000" pitchFamily="2" charset="2"/>
              <a:buChar char="Ø"/>
            </a:pPr>
            <a:r>
              <a:rPr lang="en-US" altLang="en-US" sz="2000" dirty="0">
                <a:solidFill>
                  <a:srgbClr val="000000"/>
                </a:solidFill>
                <a:latin typeface="Times New Roman" panose="02020603050405020304" pitchFamily="18" charset="0"/>
                <a:cs typeface="Times New Roman" panose="02020603050405020304" pitchFamily="18" charset="0"/>
              </a:rPr>
              <a:t>Smart traffic infrastructure is an essential component of smart city initiatives because traffic congestion is a severe issue that grows along with city development. </a:t>
            </a:r>
          </a:p>
          <a:p>
            <a:pPr marL="285750" indent="-285750" algn="just" eaLnBrk="1" hangingPunct="1">
              <a:lnSpc>
                <a:spcPct val="150000"/>
              </a:lnSpc>
              <a:spcBef>
                <a:spcPts val="763"/>
              </a:spcBef>
              <a:buFont typeface="Wingdings" panose="05000000000000000000" pitchFamily="2" charset="2"/>
              <a:buChar char="Ø"/>
            </a:pPr>
            <a:r>
              <a:rPr lang="en-US" altLang="en-US" sz="2000" dirty="0">
                <a:solidFill>
                  <a:srgbClr val="000000"/>
                </a:solidFill>
                <a:latin typeface="Times New Roman" panose="02020603050405020304" pitchFamily="18" charset="0"/>
                <a:cs typeface="Times New Roman" panose="02020603050405020304" pitchFamily="18" charset="0"/>
              </a:rPr>
              <a:t>Smart traffic management includes intelligent transport systems with integrated components like adaptive traffic signal controls, freeway management, emergency management services, and roadside units.</a:t>
            </a:r>
          </a:p>
          <a:p>
            <a:pPr marL="0" indent="0" algn="just">
              <a:lnSpc>
                <a:spcPct val="120000"/>
              </a:lnSpc>
              <a:buNone/>
            </a:pPr>
            <a:endParaRPr lang="en-US"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36524"/>
            <a:ext cx="7467600" cy="1060227"/>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lnSpcReduction="10000"/>
          </a:bodyPr>
          <a:lstStyle/>
          <a:p>
            <a:pPr marL="0" indent="0" algn="just">
              <a:lnSpc>
                <a:spcPct val="120000"/>
              </a:lnSpc>
              <a:buNone/>
            </a:pPr>
            <a:r>
              <a:rPr lang="en-US" b="1" dirty="0">
                <a:latin typeface="Times New Roman" pitchFamily="18" charset="0"/>
                <a:cs typeface="Times New Roman" pitchFamily="18" charset="0"/>
              </a:rPr>
              <a:t>Existing System</a:t>
            </a:r>
          </a:p>
          <a:p>
            <a:pPr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As of now all the Traffic signals </a:t>
            </a:r>
            <a:r>
              <a:rPr lang="en-US" sz="2000">
                <a:latin typeface="Times New Roman" pitchFamily="18" charset="0"/>
                <a:cs typeface="Times New Roman" pitchFamily="18" charset="0"/>
              </a:rPr>
              <a:t>in India </a:t>
            </a:r>
            <a:r>
              <a:rPr lang="en-US" sz="2000" dirty="0">
                <a:latin typeface="Times New Roman" pitchFamily="18" charset="0"/>
                <a:cs typeface="Times New Roman" pitchFamily="18" charset="0"/>
              </a:rPr>
              <a:t>are operated manually without any automation</a:t>
            </a:r>
          </a:p>
          <a:p>
            <a:pPr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Traffic signals needs a person to controller the flow of traffic with the help of button to switch signal lights</a:t>
            </a:r>
          </a:p>
          <a:p>
            <a:pPr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As these signals are controlled by a human this will lead to human errors that leads to traffic congestion etc. </a:t>
            </a:r>
          </a:p>
          <a:p>
            <a:pPr marL="0" indent="0" algn="just">
              <a:lnSpc>
                <a:spcPct val="120000"/>
              </a:lnSpc>
              <a:buNone/>
            </a:pPr>
            <a:r>
              <a:rPr lang="en-US" b="1" dirty="0">
                <a:latin typeface="Times New Roman" pitchFamily="18" charset="0"/>
                <a:cs typeface="Times New Roman" pitchFamily="18" charset="0"/>
              </a:rPr>
              <a:t>Proposed System</a:t>
            </a:r>
          </a:p>
          <a:p>
            <a:pPr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This system allows us to control the traffic signals without Human interference.</a:t>
            </a:r>
          </a:p>
          <a:p>
            <a:pPr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These traffic signals are automated and controlled with help of IoT.</a:t>
            </a:r>
          </a:p>
          <a:p>
            <a:pPr algn="just">
              <a:lnSpc>
                <a:spcPct val="150000"/>
              </a:lnSpc>
              <a:buFont typeface="Wingdings" panose="05000000000000000000" pitchFamily="2" charset="2"/>
              <a:buChar char="Ø"/>
            </a:pPr>
            <a:r>
              <a:rPr lang="en-US" sz="2000" dirty="0">
                <a:latin typeface="Times New Roman" pitchFamily="18" charset="0"/>
                <a:cs typeface="Times New Roman" pitchFamily="18" charset="0"/>
              </a:rPr>
              <a:t>These systems are less prone to error and are easy to maintain. </a:t>
            </a: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3185276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graphicFrame>
        <p:nvGraphicFramePr>
          <p:cNvPr id="10" name="Google Shape;142;g10d4cb8a95c_4_4">
            <a:extLst>
              <a:ext uri="{FF2B5EF4-FFF2-40B4-BE49-F238E27FC236}">
                <a16:creationId xmlns:a16="http://schemas.microsoft.com/office/drawing/2014/main" id="{5F13FC4B-154F-1CCC-3D40-F42B254756C8}"/>
              </a:ext>
            </a:extLst>
          </p:cNvPr>
          <p:cNvGraphicFramePr/>
          <p:nvPr>
            <p:extLst>
              <p:ext uri="{D42A27DB-BD31-4B8C-83A1-F6EECF244321}">
                <p14:modId xmlns:p14="http://schemas.microsoft.com/office/powerpoint/2010/main" val="569618822"/>
              </p:ext>
            </p:extLst>
          </p:nvPr>
        </p:nvGraphicFramePr>
        <p:xfrm>
          <a:off x="506275" y="924180"/>
          <a:ext cx="9779450" cy="5411986"/>
        </p:xfrm>
        <a:graphic>
          <a:graphicData uri="http://schemas.openxmlformats.org/drawingml/2006/table">
            <a:tbl>
              <a:tblPr>
                <a:noFill/>
              </a:tblPr>
              <a:tblGrid>
                <a:gridCol w="823300">
                  <a:extLst>
                    <a:ext uri="{9D8B030D-6E8A-4147-A177-3AD203B41FA5}">
                      <a16:colId xmlns:a16="http://schemas.microsoft.com/office/drawing/2014/main" val="20000"/>
                    </a:ext>
                  </a:extLst>
                </a:gridCol>
                <a:gridCol w="1831850">
                  <a:extLst>
                    <a:ext uri="{9D8B030D-6E8A-4147-A177-3AD203B41FA5}">
                      <a16:colId xmlns:a16="http://schemas.microsoft.com/office/drawing/2014/main" val="20001"/>
                    </a:ext>
                  </a:extLst>
                </a:gridCol>
                <a:gridCol w="1611700">
                  <a:extLst>
                    <a:ext uri="{9D8B030D-6E8A-4147-A177-3AD203B41FA5}">
                      <a16:colId xmlns:a16="http://schemas.microsoft.com/office/drawing/2014/main" val="20002"/>
                    </a:ext>
                  </a:extLst>
                </a:gridCol>
                <a:gridCol w="1724400">
                  <a:extLst>
                    <a:ext uri="{9D8B030D-6E8A-4147-A177-3AD203B41FA5}">
                      <a16:colId xmlns:a16="http://schemas.microsoft.com/office/drawing/2014/main" val="20003"/>
                    </a:ext>
                  </a:extLst>
                </a:gridCol>
                <a:gridCol w="2079350">
                  <a:extLst>
                    <a:ext uri="{9D8B030D-6E8A-4147-A177-3AD203B41FA5}">
                      <a16:colId xmlns:a16="http://schemas.microsoft.com/office/drawing/2014/main" val="20004"/>
                    </a:ext>
                  </a:extLst>
                </a:gridCol>
                <a:gridCol w="1708850">
                  <a:extLst>
                    <a:ext uri="{9D8B030D-6E8A-4147-A177-3AD203B41FA5}">
                      <a16:colId xmlns:a16="http://schemas.microsoft.com/office/drawing/2014/main" val="20006"/>
                    </a:ext>
                  </a:extLst>
                </a:gridCol>
              </a:tblGrid>
              <a:tr h="762809">
                <a:tc>
                  <a:txBody>
                    <a:bodyPr/>
                    <a:lstStyle/>
                    <a:p>
                      <a:pPr marL="0" lvl="0" indent="0" algn="ctr" rtl="0">
                        <a:spcBef>
                          <a:spcPts val="0"/>
                        </a:spcBef>
                        <a:spcAft>
                          <a:spcPts val="0"/>
                        </a:spcAft>
                        <a:buNone/>
                      </a:pPr>
                      <a:r>
                        <a:rPr lang="en-US" sz="1400" dirty="0" err="1">
                          <a:latin typeface="Times New Roman"/>
                          <a:ea typeface="Times New Roman"/>
                          <a:cs typeface="Times New Roman"/>
                          <a:sym typeface="Times New Roman"/>
                        </a:rPr>
                        <a:t>Sl</a:t>
                      </a:r>
                      <a:r>
                        <a:rPr lang="en-US" sz="1400" dirty="0">
                          <a:latin typeface="Times New Roman"/>
                          <a:ea typeface="Times New Roman"/>
                          <a:cs typeface="Times New Roman"/>
                          <a:sym typeface="Times New Roman"/>
                        </a:rPr>
                        <a:t> No</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latin typeface="Times New Roman"/>
                          <a:ea typeface="Times New Roman"/>
                          <a:cs typeface="Times New Roman"/>
                          <a:sym typeface="Times New Roman"/>
                        </a:rPr>
                        <a:t>Title of the paper</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latin typeface="Times New Roman"/>
                          <a:ea typeface="Times New Roman"/>
                          <a:cs typeface="Times New Roman"/>
                          <a:sym typeface="Times New Roman"/>
                        </a:rPr>
                        <a:t>Techniques Used</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Contribution</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a:solidFill>
                            <a:schemeClr val="dk1"/>
                          </a:solidFill>
                          <a:latin typeface="Times New Roman"/>
                          <a:ea typeface="Times New Roman"/>
                          <a:cs typeface="Times New Roman"/>
                          <a:sym typeface="Times New Roman"/>
                        </a:rPr>
                        <a:t>Limitation</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solidFill>
                            <a:schemeClr val="dk1"/>
                          </a:solidFill>
                          <a:latin typeface="Times New Roman"/>
                          <a:ea typeface="Times New Roman"/>
                          <a:cs typeface="Times New Roman"/>
                          <a:sym typeface="Times New Roman"/>
                        </a:rPr>
                        <a:t>Performance</a:t>
                      </a:r>
                      <a:endParaRPr sz="14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250118">
                <a:tc>
                  <a:txBody>
                    <a:bodyPr/>
                    <a:lstStyle/>
                    <a:p>
                      <a:pPr marL="0" lvl="0" indent="0" algn="l" rtl="0">
                        <a:spcBef>
                          <a:spcPts val="0"/>
                        </a:spcBef>
                        <a:spcAft>
                          <a:spcPts val="0"/>
                        </a:spcAft>
                        <a:buNone/>
                      </a:pPr>
                      <a:r>
                        <a:rPr lang="en-US" sz="1400">
                          <a:latin typeface="Times New Roman"/>
                          <a:ea typeface="Times New Roman"/>
                          <a:cs typeface="Times New Roman"/>
                          <a:sym typeface="Times New Roman"/>
                        </a:rPr>
                        <a:t>1.</a:t>
                      </a:r>
                      <a:endParaRPr sz="140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US" sz="1400" b="0" dirty="0">
                          <a:latin typeface="Times New Roman" panose="02020603050405020304" pitchFamily="18" charset="0"/>
                          <a:ea typeface="Times New Roman" panose="02020603050405020304" pitchFamily="18" charset="0"/>
                        </a:rPr>
                        <a:t>Intelligent Traffic Information System a Real-Time Traffic Information System on the Shiraz Bypass </a:t>
                      </a:r>
                      <a:endParaRPr sz="1400" b="0" dirty="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IN" sz="1400" dirty="0">
                          <a:latin typeface="Times New Roman" panose="02020603050405020304" pitchFamily="18" charset="0"/>
                          <a:ea typeface="Times New Roman" panose="02020603050405020304" pitchFamily="18" charset="0"/>
                        </a:rPr>
                        <a:t>Video detection and  Image processing algorithm to measure traffic-flow according to the average speed of vehicles.</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400" dirty="0">
                          <a:latin typeface="Times New Roman"/>
                          <a:ea typeface="Times New Roman"/>
                          <a:cs typeface="Times New Roman"/>
                          <a:sym typeface="Times New Roman"/>
                        </a:rPr>
                        <a:t>Efficiently </a:t>
                      </a:r>
                      <a:r>
                        <a:rPr lang="en-IN" sz="1400" dirty="0">
                          <a:latin typeface="Times New Roman" panose="02020603050405020304" pitchFamily="18" charset="0"/>
                          <a:ea typeface="Times New Roman" panose="02020603050405020304" pitchFamily="18" charset="0"/>
                        </a:rPr>
                        <a:t>measures traffic-flow according to the average speed of vehicles.</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Experimental results are promising due to the proximity of determined traffic status by the system compared to the detection done by traffic experts.</a:t>
                      </a:r>
                      <a:endParaRPr sz="11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r>
                        <a:rPr lang="en-IN" sz="1400" kern="1200" dirty="0">
                          <a:solidFill>
                            <a:schemeClr val="tx1"/>
                          </a:solidFill>
                          <a:effectLst/>
                          <a:latin typeface="Times New Roman" panose="02020603050405020304" pitchFamily="18" charset="0"/>
                          <a:ea typeface="+mn-ea"/>
                          <a:cs typeface="Times New Roman" panose="02020603050405020304" pitchFamily="18" charset="0"/>
                        </a:rPr>
                        <a:t>Average speed improvement using this system.</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2338938">
                <a:tc>
                  <a:txBody>
                    <a:bodyPr/>
                    <a:lstStyle/>
                    <a:p>
                      <a:pPr marL="0" lvl="0" indent="0" algn="l" rtl="0">
                        <a:spcBef>
                          <a:spcPts val="0"/>
                        </a:spcBef>
                        <a:spcAft>
                          <a:spcPts val="0"/>
                        </a:spcAft>
                        <a:buNone/>
                      </a:pPr>
                      <a:r>
                        <a:rPr lang="en-US" sz="1400" dirty="0">
                          <a:latin typeface="Times New Roman"/>
                          <a:ea typeface="Times New Roman"/>
                          <a:cs typeface="Times New Roman"/>
                          <a:sym typeface="Times New Roman"/>
                        </a:rPr>
                        <a:t>2.</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IN" sz="1400" b="0" kern="1200" dirty="0">
                          <a:solidFill>
                            <a:schemeClr val="tx1"/>
                          </a:solidFill>
                          <a:effectLst/>
                          <a:latin typeface="Times New Roman" panose="02020603050405020304" pitchFamily="18" charset="0"/>
                          <a:ea typeface="+mn-ea"/>
                          <a:cs typeface="Times New Roman" panose="02020603050405020304" pitchFamily="18" charset="0"/>
                        </a:rPr>
                        <a:t>Sensor Technologies for Intelligent Transportation Systems </a:t>
                      </a:r>
                      <a:endParaRPr sz="1100" b="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400" dirty="0">
                          <a:solidFill>
                            <a:schemeClr val="dk1"/>
                          </a:solidFill>
                          <a:latin typeface="Times New Roman"/>
                          <a:ea typeface="Times New Roman"/>
                          <a:cs typeface="Times New Roman"/>
                          <a:sym typeface="Times New Roman"/>
                        </a:rPr>
                        <a:t>Sensor Technology.</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Implementation in-vehicle sensors and its applications which include safety, traffic management.</a:t>
                      </a:r>
                      <a:endParaRPr sz="1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Lot challenges come with implementation of ITS environment.</a:t>
                      </a:r>
                      <a:endParaRPr sz="11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400" dirty="0">
                          <a:solidFill>
                            <a:schemeClr val="dk1"/>
                          </a:solidFill>
                          <a:latin typeface="Times New Roman"/>
                          <a:ea typeface="Times New Roman"/>
                          <a:cs typeface="Times New Roman"/>
                          <a:sym typeface="Times New Roman"/>
                        </a:rPr>
                        <a:t>Accuracy of 72% </a:t>
                      </a:r>
                      <a:endParaRPr sz="1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7</a:t>
            </a:fld>
            <a:endParaRPr lang="en-US" dirty="0"/>
          </a:p>
        </p:txBody>
      </p:sp>
      <p:graphicFrame>
        <p:nvGraphicFramePr>
          <p:cNvPr id="10" name="Google Shape;142;g10d4cb8a95c_4_4">
            <a:extLst>
              <a:ext uri="{FF2B5EF4-FFF2-40B4-BE49-F238E27FC236}">
                <a16:creationId xmlns:a16="http://schemas.microsoft.com/office/drawing/2014/main" id="{5F13FC4B-154F-1CCC-3D40-F42B254756C8}"/>
              </a:ext>
            </a:extLst>
          </p:cNvPr>
          <p:cNvGraphicFramePr/>
          <p:nvPr>
            <p:extLst>
              <p:ext uri="{D42A27DB-BD31-4B8C-83A1-F6EECF244321}">
                <p14:modId xmlns:p14="http://schemas.microsoft.com/office/powerpoint/2010/main" val="1700268379"/>
              </p:ext>
            </p:extLst>
          </p:nvPr>
        </p:nvGraphicFramePr>
        <p:xfrm>
          <a:off x="506275" y="924180"/>
          <a:ext cx="9779450" cy="5411986"/>
        </p:xfrm>
        <a:graphic>
          <a:graphicData uri="http://schemas.openxmlformats.org/drawingml/2006/table">
            <a:tbl>
              <a:tblPr>
                <a:noFill/>
              </a:tblPr>
              <a:tblGrid>
                <a:gridCol w="823300">
                  <a:extLst>
                    <a:ext uri="{9D8B030D-6E8A-4147-A177-3AD203B41FA5}">
                      <a16:colId xmlns:a16="http://schemas.microsoft.com/office/drawing/2014/main" val="20000"/>
                    </a:ext>
                  </a:extLst>
                </a:gridCol>
                <a:gridCol w="1831850">
                  <a:extLst>
                    <a:ext uri="{9D8B030D-6E8A-4147-A177-3AD203B41FA5}">
                      <a16:colId xmlns:a16="http://schemas.microsoft.com/office/drawing/2014/main" val="20001"/>
                    </a:ext>
                  </a:extLst>
                </a:gridCol>
                <a:gridCol w="1611700">
                  <a:extLst>
                    <a:ext uri="{9D8B030D-6E8A-4147-A177-3AD203B41FA5}">
                      <a16:colId xmlns:a16="http://schemas.microsoft.com/office/drawing/2014/main" val="20002"/>
                    </a:ext>
                  </a:extLst>
                </a:gridCol>
                <a:gridCol w="1724400">
                  <a:extLst>
                    <a:ext uri="{9D8B030D-6E8A-4147-A177-3AD203B41FA5}">
                      <a16:colId xmlns:a16="http://schemas.microsoft.com/office/drawing/2014/main" val="20003"/>
                    </a:ext>
                  </a:extLst>
                </a:gridCol>
                <a:gridCol w="2079350">
                  <a:extLst>
                    <a:ext uri="{9D8B030D-6E8A-4147-A177-3AD203B41FA5}">
                      <a16:colId xmlns:a16="http://schemas.microsoft.com/office/drawing/2014/main" val="20004"/>
                    </a:ext>
                  </a:extLst>
                </a:gridCol>
                <a:gridCol w="1708850">
                  <a:extLst>
                    <a:ext uri="{9D8B030D-6E8A-4147-A177-3AD203B41FA5}">
                      <a16:colId xmlns:a16="http://schemas.microsoft.com/office/drawing/2014/main" val="20006"/>
                    </a:ext>
                  </a:extLst>
                </a:gridCol>
              </a:tblGrid>
              <a:tr h="762809">
                <a:tc>
                  <a:txBody>
                    <a:bodyPr/>
                    <a:lstStyle/>
                    <a:p>
                      <a:pPr marL="0" lvl="0" indent="0" algn="ctr" rtl="0">
                        <a:spcBef>
                          <a:spcPts val="0"/>
                        </a:spcBef>
                        <a:spcAft>
                          <a:spcPts val="0"/>
                        </a:spcAft>
                        <a:buNone/>
                      </a:pPr>
                      <a:r>
                        <a:rPr lang="en-US" sz="1400" dirty="0" err="1">
                          <a:latin typeface="Times New Roman"/>
                          <a:ea typeface="Times New Roman"/>
                          <a:cs typeface="Times New Roman"/>
                          <a:sym typeface="Times New Roman"/>
                        </a:rPr>
                        <a:t>Sl</a:t>
                      </a:r>
                      <a:r>
                        <a:rPr lang="en-US" sz="1400" dirty="0">
                          <a:latin typeface="Times New Roman"/>
                          <a:ea typeface="Times New Roman"/>
                          <a:cs typeface="Times New Roman"/>
                          <a:sym typeface="Times New Roman"/>
                        </a:rPr>
                        <a:t> No</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latin typeface="Times New Roman"/>
                          <a:ea typeface="Times New Roman"/>
                          <a:cs typeface="Times New Roman"/>
                          <a:sym typeface="Times New Roman"/>
                        </a:rPr>
                        <a:t>Title of the paper</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latin typeface="Times New Roman"/>
                          <a:ea typeface="Times New Roman"/>
                          <a:cs typeface="Times New Roman"/>
                          <a:sym typeface="Times New Roman"/>
                        </a:rPr>
                        <a:t>Techniques Used</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Contribution</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a:solidFill>
                            <a:schemeClr val="dk1"/>
                          </a:solidFill>
                          <a:latin typeface="Times New Roman"/>
                          <a:ea typeface="Times New Roman"/>
                          <a:cs typeface="Times New Roman"/>
                          <a:sym typeface="Times New Roman"/>
                        </a:rPr>
                        <a:t>Limitation</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solidFill>
                            <a:schemeClr val="dk1"/>
                          </a:solidFill>
                          <a:latin typeface="Times New Roman"/>
                          <a:ea typeface="Times New Roman"/>
                          <a:cs typeface="Times New Roman"/>
                          <a:sym typeface="Times New Roman"/>
                        </a:rPr>
                        <a:t>Performance</a:t>
                      </a:r>
                      <a:endParaRPr sz="14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250118">
                <a:tc>
                  <a:txBody>
                    <a:bodyPr/>
                    <a:lstStyle/>
                    <a:p>
                      <a:pPr marL="0" lvl="0" indent="0" algn="l" rtl="0">
                        <a:spcBef>
                          <a:spcPts val="0"/>
                        </a:spcBef>
                        <a:spcAft>
                          <a:spcPts val="0"/>
                        </a:spcAft>
                        <a:buNone/>
                      </a:pPr>
                      <a:r>
                        <a:rPr lang="en-US" sz="1400" dirty="0">
                          <a:latin typeface="Times New Roman"/>
                          <a:ea typeface="Times New Roman"/>
                          <a:cs typeface="Times New Roman"/>
                          <a:sym typeface="Times New Roman"/>
                        </a:rPr>
                        <a:t>3.</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IN" sz="1400" b="0" kern="1200" dirty="0">
                          <a:solidFill>
                            <a:schemeClr val="tx1"/>
                          </a:solidFill>
                          <a:effectLst/>
                          <a:latin typeface="Times New Roman" panose="02020603050405020304" pitchFamily="18" charset="0"/>
                          <a:ea typeface="+mn-ea"/>
                          <a:cs typeface="Times New Roman" panose="02020603050405020304" pitchFamily="18" charset="0"/>
                        </a:rPr>
                        <a:t>Traffic Measurement and Vehicle Classification with Single Magnetic Sensor</a:t>
                      </a:r>
                      <a:endParaRPr sz="1100" b="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US" sz="1400" dirty="0">
                          <a:latin typeface="Times New Roman"/>
                          <a:ea typeface="Times New Roman"/>
                          <a:cs typeface="Times New Roman"/>
                          <a:sym typeface="Times New Roman"/>
                        </a:rPr>
                        <a:t>Magnetic sensors detecting Technology </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Detect different types of vehicles classification such as non-axle based</a:t>
                      </a:r>
                      <a:endParaRPr sz="11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sym typeface="Times New Roman"/>
                        </a:rPr>
                        <a:t>Distance of magnetic Sensor, vehicle length must be used for high accuracy </a:t>
                      </a:r>
                      <a:endParaRPr sz="11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r>
                        <a:rPr lang="en-IN" sz="1400" kern="1200" dirty="0">
                          <a:solidFill>
                            <a:schemeClr val="tx1"/>
                          </a:solidFill>
                          <a:effectLst/>
                          <a:latin typeface="Times New Roman" panose="02020603050405020304" pitchFamily="18" charset="0"/>
                          <a:ea typeface="+mn-ea"/>
                          <a:cs typeface="Times New Roman" panose="02020603050405020304" pitchFamily="18" charset="0"/>
                        </a:rPr>
                        <a:t>Accuracy of 60%</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2338938">
                <a:tc>
                  <a:txBody>
                    <a:bodyPr/>
                    <a:lstStyle/>
                    <a:p>
                      <a:pPr marL="0" lvl="0" indent="0" algn="l" rtl="0">
                        <a:spcBef>
                          <a:spcPts val="0"/>
                        </a:spcBef>
                        <a:spcAft>
                          <a:spcPts val="0"/>
                        </a:spcAft>
                        <a:buNone/>
                      </a:pPr>
                      <a:r>
                        <a:rPr lang="en-US" sz="1400" dirty="0">
                          <a:latin typeface="Times New Roman"/>
                          <a:ea typeface="Times New Roman"/>
                          <a:cs typeface="Times New Roman"/>
                          <a:sym typeface="Times New Roman"/>
                        </a:rPr>
                        <a:t>4.</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IN" sz="1400" b="0" kern="1200" dirty="0">
                          <a:solidFill>
                            <a:schemeClr val="tx1"/>
                          </a:solidFill>
                          <a:effectLst/>
                          <a:latin typeface="Times New Roman" panose="02020603050405020304" pitchFamily="18" charset="0"/>
                          <a:ea typeface="+mn-ea"/>
                          <a:cs typeface="Times New Roman" panose="02020603050405020304" pitchFamily="18" charset="0"/>
                        </a:rPr>
                        <a:t>Vehicle Classification and Speed Estimation Using Combined Passive Infrared/Ultrasonic Sensors</a:t>
                      </a:r>
                      <a:endParaRPr sz="1000" b="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400" dirty="0">
                          <a:solidFill>
                            <a:schemeClr val="dk1"/>
                          </a:solidFill>
                          <a:latin typeface="Times New Roman"/>
                          <a:ea typeface="Times New Roman"/>
                          <a:cs typeface="Times New Roman"/>
                          <a:sym typeface="Times New Roman"/>
                        </a:rPr>
                        <a:t>Infrared/Ultrasonic Sensors,  Bayesian Network.</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Estimate the speed of incoming vehicles.</a:t>
                      </a:r>
                      <a:endParaRPr sz="11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Error of 5kph vehicle speed estimation.</a:t>
                      </a:r>
                      <a:endParaRPr sz="10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400" dirty="0">
                          <a:solidFill>
                            <a:schemeClr val="dk1"/>
                          </a:solidFill>
                          <a:latin typeface="Times New Roman"/>
                          <a:ea typeface="Times New Roman"/>
                          <a:cs typeface="Times New Roman"/>
                          <a:sym typeface="Times New Roman"/>
                        </a:rPr>
                        <a:t> Accuracy of 90%</a:t>
                      </a:r>
                      <a:endParaRPr sz="1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7180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8</a:t>
            </a:fld>
            <a:endParaRPr lang="en-US" dirty="0"/>
          </a:p>
        </p:txBody>
      </p:sp>
      <p:graphicFrame>
        <p:nvGraphicFramePr>
          <p:cNvPr id="10" name="Google Shape;142;g10d4cb8a95c_4_4">
            <a:extLst>
              <a:ext uri="{FF2B5EF4-FFF2-40B4-BE49-F238E27FC236}">
                <a16:creationId xmlns:a16="http://schemas.microsoft.com/office/drawing/2014/main" id="{5F13FC4B-154F-1CCC-3D40-F42B254756C8}"/>
              </a:ext>
            </a:extLst>
          </p:cNvPr>
          <p:cNvGraphicFramePr/>
          <p:nvPr>
            <p:extLst>
              <p:ext uri="{D42A27DB-BD31-4B8C-83A1-F6EECF244321}">
                <p14:modId xmlns:p14="http://schemas.microsoft.com/office/powerpoint/2010/main" val="2445570568"/>
              </p:ext>
            </p:extLst>
          </p:nvPr>
        </p:nvGraphicFramePr>
        <p:xfrm>
          <a:off x="506275" y="924180"/>
          <a:ext cx="9779450" cy="5411986"/>
        </p:xfrm>
        <a:graphic>
          <a:graphicData uri="http://schemas.openxmlformats.org/drawingml/2006/table">
            <a:tbl>
              <a:tblPr>
                <a:noFill/>
              </a:tblPr>
              <a:tblGrid>
                <a:gridCol w="823300">
                  <a:extLst>
                    <a:ext uri="{9D8B030D-6E8A-4147-A177-3AD203B41FA5}">
                      <a16:colId xmlns:a16="http://schemas.microsoft.com/office/drawing/2014/main" val="20000"/>
                    </a:ext>
                  </a:extLst>
                </a:gridCol>
                <a:gridCol w="1831850">
                  <a:extLst>
                    <a:ext uri="{9D8B030D-6E8A-4147-A177-3AD203B41FA5}">
                      <a16:colId xmlns:a16="http://schemas.microsoft.com/office/drawing/2014/main" val="20001"/>
                    </a:ext>
                  </a:extLst>
                </a:gridCol>
                <a:gridCol w="1611700">
                  <a:extLst>
                    <a:ext uri="{9D8B030D-6E8A-4147-A177-3AD203B41FA5}">
                      <a16:colId xmlns:a16="http://schemas.microsoft.com/office/drawing/2014/main" val="20002"/>
                    </a:ext>
                  </a:extLst>
                </a:gridCol>
                <a:gridCol w="1724400">
                  <a:extLst>
                    <a:ext uri="{9D8B030D-6E8A-4147-A177-3AD203B41FA5}">
                      <a16:colId xmlns:a16="http://schemas.microsoft.com/office/drawing/2014/main" val="20003"/>
                    </a:ext>
                  </a:extLst>
                </a:gridCol>
                <a:gridCol w="2079350">
                  <a:extLst>
                    <a:ext uri="{9D8B030D-6E8A-4147-A177-3AD203B41FA5}">
                      <a16:colId xmlns:a16="http://schemas.microsoft.com/office/drawing/2014/main" val="20004"/>
                    </a:ext>
                  </a:extLst>
                </a:gridCol>
                <a:gridCol w="1708850">
                  <a:extLst>
                    <a:ext uri="{9D8B030D-6E8A-4147-A177-3AD203B41FA5}">
                      <a16:colId xmlns:a16="http://schemas.microsoft.com/office/drawing/2014/main" val="20006"/>
                    </a:ext>
                  </a:extLst>
                </a:gridCol>
              </a:tblGrid>
              <a:tr h="762809">
                <a:tc>
                  <a:txBody>
                    <a:bodyPr/>
                    <a:lstStyle/>
                    <a:p>
                      <a:pPr marL="0" lvl="0" indent="0" algn="ctr" rtl="0">
                        <a:spcBef>
                          <a:spcPts val="0"/>
                        </a:spcBef>
                        <a:spcAft>
                          <a:spcPts val="0"/>
                        </a:spcAft>
                        <a:buNone/>
                      </a:pPr>
                      <a:r>
                        <a:rPr lang="en-US" sz="1400" dirty="0" err="1">
                          <a:latin typeface="Times New Roman"/>
                          <a:ea typeface="Times New Roman"/>
                          <a:cs typeface="Times New Roman"/>
                          <a:sym typeface="Times New Roman"/>
                        </a:rPr>
                        <a:t>Sl</a:t>
                      </a:r>
                      <a:r>
                        <a:rPr lang="en-US" sz="1400" dirty="0">
                          <a:latin typeface="Times New Roman"/>
                          <a:ea typeface="Times New Roman"/>
                          <a:cs typeface="Times New Roman"/>
                          <a:sym typeface="Times New Roman"/>
                        </a:rPr>
                        <a:t> No</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latin typeface="Times New Roman"/>
                          <a:ea typeface="Times New Roman"/>
                          <a:cs typeface="Times New Roman"/>
                          <a:sym typeface="Times New Roman"/>
                        </a:rPr>
                        <a:t>Title of the paper</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latin typeface="Times New Roman"/>
                          <a:ea typeface="Times New Roman"/>
                          <a:cs typeface="Times New Roman"/>
                          <a:sym typeface="Times New Roman"/>
                        </a:rPr>
                        <a:t>Techniques Used</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Contribution</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a:solidFill>
                            <a:schemeClr val="dk1"/>
                          </a:solidFill>
                          <a:latin typeface="Times New Roman"/>
                          <a:ea typeface="Times New Roman"/>
                          <a:cs typeface="Times New Roman"/>
                          <a:sym typeface="Times New Roman"/>
                        </a:rPr>
                        <a:t>Limitation</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solidFill>
                            <a:schemeClr val="dk1"/>
                          </a:solidFill>
                          <a:latin typeface="Times New Roman"/>
                          <a:ea typeface="Times New Roman"/>
                          <a:cs typeface="Times New Roman"/>
                          <a:sym typeface="Times New Roman"/>
                        </a:rPr>
                        <a:t>Performance</a:t>
                      </a:r>
                      <a:endParaRPr sz="14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250118">
                <a:tc>
                  <a:txBody>
                    <a:bodyPr/>
                    <a:lstStyle/>
                    <a:p>
                      <a:pPr marL="0" lvl="0" indent="0" algn="l" rtl="0">
                        <a:spcBef>
                          <a:spcPts val="0"/>
                        </a:spcBef>
                        <a:spcAft>
                          <a:spcPts val="0"/>
                        </a:spcAft>
                        <a:buNone/>
                      </a:pPr>
                      <a:r>
                        <a:rPr lang="en-US" sz="1400" dirty="0">
                          <a:latin typeface="Times New Roman"/>
                          <a:ea typeface="Times New Roman"/>
                          <a:cs typeface="Times New Roman"/>
                          <a:sym typeface="Times New Roman"/>
                        </a:rPr>
                        <a:t>5.</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IN" sz="1400" b="0" kern="1200" dirty="0">
                          <a:solidFill>
                            <a:schemeClr val="tx1"/>
                          </a:solidFill>
                          <a:effectLst/>
                          <a:latin typeface="Times New Roman" panose="02020603050405020304" pitchFamily="18" charset="0"/>
                          <a:ea typeface="+mn-ea"/>
                          <a:cs typeface="Times New Roman" panose="02020603050405020304" pitchFamily="18" charset="0"/>
                        </a:rPr>
                        <a:t>Detecting and positioning of traffic incidents via video-based analysis of traffic states in a road segment </a:t>
                      </a:r>
                      <a:endParaRPr sz="1000" b="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Video based detecting, fuzzy-identification method.</a:t>
                      </a:r>
                      <a:endParaRPr sz="11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Detecting traffic accidents, spiled loads that lead to traffic congestion</a:t>
                      </a:r>
                      <a:endParaRPr sz="10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sym typeface="Times New Roman"/>
                        </a:rPr>
                        <a:t>This is a experiment proof of efficiency, this has to be implemented in real world.</a:t>
                      </a:r>
                      <a:endParaRPr sz="11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r>
                        <a:rPr lang="en-US" sz="1400" kern="1200" dirty="0">
                          <a:solidFill>
                            <a:schemeClr val="tx1"/>
                          </a:solidFill>
                          <a:effectLst/>
                          <a:latin typeface="Times New Roman" panose="02020603050405020304" pitchFamily="18" charset="0"/>
                          <a:ea typeface="+mn-ea"/>
                          <a:cs typeface="Times New Roman" panose="02020603050405020304" pitchFamily="18" charset="0"/>
                        </a:rPr>
                        <a:t>NA</a:t>
                      </a:r>
                    </a:p>
                  </a:txBody>
                  <a:tcPr marL="91425" marR="91425" marT="91425" marB="91425"/>
                </a:tc>
                <a:extLst>
                  <a:ext uri="{0D108BD9-81ED-4DB2-BD59-A6C34878D82A}">
                    <a16:rowId xmlns:a16="http://schemas.microsoft.com/office/drawing/2014/main" val="10001"/>
                  </a:ext>
                </a:extLst>
              </a:tr>
              <a:tr h="2338938">
                <a:tc>
                  <a:txBody>
                    <a:bodyPr/>
                    <a:lstStyle/>
                    <a:p>
                      <a:pPr marL="0" lvl="0" indent="0" algn="l" rtl="0">
                        <a:spcBef>
                          <a:spcPts val="0"/>
                        </a:spcBef>
                        <a:spcAft>
                          <a:spcPts val="0"/>
                        </a:spcAft>
                        <a:buNone/>
                      </a:pPr>
                      <a:r>
                        <a:rPr lang="en-US" sz="1400" dirty="0">
                          <a:latin typeface="Times New Roman"/>
                          <a:ea typeface="Times New Roman"/>
                          <a:cs typeface="Times New Roman"/>
                          <a:sym typeface="Times New Roman"/>
                        </a:rPr>
                        <a:t>6.</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IN" sz="1400" b="0" kern="1200" dirty="0">
                          <a:solidFill>
                            <a:schemeClr val="tx1"/>
                          </a:solidFill>
                          <a:effectLst/>
                          <a:latin typeface="Times New Roman" panose="02020603050405020304" pitchFamily="18" charset="0"/>
                          <a:ea typeface="+mn-ea"/>
                          <a:cs typeface="Times New Roman" panose="02020603050405020304" pitchFamily="18" charset="0"/>
                        </a:rPr>
                        <a:t>Portable Roadside Sensors for Vehicle Counting, Classification, and Speed Measurement </a:t>
                      </a:r>
                      <a:endParaRPr sz="800" b="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Anisotropic magnetic device. (wireless)</a:t>
                      </a:r>
                      <a:endParaRPr sz="11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Vehicle classification, speed measurements with help of robust algorithm.</a:t>
                      </a:r>
                      <a:endParaRPr sz="11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Cannot be used for larger traffic junctions.</a:t>
                      </a:r>
                      <a:endParaRPr sz="10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400" dirty="0">
                          <a:solidFill>
                            <a:schemeClr val="dk1"/>
                          </a:solidFill>
                          <a:latin typeface="Times New Roman"/>
                          <a:ea typeface="Times New Roman"/>
                          <a:cs typeface="Times New Roman"/>
                          <a:sym typeface="Times New Roman"/>
                        </a:rPr>
                        <a:t> Accuracy of 95%</a:t>
                      </a:r>
                      <a:endParaRPr sz="1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8604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9</a:t>
            </a:fld>
            <a:endParaRPr lang="en-US" dirty="0"/>
          </a:p>
        </p:txBody>
      </p:sp>
      <p:graphicFrame>
        <p:nvGraphicFramePr>
          <p:cNvPr id="10" name="Google Shape;142;g10d4cb8a95c_4_4">
            <a:extLst>
              <a:ext uri="{FF2B5EF4-FFF2-40B4-BE49-F238E27FC236}">
                <a16:creationId xmlns:a16="http://schemas.microsoft.com/office/drawing/2014/main" id="{5F13FC4B-154F-1CCC-3D40-F42B254756C8}"/>
              </a:ext>
            </a:extLst>
          </p:cNvPr>
          <p:cNvGraphicFramePr/>
          <p:nvPr>
            <p:extLst>
              <p:ext uri="{D42A27DB-BD31-4B8C-83A1-F6EECF244321}">
                <p14:modId xmlns:p14="http://schemas.microsoft.com/office/powerpoint/2010/main" val="3287341629"/>
              </p:ext>
            </p:extLst>
          </p:nvPr>
        </p:nvGraphicFramePr>
        <p:xfrm>
          <a:off x="506275" y="924180"/>
          <a:ext cx="9779450" cy="5411986"/>
        </p:xfrm>
        <a:graphic>
          <a:graphicData uri="http://schemas.openxmlformats.org/drawingml/2006/table">
            <a:tbl>
              <a:tblPr>
                <a:noFill/>
              </a:tblPr>
              <a:tblGrid>
                <a:gridCol w="823300">
                  <a:extLst>
                    <a:ext uri="{9D8B030D-6E8A-4147-A177-3AD203B41FA5}">
                      <a16:colId xmlns:a16="http://schemas.microsoft.com/office/drawing/2014/main" val="20000"/>
                    </a:ext>
                  </a:extLst>
                </a:gridCol>
                <a:gridCol w="1831850">
                  <a:extLst>
                    <a:ext uri="{9D8B030D-6E8A-4147-A177-3AD203B41FA5}">
                      <a16:colId xmlns:a16="http://schemas.microsoft.com/office/drawing/2014/main" val="20001"/>
                    </a:ext>
                  </a:extLst>
                </a:gridCol>
                <a:gridCol w="1611700">
                  <a:extLst>
                    <a:ext uri="{9D8B030D-6E8A-4147-A177-3AD203B41FA5}">
                      <a16:colId xmlns:a16="http://schemas.microsoft.com/office/drawing/2014/main" val="20002"/>
                    </a:ext>
                  </a:extLst>
                </a:gridCol>
                <a:gridCol w="1724400">
                  <a:extLst>
                    <a:ext uri="{9D8B030D-6E8A-4147-A177-3AD203B41FA5}">
                      <a16:colId xmlns:a16="http://schemas.microsoft.com/office/drawing/2014/main" val="20003"/>
                    </a:ext>
                  </a:extLst>
                </a:gridCol>
                <a:gridCol w="2079350">
                  <a:extLst>
                    <a:ext uri="{9D8B030D-6E8A-4147-A177-3AD203B41FA5}">
                      <a16:colId xmlns:a16="http://schemas.microsoft.com/office/drawing/2014/main" val="20004"/>
                    </a:ext>
                  </a:extLst>
                </a:gridCol>
                <a:gridCol w="1708850">
                  <a:extLst>
                    <a:ext uri="{9D8B030D-6E8A-4147-A177-3AD203B41FA5}">
                      <a16:colId xmlns:a16="http://schemas.microsoft.com/office/drawing/2014/main" val="20006"/>
                    </a:ext>
                  </a:extLst>
                </a:gridCol>
              </a:tblGrid>
              <a:tr h="762809">
                <a:tc>
                  <a:txBody>
                    <a:bodyPr/>
                    <a:lstStyle/>
                    <a:p>
                      <a:pPr marL="0" lvl="0" indent="0" algn="ctr" rtl="0">
                        <a:spcBef>
                          <a:spcPts val="0"/>
                        </a:spcBef>
                        <a:spcAft>
                          <a:spcPts val="0"/>
                        </a:spcAft>
                        <a:buNone/>
                      </a:pPr>
                      <a:r>
                        <a:rPr lang="en-US" sz="1400" dirty="0" err="1">
                          <a:latin typeface="Times New Roman"/>
                          <a:ea typeface="Times New Roman"/>
                          <a:cs typeface="Times New Roman"/>
                          <a:sym typeface="Times New Roman"/>
                        </a:rPr>
                        <a:t>Sl</a:t>
                      </a:r>
                      <a:r>
                        <a:rPr lang="en-US" sz="1400" dirty="0">
                          <a:latin typeface="Times New Roman"/>
                          <a:ea typeface="Times New Roman"/>
                          <a:cs typeface="Times New Roman"/>
                          <a:sym typeface="Times New Roman"/>
                        </a:rPr>
                        <a:t> No</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latin typeface="Times New Roman"/>
                          <a:ea typeface="Times New Roman"/>
                          <a:cs typeface="Times New Roman"/>
                          <a:sym typeface="Times New Roman"/>
                        </a:rPr>
                        <a:t>Title of the paper</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latin typeface="Times New Roman"/>
                          <a:ea typeface="Times New Roman"/>
                          <a:cs typeface="Times New Roman"/>
                          <a:sym typeface="Times New Roman"/>
                        </a:rPr>
                        <a:t>Techniques Used</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Contribution</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a:solidFill>
                            <a:schemeClr val="dk1"/>
                          </a:solidFill>
                          <a:latin typeface="Times New Roman"/>
                          <a:ea typeface="Times New Roman"/>
                          <a:cs typeface="Times New Roman"/>
                          <a:sym typeface="Times New Roman"/>
                        </a:rPr>
                        <a:t>Limitation</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solidFill>
                            <a:schemeClr val="dk1"/>
                          </a:solidFill>
                          <a:latin typeface="Times New Roman"/>
                          <a:ea typeface="Times New Roman"/>
                          <a:cs typeface="Times New Roman"/>
                          <a:sym typeface="Times New Roman"/>
                        </a:rPr>
                        <a:t>Performance</a:t>
                      </a:r>
                      <a:endParaRPr sz="14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250118">
                <a:tc>
                  <a:txBody>
                    <a:bodyPr/>
                    <a:lstStyle/>
                    <a:p>
                      <a:pPr marL="0" lvl="0" indent="0" algn="l" rtl="0">
                        <a:spcBef>
                          <a:spcPts val="0"/>
                        </a:spcBef>
                        <a:spcAft>
                          <a:spcPts val="0"/>
                        </a:spcAft>
                        <a:buNone/>
                      </a:pPr>
                      <a:r>
                        <a:rPr lang="en-US" sz="1400" dirty="0">
                          <a:latin typeface="Times New Roman"/>
                          <a:ea typeface="Times New Roman"/>
                          <a:cs typeface="Times New Roman"/>
                          <a:sym typeface="Times New Roman"/>
                        </a:rPr>
                        <a:t>7.</a:t>
                      </a:r>
                      <a:endParaRPr sz="1400" dirty="0">
                        <a:latin typeface="Times New Roman"/>
                        <a:ea typeface="Times New Roman"/>
                        <a:cs typeface="Times New Roman"/>
                        <a:sym typeface="Times New Roman"/>
                      </a:endParaRPr>
                    </a:p>
                  </a:txBody>
                  <a:tcPr marL="91425" marR="91425" marT="91425" marB="91425"/>
                </a:tc>
                <a:tc>
                  <a:txBody>
                    <a:bodyPr/>
                    <a:lstStyle/>
                    <a:p>
                      <a:r>
                        <a:rPr lang="en-IN" sz="1400" b="0" kern="1200" dirty="0">
                          <a:solidFill>
                            <a:schemeClr val="tx1"/>
                          </a:solidFill>
                          <a:effectLst/>
                          <a:latin typeface="Times New Roman" panose="02020603050405020304" pitchFamily="18" charset="0"/>
                          <a:ea typeface="+mn-ea"/>
                          <a:cs typeface="Times New Roman" panose="02020603050405020304" pitchFamily="18" charset="0"/>
                        </a:rPr>
                        <a:t>Fully autonomous self-powered intelligent wireless sensor for real-time traffic surveillance in smart cities</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25" marR="91425" marT="91425" marB="91425"/>
                </a:tc>
                <a:tc>
                  <a:txBody>
                    <a:bodyPr/>
                    <a:lstStyle/>
                    <a:p>
                      <a:pPr marL="0" lvl="0" indent="0" algn="l" rtl="0">
                        <a:lnSpc>
                          <a:spcPct val="115000"/>
                        </a:lnSpc>
                        <a:spcBef>
                          <a:spcPts val="0"/>
                        </a:spcBef>
                        <a:spcAft>
                          <a:spcPts val="0"/>
                        </a:spcAft>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Self-powered intelligent wireless sensor, </a:t>
                      </a:r>
                      <a:r>
                        <a:rPr lang="en-IN" sz="1400" kern="1200" dirty="0" err="1">
                          <a:solidFill>
                            <a:schemeClr val="tx1"/>
                          </a:solidFill>
                          <a:effectLst/>
                          <a:latin typeface="Times New Roman" panose="02020603050405020304" pitchFamily="18" charset="0"/>
                          <a:ea typeface="+mn-ea"/>
                          <a:cs typeface="Times New Roman" panose="02020603050405020304" pitchFamily="18" charset="0"/>
                        </a:rPr>
                        <a:t>iVCCS</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 platform.</a:t>
                      </a:r>
                      <a:endParaRPr sz="10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Improves roadway efficiency, and maximizes  the transportation systems safe, efficient, and more reliable.</a:t>
                      </a:r>
                      <a:endParaRPr sz="8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sym typeface="Times New Roman"/>
                        </a:rPr>
                        <a:t>Requires proper amount of sunlight and network connectivity.</a:t>
                      </a:r>
                      <a:endParaRPr sz="11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r>
                        <a:rPr lang="en-US" sz="1400" kern="1200" dirty="0">
                          <a:solidFill>
                            <a:schemeClr val="tx1"/>
                          </a:solidFill>
                          <a:effectLst/>
                          <a:latin typeface="Times New Roman" panose="02020603050405020304" pitchFamily="18" charset="0"/>
                          <a:ea typeface="+mn-ea"/>
                          <a:cs typeface="Times New Roman" panose="02020603050405020304" pitchFamily="18" charset="0"/>
                        </a:rPr>
                        <a:t>Approximate Accuracy of 60-70%</a:t>
                      </a:r>
                    </a:p>
                  </a:txBody>
                  <a:tcPr marL="91425" marR="91425" marT="91425" marB="91425"/>
                </a:tc>
                <a:extLst>
                  <a:ext uri="{0D108BD9-81ED-4DB2-BD59-A6C34878D82A}">
                    <a16:rowId xmlns:a16="http://schemas.microsoft.com/office/drawing/2014/main" val="10001"/>
                  </a:ext>
                </a:extLst>
              </a:tr>
              <a:tr h="2338938">
                <a:tc>
                  <a:txBody>
                    <a:bodyPr/>
                    <a:lstStyle/>
                    <a:p>
                      <a:pPr marL="0" lvl="0" indent="0" algn="l" rtl="0">
                        <a:spcBef>
                          <a:spcPts val="0"/>
                        </a:spcBef>
                        <a:spcAft>
                          <a:spcPts val="0"/>
                        </a:spcAft>
                        <a:buNone/>
                      </a:pPr>
                      <a:r>
                        <a:rPr lang="en-US" sz="1400" dirty="0">
                          <a:latin typeface="Times New Roman"/>
                          <a:ea typeface="Times New Roman"/>
                          <a:cs typeface="Times New Roman"/>
                          <a:sym typeface="Times New Roman"/>
                        </a:rPr>
                        <a:t>8.</a:t>
                      </a:r>
                      <a:endParaRPr sz="1400" dirty="0">
                        <a:latin typeface="Times New Roman"/>
                        <a:ea typeface="Times New Roman"/>
                        <a:cs typeface="Times New Roman"/>
                        <a:sym typeface="Times New Roman"/>
                      </a:endParaRPr>
                    </a:p>
                  </a:txBody>
                  <a:tcPr marL="91425" marR="91425" marT="91425" marB="91425"/>
                </a:tc>
                <a:tc>
                  <a:txBody>
                    <a:bodyPr/>
                    <a:lstStyle/>
                    <a:p>
                      <a:r>
                        <a:rPr lang="en-IN" sz="1400" b="0" kern="1200" dirty="0">
                          <a:solidFill>
                            <a:schemeClr val="tx1"/>
                          </a:solidFill>
                          <a:effectLst/>
                          <a:latin typeface="Times New Roman" panose="02020603050405020304" pitchFamily="18" charset="0"/>
                          <a:ea typeface="+mn-ea"/>
                          <a:cs typeface="Times New Roman" panose="02020603050405020304" pitchFamily="18" charset="0"/>
                        </a:rPr>
                        <a:t>Intelligent vehicle counting and classification sensor for real-time traffic surveillance</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Novel smart wireless sensor</a:t>
                      </a:r>
                      <a:endParaRPr lang="en-IN" sz="10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Efficient and reliable algorithms for vehicle detection, speed and length estimation, classification.</a:t>
                      </a:r>
                      <a:endParaRPr sz="10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IN" sz="1400" kern="1200" dirty="0">
                          <a:solidFill>
                            <a:schemeClr val="tx1"/>
                          </a:solidFill>
                          <a:effectLst/>
                          <a:latin typeface="Times New Roman" panose="02020603050405020304" pitchFamily="18" charset="0"/>
                          <a:ea typeface="+mn-ea"/>
                          <a:cs typeface="Times New Roman" panose="02020603050405020304" pitchFamily="18" charset="0"/>
                          <a:sym typeface="Times New Roman"/>
                        </a:rPr>
                        <a:t>Needs continuous internet connectivity to produce results and can only be used in small </a:t>
                      </a:r>
                      <a:r>
                        <a:rPr lang="en-IN" sz="1400" kern="1200" dirty="0" err="1">
                          <a:solidFill>
                            <a:schemeClr val="tx1"/>
                          </a:solidFill>
                          <a:effectLst/>
                          <a:latin typeface="Times New Roman" panose="02020603050405020304" pitchFamily="18" charset="0"/>
                          <a:ea typeface="+mn-ea"/>
                          <a:cs typeface="Times New Roman" panose="02020603050405020304" pitchFamily="18" charset="0"/>
                          <a:sym typeface="Times New Roman"/>
                        </a:rPr>
                        <a:t>juntions</a:t>
                      </a:r>
                      <a:r>
                        <a:rPr lang="en-IN" sz="1400" kern="1200" dirty="0">
                          <a:solidFill>
                            <a:schemeClr val="tx1"/>
                          </a:solidFill>
                          <a:effectLst/>
                          <a:latin typeface="Times New Roman" panose="02020603050405020304" pitchFamily="18" charset="0"/>
                          <a:ea typeface="+mn-ea"/>
                          <a:cs typeface="Times New Roman" panose="02020603050405020304" pitchFamily="18" charset="0"/>
                          <a:sym typeface="Times New Roman"/>
                        </a:rPr>
                        <a:t> </a:t>
                      </a:r>
                      <a:endParaRPr sz="10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400" dirty="0">
                          <a:solidFill>
                            <a:schemeClr val="dk1"/>
                          </a:solidFill>
                          <a:latin typeface="Times New Roman"/>
                          <a:ea typeface="Times New Roman"/>
                          <a:cs typeface="Times New Roman"/>
                          <a:sym typeface="Times New Roman"/>
                        </a:rPr>
                        <a:t>Accuracy of 97%</a:t>
                      </a:r>
                      <a:endParaRPr sz="1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977178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3619</TotalTime>
  <Words>2390</Words>
  <Application>Microsoft Office PowerPoint</Application>
  <PresentationFormat>Widescreen</PresentationFormat>
  <Paragraphs>374</Paragraphs>
  <Slides>30</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Courier New</vt:lpstr>
      <vt:lpstr>Times New Roman</vt:lpstr>
      <vt:lpstr>Wingdings</vt:lpstr>
      <vt:lpstr>Wingdings 2</vt:lpstr>
      <vt:lpstr>Office Theme</vt:lpstr>
      <vt:lpstr>Real-Time Traffic Management System Using IoT   </vt:lpstr>
      <vt:lpstr>AGENDA</vt:lpstr>
      <vt:lpstr>ABSTRACT </vt:lpstr>
      <vt:lpstr>INTRODUCTION </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Design </vt:lpstr>
      <vt:lpstr>System Design </vt:lpstr>
      <vt:lpstr>Coding</vt:lpstr>
      <vt:lpstr>Coding</vt:lpstr>
      <vt:lpstr>Coding</vt:lpstr>
      <vt:lpstr>Coding</vt:lpstr>
      <vt:lpstr>Testing</vt:lpstr>
      <vt:lpstr>Results and Discussions</vt:lpstr>
      <vt:lpstr>Results and Discussions</vt:lpstr>
      <vt:lpstr>CONCLUSIONS</vt:lpstr>
      <vt:lpstr>Future Enhancements</vt:lpstr>
      <vt:lpstr>PowerPoint Presentation</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varun ds</cp:lastModifiedBy>
  <cp:revision>324</cp:revision>
  <dcterms:created xsi:type="dcterms:W3CDTF">2015-10-29T14:36:38Z</dcterms:created>
  <dcterms:modified xsi:type="dcterms:W3CDTF">2022-07-22T17:54:56Z</dcterms:modified>
</cp:coreProperties>
</file>