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Source Sans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04BB7E1-AFF5-45EA-91BF-69067CB96794}">
  <a:tblStyle styleId="{304BB7E1-AFF5-45EA-91BF-69067CB967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6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0d284499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0d284499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c9157ab01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c9157ab0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c9157ab01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c9157ab01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c9157ab01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c9157ab01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c9157ab01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c9157ab01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c9157ab0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c9157ab0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c9157ab01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c9157ab01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c9157ab01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c9157ab01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Very famous interview question - to solve recursion in O(n) time complexity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c9157ab01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c9157ab01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c9157ab01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c9157ab01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Circumstances when current stack frame is reused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c90af07db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c90af07db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 this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c9157ab01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c9157ab01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148377b6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148377b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c9157ab01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c9157ab01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c9157ab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c9157ab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c9157ab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c9157ab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c9157ab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c9157ab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c9157ab01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c9157ab0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c9157ab0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c9157ab0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c9157ab01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c9157ab0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c9157ab0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c9157ab0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2ality.com/2015/06/tail-call-optimization.html" TargetMode="External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 frames and Tail Call Recursion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Varun Dey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96875" y="2916800"/>
            <a:ext cx="8183700" cy="21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206375" y="10684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Top - down recursive approach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Cache as you calculate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Time Complexity - O(n)</a:t>
            </a:r>
            <a:endParaRPr sz="1800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200" y="445023"/>
            <a:ext cx="6132201" cy="42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benchmark Naive vs Memoization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4" name="Google Shape;134;p23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{304BB7E1-AFF5-45EA-91BF-69067CB96794}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Time(ms)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Call count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Memoization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Naive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Memoization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21891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2692537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Too long</a:t>
                      </a:r>
                      <a:endParaRPr sz="1800">
                        <a:solidFill>
                          <a:srgbClr val="19233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Too long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Too long</a:t>
                      </a:r>
                      <a:endParaRPr sz="1800">
                        <a:solidFill>
                          <a:srgbClr val="19233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Too long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Maximum recursion depth exceeded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500"/>
              <a:t>Stack overflow</a:t>
            </a:r>
            <a:r>
              <a:rPr lang="en-GB" sz="7500"/>
              <a:t> for n = 1000???</a:t>
            </a:r>
            <a:endParaRPr sz="7500"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000"/>
              <a:t>Introducing Tail Call Optimisation</a:t>
            </a:r>
            <a:endParaRPr sz="4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Tail call optimisation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tail call is a subroutine call performed as the final action of a procedure. (Thanks Wikipedia!)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.translateTo(‘English’)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Tail call optimisation occurs when the last thing to evaluate before a function return is a function invocation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Interpreter can reuse current stack frame for the function call instead of creating new 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Tail call optimisation is about structuring your code - there’s no syntax for it. Especially no JS library.  :(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Tail call optimisation - an example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Time complexity - O(n)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Space complexity O(1)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Uses same stack frames</a:t>
            </a:r>
            <a:endParaRPr sz="1800"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42841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Benchmarking Memoization vs Tail Call Recursion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27"/>
          <p:cNvGraphicFramePr/>
          <p:nvPr/>
        </p:nvGraphicFramePr>
        <p:xfrm>
          <a:off x="1077175" y="190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{304BB7E1-AFF5-45EA-91BF-69067CB96794}</a:tableStyleId>
              </a:tblPr>
              <a:tblGrid>
                <a:gridCol w="1447800"/>
                <a:gridCol w="1447800"/>
                <a:gridCol w="1697200"/>
                <a:gridCol w="1198400"/>
                <a:gridCol w="1749150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Time (ms)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Call count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Memoization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Tail Call Recursion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Memoization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Tail Call Recursion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1899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Maximum recursion depth exceeded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 overflow again??!?</a:t>
            </a:r>
            <a:endParaRPr/>
          </a:p>
        </p:txBody>
      </p:sp>
      <p:sp>
        <p:nvSpPr>
          <p:cNvPr id="166" name="Google Shape;166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 does not optimise Tail call Recursions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Because Guido van Rossum prefers to be a</a:t>
            </a:r>
            <a:r>
              <a:rPr lang="en-GB"/>
              <a:t>ble to have proper tracebacks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https://neopythonic.blogspot.com/2009/04/final-words-on-tail-calls.html</a:t>
            </a:r>
            <a:endParaRPr/>
          </a:p>
        </p:txBody>
      </p:sp>
      <p:sp>
        <p:nvSpPr>
          <p:cNvPr id="167" name="Google Shape;167;p2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treachery!!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/>
              <a:t>terative </a:t>
            </a:r>
            <a:r>
              <a:rPr lang="en-GB"/>
              <a:t>Tail call optimisation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75" y="280550"/>
            <a:ext cx="71628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Benchmarking TCO vs Iterative TCO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1" name="Google Shape;181;p30"/>
          <p:cNvGraphicFramePr/>
          <p:nvPr/>
        </p:nvGraphicFramePr>
        <p:xfrm>
          <a:off x="952500" y="142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{304BB7E1-AFF5-45EA-91BF-69067CB96794}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774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Time (ms)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Call count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77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Iterative TCO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Iterative TCO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1200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Maximum Recursion Depth Reached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Maximum Recursion Depth Reached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7000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100000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124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Revisiting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Tail call optimisations are taken care by interpreter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last thing that needs to be evaluated before function return statement should be a function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Should be no functional computation happening. Eg - fib(n-2) + fib(n-1)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Speaker Bio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SRM Alumni - class of 2017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Associate Software Engineer - Symantec Corp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Helps making Norton extensions better - IDSafe and Safe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Vanilla and React JS +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Full stack web developer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Still trying to get head around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 source is ❤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https://varundey.me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 takeaways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Recursive call should not need access to any variable in current stack 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ES5 does not support tail call optimisations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ES6 and above, tail call is only supported in Safari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“Even though tail call optimization is part of the language specification, it isn’t supported by many engines and that may never change.”</a:t>
            </a: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Dr. Axel Rauschmayer (</a:t>
            </a:r>
            <a:r>
              <a:rPr lang="en-GB" u="sng">
                <a:solidFill>
                  <a:schemeClr val="accent5"/>
                </a:solidFill>
                <a:hlinkClick r:id="rId3"/>
              </a:rPr>
              <a:t>http://2ality.com/2015/06/tail-call-optimization.html</a:t>
            </a: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/>
              <a:t>https://kangax.github.io/compat-table/es6/#test-proper_tail_calls_(tail_call_optimisation)</a:t>
            </a:r>
            <a:endParaRPr sz="1400"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65375"/>
            <a:ext cx="9144000" cy="18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075"/>
            <a:ext cx="4615276" cy="491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8848" y="13"/>
            <a:ext cx="4965150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 for listening.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https://varundey.me</a:t>
            </a:r>
            <a:endParaRPr/>
          </a:p>
        </p:txBody>
      </p:sp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Recursion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Stack and stack 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Fibonacci sequence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Find the n</a:t>
            </a:r>
            <a:r>
              <a:rPr baseline="30000" lang="en-GB"/>
              <a:t>th</a:t>
            </a:r>
            <a:r>
              <a:rPr lang="en-GB"/>
              <a:t> fibonacci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PyCharm benchmarking tool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2.5 GHz Intel Core i7 Macbook Pro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16 GB 1600 MHz DDR3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Python (</a:t>
            </a:r>
            <a:r>
              <a:rPr lang="en-GB"/>
              <a:t>duh!)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90250" y="526350"/>
            <a:ext cx="8321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Fibonacci - Naive way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(read boring way)</a:t>
            </a:r>
            <a:endParaRPr sz="3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8175"/>
            <a:ext cx="4267200" cy="3767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950" y="1486750"/>
            <a:ext cx="4419600" cy="2170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if it works, it works right?</a:t>
            </a:r>
            <a:endParaRPr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 we have a stack of size [10]</a:t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3888"/>
            <a:ext cx="4419600" cy="3895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9"/>
          <p:cNvGraphicFramePr/>
          <p:nvPr/>
        </p:nvGraphicFramePr>
        <p:xfrm>
          <a:off x="6548150" y="23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{304BB7E1-AFF5-45EA-91BF-69067CB96794}</a:tableStyleId>
              </a:tblPr>
              <a:tblGrid>
                <a:gridCol w="1633100"/>
              </a:tblGrid>
              <a:tr h="49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19233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fib(4)</a:t>
                      </a:r>
                      <a:endParaRPr sz="1800">
                        <a:solidFill>
                          <a:srgbClr val="19233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9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19233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fib(3)</a:t>
                      </a:r>
                      <a:endParaRPr sz="1800">
                        <a:solidFill>
                          <a:srgbClr val="19233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9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19233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fib(2)</a:t>
                      </a:r>
                      <a:endParaRPr sz="1800">
                        <a:solidFill>
                          <a:srgbClr val="19233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9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19233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fib(1)</a:t>
                      </a:r>
                      <a:endParaRPr sz="1800">
                        <a:solidFill>
                          <a:srgbClr val="19233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" name="Google Shape;97;p19"/>
          <p:cNvSpPr/>
          <p:nvPr/>
        </p:nvSpPr>
        <p:spPr>
          <a:xfrm>
            <a:off x="6057900" y="1335225"/>
            <a:ext cx="446700" cy="49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4862950" y="1416525"/>
            <a:ext cx="1151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 frame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6504600" y="-41575"/>
            <a:ext cx="1506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stack [10]</a:t>
            </a:r>
            <a:endParaRPr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6548150" y="222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{304BB7E1-AFF5-45EA-91BF-69067CB96794}</a:tableStyleId>
              </a:tblPr>
              <a:tblGrid>
                <a:gridCol w="1633100"/>
              </a:tblGrid>
              <a:tr h="49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19233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fib(0)</a:t>
                      </a:r>
                      <a:endParaRPr sz="1800">
                        <a:solidFill>
                          <a:srgbClr val="19233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9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19233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fib(1)</a:t>
                      </a:r>
                      <a:endParaRPr sz="1800">
                        <a:solidFill>
                          <a:srgbClr val="19233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1" name="Google Shape;101;p19"/>
          <p:cNvGraphicFramePr/>
          <p:nvPr/>
        </p:nvGraphicFramePr>
        <p:xfrm>
          <a:off x="6548150" y="322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{304BB7E1-AFF5-45EA-91BF-69067CB96794}</a:tableStyleId>
              </a:tblPr>
              <a:tblGrid>
                <a:gridCol w="1633100"/>
              </a:tblGrid>
              <a:tr h="49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19233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fib(2)</a:t>
                      </a:r>
                      <a:endParaRPr sz="1800">
                        <a:solidFill>
                          <a:srgbClr val="19233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94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19233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fib(1)</a:t>
                      </a:r>
                      <a:endParaRPr sz="1800">
                        <a:solidFill>
                          <a:srgbClr val="19233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2" name="Google Shape;102;p19"/>
          <p:cNvGraphicFramePr/>
          <p:nvPr/>
        </p:nvGraphicFramePr>
        <p:xfrm>
          <a:off x="6548150" y="421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{304BB7E1-AFF5-45EA-91BF-69067CB96794}</a:tableStyleId>
              </a:tblPr>
              <a:tblGrid>
                <a:gridCol w="1633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fib(0)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3" name="Google Shape;103;p19"/>
          <p:cNvGraphicFramePr/>
          <p:nvPr/>
        </p:nvGraphicFramePr>
        <p:xfrm>
          <a:off x="6548150" y="467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{304BB7E1-AFF5-45EA-91BF-69067CB96794}</a:tableStyleId>
              </a:tblPr>
              <a:tblGrid>
                <a:gridCol w="1633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trike="sngStrike"/>
              <a:t>But if it works, it works right</a:t>
            </a:r>
            <a:r>
              <a:rPr lang="en-GB"/>
              <a:t>?</a:t>
            </a:r>
            <a:endParaRPr/>
          </a:p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 we have a stack of size [10]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💣</a:t>
            </a:r>
            <a:endParaRPr/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Takes exponential time O(2</a:t>
            </a:r>
            <a:r>
              <a:rPr baseline="30000" lang="en-GB"/>
              <a:t>n</a:t>
            </a:r>
            <a:r>
              <a:rPr lang="en-GB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Allocates separate stack frame for each recursive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Will easily hit stack overflow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Memoization? </a:t>
            </a:r>
            <a:endParaRPr/>
          </a:p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00" y="268375"/>
            <a:ext cx="49610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