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772" r:id="rId3"/>
    <p:sldId id="832" r:id="rId4"/>
    <p:sldId id="851" r:id="rId5"/>
    <p:sldId id="850" r:id="rId6"/>
    <p:sldId id="813" r:id="rId7"/>
    <p:sldId id="849" r:id="rId8"/>
    <p:sldId id="854" r:id="rId9"/>
    <p:sldId id="846" r:id="rId10"/>
    <p:sldId id="848" r:id="rId11"/>
    <p:sldId id="842" r:id="rId12"/>
    <p:sldId id="847" r:id="rId13"/>
    <p:sldId id="845" r:id="rId14"/>
    <p:sldId id="83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78" roundtripDataSignature="AMtx7mgEOWQ4OyJmdml4kF5wZWx90h4t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A82"/>
    <a:srgbClr val="0F3FA8"/>
    <a:srgbClr val="3E677B"/>
    <a:srgbClr val="25AAE2"/>
    <a:srgbClr val="1F497D"/>
    <a:srgbClr val="FFAA36"/>
    <a:srgbClr val="D9D9D9"/>
    <a:srgbClr val="17375E"/>
    <a:srgbClr val="C31713"/>
    <a:srgbClr val="FFE3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9145F8-C728-48B6-BC1A-C29FB51DBEA4}">
  <a:tblStyle styleId="{559145F8-C728-48B6-BC1A-C29FB51DBEA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93" autoAdjust="0"/>
    <p:restoredTop sz="93657" autoAdjust="0"/>
  </p:normalViewPr>
  <p:slideViewPr>
    <p:cSldViewPr snapToGrid="0">
      <p:cViewPr>
        <p:scale>
          <a:sx n="71" d="100"/>
          <a:sy n="71" d="100"/>
        </p:scale>
        <p:origin x="668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79" Type="http://schemas.openxmlformats.org/officeDocument/2006/relationships/presProps" Target="presProps.xml"/><Relationship Id="rId18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17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81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18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r>
              <a:rPr lang="en-US" b="1" dirty="0"/>
              <a:t>Tool Chaining</a:t>
            </a:r>
            <a:r>
              <a:rPr lang="en-US" dirty="0"/>
              <a:t>: Connecting and managing multiple tools can be complex, especially when tools have different input/output requirements or compatibility issues.</a:t>
            </a:r>
          </a:p>
          <a:p>
            <a:r>
              <a:rPr lang="en-US" b="1" dirty="0"/>
              <a:t>Debugging</a:t>
            </a:r>
            <a:r>
              <a:rPr lang="en-US" dirty="0"/>
              <a:t>: Identifying and resolving issues in autonomous systems can be difficult, as agents may operate in dynamic environments, making it harder to predict all potential failure modes.</a:t>
            </a:r>
          </a:p>
          <a:p>
            <a:r>
              <a:rPr lang="en-US" b="1" dirty="0"/>
              <a:t>Key Consideration</a:t>
            </a:r>
            <a:r>
              <a:rPr lang="en-US" dirty="0"/>
              <a:t>: Developers need to balance flexibility with complexity to ensure the agent is effective and maintainable over time.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12</a:t>
            </a:fld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7712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299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77770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965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Goals: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Define agent’s objectives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Tools: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Resources used to perform tasks (e.g., APIs, databases)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Memory: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Stores past interactions and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latin typeface="Calibri" panose="020F0502020204030204" pitchFamily="34" charset="0"/>
                <a:cs typeface="Calibri" panose="020F0502020204030204" pitchFamily="34" charset="0"/>
              </a:rPr>
              <a:t>Reasoning Loops: </a:t>
            </a: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Determines actions based on goals and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Calibri" panose="020F0502020204030204" pitchFamily="34" charset="0"/>
                <a:cs typeface="Calibri" panose="020F0502020204030204" pitchFamily="34" charset="0"/>
              </a:rPr>
              <a:t>SDKs integrate and manage these components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6</a:t>
            </a:fld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3064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88461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Prompt</a:t>
            </a:r>
            <a:r>
              <a:rPr lang="en-US" dirty="0"/>
              <a:t>: Agent receives input or task.</a:t>
            </a:r>
          </a:p>
          <a:p>
            <a:r>
              <a:rPr lang="en-US" b="1" dirty="0"/>
              <a:t>Tool</a:t>
            </a:r>
            <a:r>
              <a:rPr lang="en-US" dirty="0"/>
              <a:t>: SDK identifies the right tools or resources.</a:t>
            </a:r>
          </a:p>
          <a:p>
            <a:r>
              <a:rPr lang="en-US" b="1" dirty="0"/>
              <a:t>Action</a:t>
            </a:r>
            <a:r>
              <a:rPr lang="en-US" dirty="0"/>
              <a:t>: Executes task based on goals and memory.</a:t>
            </a:r>
          </a:p>
          <a:p>
            <a:r>
              <a:rPr lang="en-US" b="1" dirty="0"/>
              <a:t>Result</a:t>
            </a:r>
            <a:r>
              <a:rPr lang="en-US" dirty="0"/>
              <a:t>: Delivers outcomes or triggers further actions.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IN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1868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086195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331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r>
              <a:rPr lang="en-US" b="1" dirty="0"/>
              <a:t>Modularity</a:t>
            </a:r>
            <a:r>
              <a:rPr lang="en-US" dirty="0"/>
              <a:t>: Agent SDKs allow for building reusable components, making it easier to create new agents by combining pre-existing tools and logic.</a:t>
            </a:r>
          </a:p>
          <a:p>
            <a:r>
              <a:rPr lang="en-US" b="1" dirty="0"/>
              <a:t>Reusability</a:t>
            </a:r>
            <a:r>
              <a:rPr lang="en-US" dirty="0"/>
              <a:t>: Once built, components (e.g., tools, memory systems) can be reused across multiple agents or projects, saving time and resources.</a:t>
            </a:r>
          </a:p>
          <a:p>
            <a:r>
              <a:rPr lang="en-US" b="1" dirty="0"/>
              <a:t>Integration</a:t>
            </a:r>
            <a:r>
              <a:rPr lang="en-US" dirty="0"/>
              <a:t>: SDKs facilitate seamless integration with existing systems and third-party tools, enhancing an agent’s functionality.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tabLst/>
              <a:defRPr/>
            </a:pPr>
            <a:fld id="{00000000-1234-1234-1234-123412341234}" type="slidenum">
              <a:rPr kumimoji="0" lang="en-IN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/>
                <a:buNone/>
                <a:tabLst/>
                <a:defRPr/>
              </a:pPr>
              <a:t>11</a:t>
            </a:fld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220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99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888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ndara"/>
              </a:defRPr>
            </a:lvl1pPr>
            <a:lvl2pPr marR="0"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R="0"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R="0"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63;p12"/>
          <p:cNvSpPr/>
          <p:nvPr userDrawn="1"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;p12"/>
          <p:cNvSpPr/>
          <p:nvPr userDrawn="1"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</p:spPr>
        <p:txBody>
          <a:bodyPr/>
          <a:lstStyle>
            <a:lvl1pPr algn="ctr"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1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3;p12"/>
          <p:cNvSpPr/>
          <p:nvPr userDrawn="1"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;p12"/>
          <p:cNvSpPr/>
          <p:nvPr userDrawn="1"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085248" y="2096655"/>
            <a:ext cx="7989454" cy="1403927"/>
          </a:xfrm>
        </p:spPr>
        <p:txBody>
          <a:bodyPr/>
          <a:lstStyle>
            <a:lvl1pPr algn="ctr"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3632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419100" y="708404"/>
            <a:ext cx="11144828" cy="49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95A8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8" name="Straight Connector 17"/>
          <p:cNvCxnSpPr/>
          <p:nvPr userDrawn="1"/>
        </p:nvCxnSpPr>
        <p:spPr bwMode="auto">
          <a:xfrm>
            <a:off x="419100" y="1281539"/>
            <a:ext cx="11301845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" name="Google Shape;39;p100"/>
          <p:cNvSpPr txBox="1">
            <a:spLocks noGrp="1"/>
          </p:cNvSpPr>
          <p:nvPr>
            <p:ph type="body" idx="1"/>
          </p:nvPr>
        </p:nvSpPr>
        <p:spPr>
          <a:xfrm>
            <a:off x="354448" y="1430975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lang="en-IN" dirty="0"/>
          </a:p>
          <a:p>
            <a:pPr lvl="1"/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118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419099" y="708404"/>
            <a:ext cx="11301845" cy="49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95A8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419100" y="1281539"/>
            <a:ext cx="11301845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Google Shape;39;p100"/>
          <p:cNvSpPr txBox="1">
            <a:spLocks noGrp="1"/>
          </p:cNvSpPr>
          <p:nvPr>
            <p:ph type="body" idx="1"/>
          </p:nvPr>
        </p:nvSpPr>
        <p:spPr>
          <a:xfrm>
            <a:off x="354448" y="1966684"/>
            <a:ext cx="11366496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lang="en-IN" dirty="0"/>
          </a:p>
          <a:p>
            <a:pPr lvl="1"/>
            <a:endParaRPr dirty="0"/>
          </a:p>
        </p:txBody>
      </p:sp>
      <p:sp>
        <p:nvSpPr>
          <p:cNvPr id="8" name="Google Shape;39;p100"/>
          <p:cNvSpPr txBox="1">
            <a:spLocks noGrp="1"/>
          </p:cNvSpPr>
          <p:nvPr>
            <p:ph type="body" idx="16"/>
          </p:nvPr>
        </p:nvSpPr>
        <p:spPr>
          <a:xfrm>
            <a:off x="354448" y="1430314"/>
            <a:ext cx="11366496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267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_PlaceholderTitle"/>
          <p:cNvSpPr>
            <a:spLocks noGrp="1" noChangeArrowheads="1"/>
          </p:cNvSpPr>
          <p:nvPr>
            <p:ph type="title"/>
          </p:nvPr>
        </p:nvSpPr>
        <p:spPr bwMode="auto">
          <a:xfrm>
            <a:off x="419099" y="708404"/>
            <a:ext cx="11301845" cy="497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6930" tIns="16930" rIns="16930" bIns="16930" numCol="1" anchor="t" anchorCtr="0" compatLnSpc="1">
            <a:prstTxWarp prst="textNoShape">
              <a:avLst/>
            </a:prstTxWarp>
          </a:bodyPr>
          <a:lstStyle>
            <a:lvl1pPr>
              <a:defRPr sz="3200" b="1">
                <a:solidFill>
                  <a:srgbClr val="095A8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9" name="Straight Connector 18"/>
          <p:cNvCxnSpPr/>
          <p:nvPr userDrawn="1"/>
        </p:nvCxnSpPr>
        <p:spPr bwMode="auto">
          <a:xfrm>
            <a:off x="419100" y="1281539"/>
            <a:ext cx="11301845" cy="0"/>
          </a:xfrm>
          <a:prstGeom prst="line">
            <a:avLst/>
          </a:prstGeom>
          <a:noFill/>
          <a:ln w="28575" cap="flat" cmpd="sng" algn="ctr">
            <a:solidFill>
              <a:srgbClr val="095A82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Google Shape;39;p100"/>
          <p:cNvSpPr txBox="1">
            <a:spLocks noGrp="1"/>
          </p:cNvSpPr>
          <p:nvPr>
            <p:ph type="body" idx="1"/>
          </p:nvPr>
        </p:nvSpPr>
        <p:spPr>
          <a:xfrm>
            <a:off x="354448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9" name="Google Shape;39;p100"/>
          <p:cNvSpPr txBox="1">
            <a:spLocks noGrp="1"/>
          </p:cNvSpPr>
          <p:nvPr>
            <p:ph type="body" idx="15"/>
          </p:nvPr>
        </p:nvSpPr>
        <p:spPr>
          <a:xfrm>
            <a:off x="5291284" y="1966683"/>
            <a:ext cx="4744022" cy="321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0" name="Google Shape;39;p100"/>
          <p:cNvSpPr txBox="1">
            <a:spLocks noGrp="1"/>
          </p:cNvSpPr>
          <p:nvPr>
            <p:ph type="body" idx="16"/>
          </p:nvPr>
        </p:nvSpPr>
        <p:spPr>
          <a:xfrm>
            <a:off x="354448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1" name="Google Shape;39;p100"/>
          <p:cNvSpPr txBox="1">
            <a:spLocks noGrp="1"/>
          </p:cNvSpPr>
          <p:nvPr>
            <p:ph type="body" idx="17"/>
          </p:nvPr>
        </p:nvSpPr>
        <p:spPr>
          <a:xfrm>
            <a:off x="5291284" y="1430314"/>
            <a:ext cx="4744022" cy="53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412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Google Shape;10;p27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 dirty="0"/>
          </a:p>
        </p:txBody>
      </p:sp>
      <p:sp>
        <p:nvSpPr>
          <p:cNvPr id="11" name="Google Shape;11;p2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IN" dirty="0"/>
          </a:p>
          <a:p>
            <a:pPr lvl="1"/>
            <a:endParaRPr dirty="0"/>
          </a:p>
        </p:txBody>
      </p:sp>
      <p:sp>
        <p:nvSpPr>
          <p:cNvPr id="7" name="Google Shape;63;p12"/>
          <p:cNvSpPr/>
          <p:nvPr userDrawn="1"/>
        </p:nvSpPr>
        <p:spPr>
          <a:xfrm>
            <a:off x="0" y="0"/>
            <a:ext cx="230909" cy="677316"/>
          </a:xfrm>
          <a:prstGeom prst="rect">
            <a:avLst/>
          </a:prstGeom>
          <a:solidFill>
            <a:srgbClr val="0F3FA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4;p12"/>
          <p:cNvSpPr/>
          <p:nvPr userDrawn="1"/>
        </p:nvSpPr>
        <p:spPr>
          <a:xfrm>
            <a:off x="0" y="672550"/>
            <a:ext cx="230909" cy="674256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highlight>
                <a:srgbClr val="0F3FA8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2" r:id="rId3"/>
    <p:sldLayoutId id="2147483666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000" b="1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0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944532" y="2007967"/>
            <a:ext cx="8270885" cy="158130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Agent SDK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944532" y="2007967"/>
            <a:ext cx="8270885" cy="158130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Benefits and Challenges of </a:t>
            </a:r>
            <a:br>
              <a:rPr lang="en-IN" dirty="0"/>
            </a:br>
            <a:r>
              <a:rPr lang="en-IN" dirty="0"/>
              <a:t>Agent SDK</a:t>
            </a:r>
          </a:p>
        </p:txBody>
      </p:sp>
    </p:spTree>
    <p:extLst>
      <p:ext uri="{BB962C8B-B14F-4D97-AF65-F5344CB8AC3E}">
        <p14:creationId xmlns:p14="http://schemas.microsoft.com/office/powerpoint/2010/main" val="359492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88C576-9EEE-4B6B-8B54-C3478D75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using Agent SDK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B74F0EE-6898-4F89-AC89-20EBC52341E4}"/>
              </a:ext>
            </a:extLst>
          </p:cNvPr>
          <p:cNvGrpSpPr/>
          <p:nvPr/>
        </p:nvGrpSpPr>
        <p:grpSpPr>
          <a:xfrm>
            <a:off x="913943" y="1662535"/>
            <a:ext cx="4267658" cy="1002563"/>
            <a:chOff x="913943" y="1585416"/>
            <a:chExt cx="4267658" cy="100256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DD779B8-EEC4-4EAE-AB86-C07095B498DC}"/>
                </a:ext>
              </a:extLst>
            </p:cNvPr>
            <p:cNvSpPr/>
            <p:nvPr/>
          </p:nvSpPr>
          <p:spPr>
            <a:xfrm>
              <a:off x="1615735" y="1585416"/>
              <a:ext cx="3565866" cy="660635"/>
            </a:xfrm>
            <a:custGeom>
              <a:avLst/>
              <a:gdLst>
                <a:gd name="connsiteX0" fmla="*/ 132276 w 793640"/>
                <a:gd name="connsiteY0" fmla="*/ 0 h 3556233"/>
                <a:gd name="connsiteX1" fmla="*/ 661364 w 793640"/>
                <a:gd name="connsiteY1" fmla="*/ 0 h 3556233"/>
                <a:gd name="connsiteX2" fmla="*/ 793640 w 793640"/>
                <a:gd name="connsiteY2" fmla="*/ 132276 h 3556233"/>
                <a:gd name="connsiteX3" fmla="*/ 793640 w 793640"/>
                <a:gd name="connsiteY3" fmla="*/ 3556233 h 3556233"/>
                <a:gd name="connsiteX4" fmla="*/ 793640 w 793640"/>
                <a:gd name="connsiteY4" fmla="*/ 3556233 h 3556233"/>
                <a:gd name="connsiteX5" fmla="*/ 0 w 793640"/>
                <a:gd name="connsiteY5" fmla="*/ 3556233 h 3556233"/>
                <a:gd name="connsiteX6" fmla="*/ 0 w 793640"/>
                <a:gd name="connsiteY6" fmla="*/ 3556233 h 3556233"/>
                <a:gd name="connsiteX7" fmla="*/ 0 w 793640"/>
                <a:gd name="connsiteY7" fmla="*/ 132276 h 3556233"/>
                <a:gd name="connsiteX8" fmla="*/ 132276 w 793640"/>
                <a:gd name="connsiteY8" fmla="*/ 0 h 355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640" h="3556233">
                  <a:moveTo>
                    <a:pt x="793640" y="592719"/>
                  </a:moveTo>
                  <a:lnTo>
                    <a:pt x="793640" y="2963514"/>
                  </a:lnTo>
                  <a:cubicBezTo>
                    <a:pt x="793640" y="3290862"/>
                    <a:pt x="780423" y="3556231"/>
                    <a:pt x="764120" y="3556231"/>
                  </a:cubicBezTo>
                  <a:lnTo>
                    <a:pt x="0" y="3556231"/>
                  </a:lnTo>
                  <a:lnTo>
                    <a:pt x="0" y="3556231"/>
                  </a:lnTo>
                  <a:lnTo>
                    <a:pt x="0" y="2"/>
                  </a:lnTo>
                  <a:lnTo>
                    <a:pt x="0" y="2"/>
                  </a:lnTo>
                  <a:lnTo>
                    <a:pt x="764120" y="2"/>
                  </a:lnTo>
                  <a:cubicBezTo>
                    <a:pt x="780423" y="2"/>
                    <a:pt x="793640" y="265371"/>
                    <a:pt x="793640" y="592719"/>
                  </a:cubicBezTo>
                  <a:close/>
                </a:path>
              </a:pathLst>
            </a:cu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8489" tIns="69857" rIns="69857" bIns="69858" numCol="1" spcCol="1270" anchor="ctr" anchorCtr="0">
              <a:noAutofit/>
            </a:bodyPr>
            <a:lstStyle/>
            <a:p>
              <a:pPr marL="285750" marR="0" lvl="1" indent="-285750" algn="l" defTabSz="2178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rgbClr val="000000"/>
                </a:buClr>
                <a:buSzTx/>
                <a:buFont typeface="Arial"/>
                <a:buChar char="•"/>
                <a:tabLst/>
                <a:defRPr/>
              </a:pPr>
              <a:endPara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4090AA2-95C4-4A01-82DC-EFC739D9247E}"/>
                </a:ext>
              </a:extLst>
            </p:cNvPr>
            <p:cNvSpPr/>
            <p:nvPr/>
          </p:nvSpPr>
          <p:spPr>
            <a:xfrm>
              <a:off x="913943" y="1585416"/>
              <a:ext cx="701793" cy="1002563"/>
            </a:xfrm>
            <a:custGeom>
              <a:avLst/>
              <a:gdLst>
                <a:gd name="connsiteX0" fmla="*/ 0 w 1220985"/>
                <a:gd name="connsiteY0" fmla="*/ 0 h 854689"/>
                <a:gd name="connsiteX1" fmla="*/ 793641 w 1220985"/>
                <a:gd name="connsiteY1" fmla="*/ 0 h 854689"/>
                <a:gd name="connsiteX2" fmla="*/ 1220985 w 1220985"/>
                <a:gd name="connsiteY2" fmla="*/ 427345 h 854689"/>
                <a:gd name="connsiteX3" fmla="*/ 793641 w 1220985"/>
                <a:gd name="connsiteY3" fmla="*/ 854689 h 854689"/>
                <a:gd name="connsiteX4" fmla="*/ 0 w 1220985"/>
                <a:gd name="connsiteY4" fmla="*/ 854689 h 854689"/>
                <a:gd name="connsiteX5" fmla="*/ 427345 w 1220985"/>
                <a:gd name="connsiteY5" fmla="*/ 427345 h 854689"/>
                <a:gd name="connsiteX6" fmla="*/ 0 w 1220985"/>
                <a:gd name="connsiteY6" fmla="*/ 0 h 85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0985" h="854689">
                  <a:moveTo>
                    <a:pt x="1220984" y="0"/>
                  </a:moveTo>
                  <a:lnTo>
                    <a:pt x="1220984" y="555548"/>
                  </a:lnTo>
                  <a:lnTo>
                    <a:pt x="610492" y="854689"/>
                  </a:lnTo>
                  <a:lnTo>
                    <a:pt x="1" y="555548"/>
                  </a:lnTo>
                  <a:lnTo>
                    <a:pt x="1" y="0"/>
                  </a:lnTo>
                  <a:lnTo>
                    <a:pt x="610492" y="299141"/>
                  </a:lnTo>
                  <a:lnTo>
                    <a:pt x="122098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hueOff val="0"/>
                    <a:satOff val="0"/>
                    <a:lumOff val="0"/>
                    <a:shade val="30000"/>
                    <a:satMod val="115000"/>
                  </a:schemeClr>
                </a:gs>
                <a:gs pos="50000">
                  <a:schemeClr val="accent4">
                    <a:hueOff val="0"/>
                    <a:satOff val="0"/>
                    <a:lumOff val="0"/>
                    <a:shade val="67500"/>
                    <a:satMod val="115000"/>
                  </a:schemeClr>
                </a:gs>
                <a:gs pos="100000">
                  <a:schemeClr val="accent4">
                    <a:hueOff val="0"/>
                    <a:satOff val="0"/>
                    <a:lumOff val="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6" tIns="443221" rIns="15874" bIns="443219" numCol="1" spcCol="1270" anchor="ctr" anchorCtr="0">
              <a:noAutofit/>
            </a:bodyPr>
            <a:lstStyle/>
            <a:p>
              <a:pPr marL="0" marR="0" lvl="0" indent="0" algn="ctr" defTabSz="1111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9049DA9-5A24-4C80-8108-3A8344B919AD}"/>
                </a:ext>
              </a:extLst>
            </p:cNvPr>
            <p:cNvSpPr txBox="1"/>
            <p:nvPr/>
          </p:nvSpPr>
          <p:spPr>
            <a:xfrm>
              <a:off x="976734" y="1970700"/>
              <a:ext cx="576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E4B965-FBBA-4B25-9330-D6B84E82695A}"/>
                </a:ext>
              </a:extLst>
            </p:cNvPr>
            <p:cNvSpPr txBox="1"/>
            <p:nvPr/>
          </p:nvSpPr>
          <p:spPr>
            <a:xfrm>
              <a:off x="1730735" y="1715678"/>
              <a:ext cx="16594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Modularity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4EB718E-9BD8-4983-82D3-522A48DDF36F}"/>
              </a:ext>
            </a:extLst>
          </p:cNvPr>
          <p:cNvGrpSpPr/>
          <p:nvPr/>
        </p:nvGrpSpPr>
        <p:grpSpPr>
          <a:xfrm>
            <a:off x="913942" y="2736959"/>
            <a:ext cx="4267658" cy="1002563"/>
            <a:chOff x="913942" y="2659840"/>
            <a:chExt cx="4267658" cy="1002563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8659FA9-EF6C-4376-924E-EA73B6C9177D}"/>
                </a:ext>
              </a:extLst>
            </p:cNvPr>
            <p:cNvSpPr/>
            <p:nvPr/>
          </p:nvSpPr>
          <p:spPr>
            <a:xfrm>
              <a:off x="1615734" y="2659840"/>
              <a:ext cx="3565866" cy="660635"/>
            </a:xfrm>
            <a:custGeom>
              <a:avLst/>
              <a:gdLst>
                <a:gd name="connsiteX0" fmla="*/ 132276 w 793640"/>
                <a:gd name="connsiteY0" fmla="*/ 0 h 3556233"/>
                <a:gd name="connsiteX1" fmla="*/ 661364 w 793640"/>
                <a:gd name="connsiteY1" fmla="*/ 0 h 3556233"/>
                <a:gd name="connsiteX2" fmla="*/ 793640 w 793640"/>
                <a:gd name="connsiteY2" fmla="*/ 132276 h 3556233"/>
                <a:gd name="connsiteX3" fmla="*/ 793640 w 793640"/>
                <a:gd name="connsiteY3" fmla="*/ 3556233 h 3556233"/>
                <a:gd name="connsiteX4" fmla="*/ 793640 w 793640"/>
                <a:gd name="connsiteY4" fmla="*/ 3556233 h 3556233"/>
                <a:gd name="connsiteX5" fmla="*/ 0 w 793640"/>
                <a:gd name="connsiteY5" fmla="*/ 3556233 h 3556233"/>
                <a:gd name="connsiteX6" fmla="*/ 0 w 793640"/>
                <a:gd name="connsiteY6" fmla="*/ 3556233 h 3556233"/>
                <a:gd name="connsiteX7" fmla="*/ 0 w 793640"/>
                <a:gd name="connsiteY7" fmla="*/ 132276 h 3556233"/>
                <a:gd name="connsiteX8" fmla="*/ 132276 w 793640"/>
                <a:gd name="connsiteY8" fmla="*/ 0 h 355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640" h="3556233">
                  <a:moveTo>
                    <a:pt x="793640" y="592719"/>
                  </a:moveTo>
                  <a:lnTo>
                    <a:pt x="793640" y="2963514"/>
                  </a:lnTo>
                  <a:cubicBezTo>
                    <a:pt x="793640" y="3290862"/>
                    <a:pt x="780423" y="3556231"/>
                    <a:pt x="764120" y="3556231"/>
                  </a:cubicBezTo>
                  <a:lnTo>
                    <a:pt x="0" y="3556231"/>
                  </a:lnTo>
                  <a:lnTo>
                    <a:pt x="0" y="3556231"/>
                  </a:lnTo>
                  <a:lnTo>
                    <a:pt x="0" y="2"/>
                  </a:lnTo>
                  <a:lnTo>
                    <a:pt x="0" y="2"/>
                  </a:lnTo>
                  <a:lnTo>
                    <a:pt x="764120" y="2"/>
                  </a:lnTo>
                  <a:cubicBezTo>
                    <a:pt x="780423" y="2"/>
                    <a:pt x="793640" y="265371"/>
                    <a:pt x="793640" y="592719"/>
                  </a:cubicBezTo>
                  <a:close/>
                </a:path>
              </a:pathLst>
            </a:custGeom>
            <a:ln>
              <a:solidFill>
                <a:srgbClr val="5F5BAE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8489" tIns="69857" rIns="69857" bIns="69858" numCol="1" spcCol="1270" anchor="ctr" anchorCtr="0">
              <a:noAutofit/>
            </a:bodyPr>
            <a:lstStyle/>
            <a:p>
              <a:pPr marL="285750" marR="0" lvl="1" indent="-285750" algn="l" defTabSz="2178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rgbClr val="000000"/>
                </a:buClr>
                <a:buSzTx/>
                <a:buFont typeface="Arial"/>
                <a:buChar char="•"/>
                <a:tabLst/>
                <a:defRPr/>
              </a:pPr>
              <a:endPara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2A57EB1-D13B-4BF5-8DE0-0B9FF3E8B337}"/>
                </a:ext>
              </a:extLst>
            </p:cNvPr>
            <p:cNvSpPr/>
            <p:nvPr/>
          </p:nvSpPr>
          <p:spPr>
            <a:xfrm>
              <a:off x="913942" y="2659840"/>
              <a:ext cx="701793" cy="1002563"/>
            </a:xfrm>
            <a:custGeom>
              <a:avLst/>
              <a:gdLst>
                <a:gd name="connsiteX0" fmla="*/ 0 w 1220985"/>
                <a:gd name="connsiteY0" fmla="*/ 0 h 854689"/>
                <a:gd name="connsiteX1" fmla="*/ 793641 w 1220985"/>
                <a:gd name="connsiteY1" fmla="*/ 0 h 854689"/>
                <a:gd name="connsiteX2" fmla="*/ 1220985 w 1220985"/>
                <a:gd name="connsiteY2" fmla="*/ 427345 h 854689"/>
                <a:gd name="connsiteX3" fmla="*/ 793641 w 1220985"/>
                <a:gd name="connsiteY3" fmla="*/ 854689 h 854689"/>
                <a:gd name="connsiteX4" fmla="*/ 0 w 1220985"/>
                <a:gd name="connsiteY4" fmla="*/ 854689 h 854689"/>
                <a:gd name="connsiteX5" fmla="*/ 427345 w 1220985"/>
                <a:gd name="connsiteY5" fmla="*/ 427345 h 854689"/>
                <a:gd name="connsiteX6" fmla="*/ 0 w 1220985"/>
                <a:gd name="connsiteY6" fmla="*/ 0 h 85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0985" h="854689">
                  <a:moveTo>
                    <a:pt x="1220984" y="0"/>
                  </a:moveTo>
                  <a:lnTo>
                    <a:pt x="1220984" y="555548"/>
                  </a:lnTo>
                  <a:lnTo>
                    <a:pt x="610492" y="854689"/>
                  </a:lnTo>
                  <a:lnTo>
                    <a:pt x="1" y="555548"/>
                  </a:lnTo>
                  <a:lnTo>
                    <a:pt x="1" y="0"/>
                  </a:lnTo>
                  <a:lnTo>
                    <a:pt x="610492" y="299141"/>
                  </a:lnTo>
                  <a:lnTo>
                    <a:pt x="122098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F5BAE">
                    <a:shade val="30000"/>
                    <a:satMod val="115000"/>
                  </a:srgbClr>
                </a:gs>
                <a:gs pos="50000">
                  <a:srgbClr val="5F5BAE">
                    <a:shade val="67500"/>
                    <a:satMod val="115000"/>
                  </a:srgbClr>
                </a:gs>
                <a:gs pos="100000">
                  <a:srgbClr val="5F5BAE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solidFill>
                <a:srgbClr val="5F5BAE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6" tIns="443221" rIns="15874" bIns="443219" numCol="1" spcCol="1270" anchor="ctr" anchorCtr="0">
              <a:noAutofit/>
            </a:bodyPr>
            <a:lstStyle/>
            <a:p>
              <a:pPr marL="0" marR="0" lvl="0" indent="0" algn="ctr" defTabSz="1111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1A2AC1F-E20E-4D6D-BABE-6E7E923AF9E0}"/>
                </a:ext>
              </a:extLst>
            </p:cNvPr>
            <p:cNvSpPr txBox="1"/>
            <p:nvPr/>
          </p:nvSpPr>
          <p:spPr>
            <a:xfrm>
              <a:off x="976733" y="3029551"/>
              <a:ext cx="576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1F858C6-D78C-4FA0-8C7A-6032B6F030FF}"/>
                </a:ext>
              </a:extLst>
            </p:cNvPr>
            <p:cNvSpPr txBox="1"/>
            <p:nvPr/>
          </p:nvSpPr>
          <p:spPr>
            <a:xfrm>
              <a:off x="1730735" y="2790102"/>
              <a:ext cx="16594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Reusability 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E2A3D07-BA73-46FB-B4C8-DA3BFE837B8E}"/>
              </a:ext>
            </a:extLst>
          </p:cNvPr>
          <p:cNvGrpSpPr/>
          <p:nvPr/>
        </p:nvGrpSpPr>
        <p:grpSpPr>
          <a:xfrm>
            <a:off x="913942" y="3830089"/>
            <a:ext cx="4267658" cy="1002563"/>
            <a:chOff x="913942" y="3752970"/>
            <a:chExt cx="4267658" cy="100256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2F27A27-7AD5-4994-BEF4-F1C1DC3FAEEF}"/>
                </a:ext>
              </a:extLst>
            </p:cNvPr>
            <p:cNvSpPr/>
            <p:nvPr/>
          </p:nvSpPr>
          <p:spPr>
            <a:xfrm>
              <a:off x="1615733" y="3752970"/>
              <a:ext cx="3565867" cy="660635"/>
            </a:xfrm>
            <a:custGeom>
              <a:avLst/>
              <a:gdLst>
                <a:gd name="connsiteX0" fmla="*/ 132276 w 793640"/>
                <a:gd name="connsiteY0" fmla="*/ 0 h 3556233"/>
                <a:gd name="connsiteX1" fmla="*/ 661364 w 793640"/>
                <a:gd name="connsiteY1" fmla="*/ 0 h 3556233"/>
                <a:gd name="connsiteX2" fmla="*/ 793640 w 793640"/>
                <a:gd name="connsiteY2" fmla="*/ 132276 h 3556233"/>
                <a:gd name="connsiteX3" fmla="*/ 793640 w 793640"/>
                <a:gd name="connsiteY3" fmla="*/ 3556233 h 3556233"/>
                <a:gd name="connsiteX4" fmla="*/ 793640 w 793640"/>
                <a:gd name="connsiteY4" fmla="*/ 3556233 h 3556233"/>
                <a:gd name="connsiteX5" fmla="*/ 0 w 793640"/>
                <a:gd name="connsiteY5" fmla="*/ 3556233 h 3556233"/>
                <a:gd name="connsiteX6" fmla="*/ 0 w 793640"/>
                <a:gd name="connsiteY6" fmla="*/ 3556233 h 3556233"/>
                <a:gd name="connsiteX7" fmla="*/ 0 w 793640"/>
                <a:gd name="connsiteY7" fmla="*/ 132276 h 3556233"/>
                <a:gd name="connsiteX8" fmla="*/ 132276 w 793640"/>
                <a:gd name="connsiteY8" fmla="*/ 0 h 355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640" h="3556233">
                  <a:moveTo>
                    <a:pt x="793640" y="592719"/>
                  </a:moveTo>
                  <a:lnTo>
                    <a:pt x="793640" y="2963514"/>
                  </a:lnTo>
                  <a:cubicBezTo>
                    <a:pt x="793640" y="3290862"/>
                    <a:pt x="780423" y="3556231"/>
                    <a:pt x="764120" y="3556231"/>
                  </a:cubicBezTo>
                  <a:lnTo>
                    <a:pt x="0" y="3556231"/>
                  </a:lnTo>
                  <a:lnTo>
                    <a:pt x="0" y="3556231"/>
                  </a:lnTo>
                  <a:lnTo>
                    <a:pt x="0" y="2"/>
                  </a:lnTo>
                  <a:lnTo>
                    <a:pt x="0" y="2"/>
                  </a:lnTo>
                  <a:lnTo>
                    <a:pt x="764120" y="2"/>
                  </a:lnTo>
                  <a:cubicBezTo>
                    <a:pt x="780423" y="2"/>
                    <a:pt x="793640" y="265371"/>
                    <a:pt x="793640" y="592719"/>
                  </a:cubicBezTo>
                  <a:close/>
                </a:path>
              </a:pathLst>
            </a:custGeom>
            <a:ln>
              <a:solidFill>
                <a:srgbClr val="537ABA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8489" tIns="69857" rIns="69857" bIns="69858" numCol="1" spcCol="1270" anchor="ctr" anchorCtr="0">
              <a:noAutofit/>
            </a:bodyPr>
            <a:lstStyle/>
            <a:p>
              <a:pPr marL="285750" marR="0" lvl="1" indent="-285750" algn="l" defTabSz="2178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rgbClr val="000000"/>
                </a:buClr>
                <a:buSzTx/>
                <a:buFont typeface="Arial"/>
                <a:buChar char="•"/>
                <a:tabLst/>
                <a:defRPr/>
              </a:pPr>
              <a:endPara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A283DA0-C3A0-46EC-899F-EDAE625028FC}"/>
                </a:ext>
              </a:extLst>
            </p:cNvPr>
            <p:cNvSpPr/>
            <p:nvPr/>
          </p:nvSpPr>
          <p:spPr>
            <a:xfrm>
              <a:off x="913942" y="3752970"/>
              <a:ext cx="701793" cy="1002563"/>
            </a:xfrm>
            <a:custGeom>
              <a:avLst/>
              <a:gdLst>
                <a:gd name="connsiteX0" fmla="*/ 0 w 1220985"/>
                <a:gd name="connsiteY0" fmla="*/ 0 h 854689"/>
                <a:gd name="connsiteX1" fmla="*/ 793641 w 1220985"/>
                <a:gd name="connsiteY1" fmla="*/ 0 h 854689"/>
                <a:gd name="connsiteX2" fmla="*/ 1220985 w 1220985"/>
                <a:gd name="connsiteY2" fmla="*/ 427345 h 854689"/>
                <a:gd name="connsiteX3" fmla="*/ 793641 w 1220985"/>
                <a:gd name="connsiteY3" fmla="*/ 854689 h 854689"/>
                <a:gd name="connsiteX4" fmla="*/ 0 w 1220985"/>
                <a:gd name="connsiteY4" fmla="*/ 854689 h 854689"/>
                <a:gd name="connsiteX5" fmla="*/ 427345 w 1220985"/>
                <a:gd name="connsiteY5" fmla="*/ 427345 h 854689"/>
                <a:gd name="connsiteX6" fmla="*/ 0 w 1220985"/>
                <a:gd name="connsiteY6" fmla="*/ 0 h 85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0985" h="854689">
                  <a:moveTo>
                    <a:pt x="1220984" y="0"/>
                  </a:moveTo>
                  <a:lnTo>
                    <a:pt x="1220984" y="555548"/>
                  </a:lnTo>
                  <a:lnTo>
                    <a:pt x="610492" y="854689"/>
                  </a:lnTo>
                  <a:lnTo>
                    <a:pt x="1" y="555548"/>
                  </a:lnTo>
                  <a:lnTo>
                    <a:pt x="1" y="0"/>
                  </a:lnTo>
                  <a:lnTo>
                    <a:pt x="610492" y="299141"/>
                  </a:lnTo>
                  <a:lnTo>
                    <a:pt x="122098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37ABA">
                    <a:shade val="30000"/>
                    <a:satMod val="115000"/>
                  </a:srgbClr>
                </a:gs>
                <a:gs pos="50000">
                  <a:srgbClr val="537ABA">
                    <a:shade val="67500"/>
                    <a:satMod val="115000"/>
                  </a:srgbClr>
                </a:gs>
                <a:gs pos="100000">
                  <a:srgbClr val="537ABA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solidFill>
                <a:srgbClr val="537ABA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6" tIns="443221" rIns="15874" bIns="443219" numCol="1" spcCol="1270" anchor="ctr" anchorCtr="0">
              <a:noAutofit/>
            </a:bodyPr>
            <a:lstStyle/>
            <a:p>
              <a:pPr marL="0" marR="0" lvl="0" indent="0" algn="ctr" defTabSz="1111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F21E19A-568A-4436-B206-AB7B925B232A}"/>
                </a:ext>
              </a:extLst>
            </p:cNvPr>
            <p:cNvSpPr txBox="1"/>
            <p:nvPr/>
          </p:nvSpPr>
          <p:spPr>
            <a:xfrm>
              <a:off x="1730735" y="3883232"/>
              <a:ext cx="23474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Integration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719A114-4BB9-47F2-ADF9-B78047341183}"/>
                </a:ext>
              </a:extLst>
            </p:cNvPr>
            <p:cNvSpPr txBox="1"/>
            <p:nvPr/>
          </p:nvSpPr>
          <p:spPr>
            <a:xfrm>
              <a:off x="976732" y="4124849"/>
              <a:ext cx="576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65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88C576-9EEE-4B6B-8B54-C3478D75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using Agent SDK</a:t>
            </a:r>
            <a:endParaRPr lang="en-US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B74F0EE-6898-4F89-AC89-20EBC52341E4}"/>
              </a:ext>
            </a:extLst>
          </p:cNvPr>
          <p:cNvGrpSpPr/>
          <p:nvPr/>
        </p:nvGrpSpPr>
        <p:grpSpPr>
          <a:xfrm>
            <a:off x="913943" y="1662535"/>
            <a:ext cx="4267658" cy="1002563"/>
            <a:chOff x="913943" y="1585416"/>
            <a:chExt cx="4267658" cy="100256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DD779B8-EEC4-4EAE-AB86-C07095B498DC}"/>
                </a:ext>
              </a:extLst>
            </p:cNvPr>
            <p:cNvSpPr/>
            <p:nvPr/>
          </p:nvSpPr>
          <p:spPr>
            <a:xfrm>
              <a:off x="1615735" y="1585416"/>
              <a:ext cx="3565866" cy="660635"/>
            </a:xfrm>
            <a:custGeom>
              <a:avLst/>
              <a:gdLst>
                <a:gd name="connsiteX0" fmla="*/ 132276 w 793640"/>
                <a:gd name="connsiteY0" fmla="*/ 0 h 3556233"/>
                <a:gd name="connsiteX1" fmla="*/ 661364 w 793640"/>
                <a:gd name="connsiteY1" fmla="*/ 0 h 3556233"/>
                <a:gd name="connsiteX2" fmla="*/ 793640 w 793640"/>
                <a:gd name="connsiteY2" fmla="*/ 132276 h 3556233"/>
                <a:gd name="connsiteX3" fmla="*/ 793640 w 793640"/>
                <a:gd name="connsiteY3" fmla="*/ 3556233 h 3556233"/>
                <a:gd name="connsiteX4" fmla="*/ 793640 w 793640"/>
                <a:gd name="connsiteY4" fmla="*/ 3556233 h 3556233"/>
                <a:gd name="connsiteX5" fmla="*/ 0 w 793640"/>
                <a:gd name="connsiteY5" fmla="*/ 3556233 h 3556233"/>
                <a:gd name="connsiteX6" fmla="*/ 0 w 793640"/>
                <a:gd name="connsiteY6" fmla="*/ 3556233 h 3556233"/>
                <a:gd name="connsiteX7" fmla="*/ 0 w 793640"/>
                <a:gd name="connsiteY7" fmla="*/ 132276 h 3556233"/>
                <a:gd name="connsiteX8" fmla="*/ 132276 w 793640"/>
                <a:gd name="connsiteY8" fmla="*/ 0 h 355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640" h="3556233">
                  <a:moveTo>
                    <a:pt x="793640" y="592719"/>
                  </a:moveTo>
                  <a:lnTo>
                    <a:pt x="793640" y="2963514"/>
                  </a:lnTo>
                  <a:cubicBezTo>
                    <a:pt x="793640" y="3290862"/>
                    <a:pt x="780423" y="3556231"/>
                    <a:pt x="764120" y="3556231"/>
                  </a:cubicBezTo>
                  <a:lnTo>
                    <a:pt x="0" y="3556231"/>
                  </a:lnTo>
                  <a:lnTo>
                    <a:pt x="0" y="3556231"/>
                  </a:lnTo>
                  <a:lnTo>
                    <a:pt x="0" y="2"/>
                  </a:lnTo>
                  <a:lnTo>
                    <a:pt x="0" y="2"/>
                  </a:lnTo>
                  <a:lnTo>
                    <a:pt x="764120" y="2"/>
                  </a:lnTo>
                  <a:cubicBezTo>
                    <a:pt x="780423" y="2"/>
                    <a:pt x="793640" y="265371"/>
                    <a:pt x="793640" y="592719"/>
                  </a:cubicBezTo>
                  <a:close/>
                </a:path>
              </a:pathLst>
            </a:custGeom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8489" tIns="69857" rIns="69857" bIns="69858" numCol="1" spcCol="1270" anchor="ctr" anchorCtr="0">
              <a:noAutofit/>
            </a:bodyPr>
            <a:lstStyle/>
            <a:p>
              <a:pPr marL="285750" marR="0" lvl="1" indent="-285750" algn="l" defTabSz="2178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rgbClr val="000000"/>
                </a:buClr>
                <a:buSzTx/>
                <a:buFont typeface="Arial"/>
                <a:buChar char="•"/>
                <a:tabLst/>
                <a:defRPr/>
              </a:pPr>
              <a:endPara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4090AA2-95C4-4A01-82DC-EFC739D9247E}"/>
                </a:ext>
              </a:extLst>
            </p:cNvPr>
            <p:cNvSpPr/>
            <p:nvPr/>
          </p:nvSpPr>
          <p:spPr>
            <a:xfrm>
              <a:off x="913943" y="1585416"/>
              <a:ext cx="701793" cy="1002563"/>
            </a:xfrm>
            <a:custGeom>
              <a:avLst/>
              <a:gdLst>
                <a:gd name="connsiteX0" fmla="*/ 0 w 1220985"/>
                <a:gd name="connsiteY0" fmla="*/ 0 h 854689"/>
                <a:gd name="connsiteX1" fmla="*/ 793641 w 1220985"/>
                <a:gd name="connsiteY1" fmla="*/ 0 h 854689"/>
                <a:gd name="connsiteX2" fmla="*/ 1220985 w 1220985"/>
                <a:gd name="connsiteY2" fmla="*/ 427345 h 854689"/>
                <a:gd name="connsiteX3" fmla="*/ 793641 w 1220985"/>
                <a:gd name="connsiteY3" fmla="*/ 854689 h 854689"/>
                <a:gd name="connsiteX4" fmla="*/ 0 w 1220985"/>
                <a:gd name="connsiteY4" fmla="*/ 854689 h 854689"/>
                <a:gd name="connsiteX5" fmla="*/ 427345 w 1220985"/>
                <a:gd name="connsiteY5" fmla="*/ 427345 h 854689"/>
                <a:gd name="connsiteX6" fmla="*/ 0 w 1220985"/>
                <a:gd name="connsiteY6" fmla="*/ 0 h 85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0985" h="854689">
                  <a:moveTo>
                    <a:pt x="1220984" y="0"/>
                  </a:moveTo>
                  <a:lnTo>
                    <a:pt x="1220984" y="555548"/>
                  </a:lnTo>
                  <a:lnTo>
                    <a:pt x="610492" y="854689"/>
                  </a:lnTo>
                  <a:lnTo>
                    <a:pt x="1" y="555548"/>
                  </a:lnTo>
                  <a:lnTo>
                    <a:pt x="1" y="0"/>
                  </a:lnTo>
                  <a:lnTo>
                    <a:pt x="610492" y="299141"/>
                  </a:lnTo>
                  <a:lnTo>
                    <a:pt x="122098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75000"/>
                    <a:shade val="30000"/>
                    <a:satMod val="115000"/>
                  </a:schemeClr>
                </a:gs>
                <a:gs pos="50000">
                  <a:schemeClr val="accent5">
                    <a:lumMod val="75000"/>
                    <a:shade val="67500"/>
                    <a:satMod val="115000"/>
                  </a:schemeClr>
                </a:gs>
                <a:gs pos="100000">
                  <a:schemeClr val="accent5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6" tIns="443221" rIns="15874" bIns="443219" numCol="1" spcCol="1270" anchor="ctr" anchorCtr="0">
              <a:noAutofit/>
            </a:bodyPr>
            <a:lstStyle/>
            <a:p>
              <a:pPr marL="0" marR="0" lvl="0" indent="0" algn="ctr" defTabSz="1111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9049DA9-5A24-4C80-8108-3A8344B919AD}"/>
                </a:ext>
              </a:extLst>
            </p:cNvPr>
            <p:cNvSpPr txBox="1"/>
            <p:nvPr/>
          </p:nvSpPr>
          <p:spPr>
            <a:xfrm>
              <a:off x="976734" y="1970700"/>
              <a:ext cx="576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E4B965-FBBA-4B25-9330-D6B84E82695A}"/>
                </a:ext>
              </a:extLst>
            </p:cNvPr>
            <p:cNvSpPr txBox="1"/>
            <p:nvPr/>
          </p:nvSpPr>
          <p:spPr>
            <a:xfrm>
              <a:off x="1730735" y="1715677"/>
              <a:ext cx="27866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Tool Chaining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4EB718E-9BD8-4983-82D3-522A48DDF36F}"/>
              </a:ext>
            </a:extLst>
          </p:cNvPr>
          <p:cNvGrpSpPr/>
          <p:nvPr/>
        </p:nvGrpSpPr>
        <p:grpSpPr>
          <a:xfrm>
            <a:off x="913942" y="2736959"/>
            <a:ext cx="4267658" cy="1002563"/>
            <a:chOff x="913942" y="2659840"/>
            <a:chExt cx="4267658" cy="1002563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8659FA9-EF6C-4376-924E-EA73B6C9177D}"/>
                </a:ext>
              </a:extLst>
            </p:cNvPr>
            <p:cNvSpPr/>
            <p:nvPr/>
          </p:nvSpPr>
          <p:spPr>
            <a:xfrm>
              <a:off x="1615734" y="2659840"/>
              <a:ext cx="3565866" cy="660635"/>
            </a:xfrm>
            <a:custGeom>
              <a:avLst/>
              <a:gdLst>
                <a:gd name="connsiteX0" fmla="*/ 132276 w 793640"/>
                <a:gd name="connsiteY0" fmla="*/ 0 h 3556233"/>
                <a:gd name="connsiteX1" fmla="*/ 661364 w 793640"/>
                <a:gd name="connsiteY1" fmla="*/ 0 h 3556233"/>
                <a:gd name="connsiteX2" fmla="*/ 793640 w 793640"/>
                <a:gd name="connsiteY2" fmla="*/ 132276 h 3556233"/>
                <a:gd name="connsiteX3" fmla="*/ 793640 w 793640"/>
                <a:gd name="connsiteY3" fmla="*/ 3556233 h 3556233"/>
                <a:gd name="connsiteX4" fmla="*/ 793640 w 793640"/>
                <a:gd name="connsiteY4" fmla="*/ 3556233 h 3556233"/>
                <a:gd name="connsiteX5" fmla="*/ 0 w 793640"/>
                <a:gd name="connsiteY5" fmla="*/ 3556233 h 3556233"/>
                <a:gd name="connsiteX6" fmla="*/ 0 w 793640"/>
                <a:gd name="connsiteY6" fmla="*/ 3556233 h 3556233"/>
                <a:gd name="connsiteX7" fmla="*/ 0 w 793640"/>
                <a:gd name="connsiteY7" fmla="*/ 132276 h 3556233"/>
                <a:gd name="connsiteX8" fmla="*/ 132276 w 793640"/>
                <a:gd name="connsiteY8" fmla="*/ 0 h 355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640" h="3556233">
                  <a:moveTo>
                    <a:pt x="793640" y="592719"/>
                  </a:moveTo>
                  <a:lnTo>
                    <a:pt x="793640" y="2963514"/>
                  </a:lnTo>
                  <a:cubicBezTo>
                    <a:pt x="793640" y="3290862"/>
                    <a:pt x="780423" y="3556231"/>
                    <a:pt x="764120" y="3556231"/>
                  </a:cubicBezTo>
                  <a:lnTo>
                    <a:pt x="0" y="3556231"/>
                  </a:lnTo>
                  <a:lnTo>
                    <a:pt x="0" y="3556231"/>
                  </a:lnTo>
                  <a:lnTo>
                    <a:pt x="0" y="2"/>
                  </a:lnTo>
                  <a:lnTo>
                    <a:pt x="0" y="2"/>
                  </a:lnTo>
                  <a:lnTo>
                    <a:pt x="764120" y="2"/>
                  </a:lnTo>
                  <a:cubicBezTo>
                    <a:pt x="780423" y="2"/>
                    <a:pt x="793640" y="265371"/>
                    <a:pt x="793640" y="592719"/>
                  </a:cubicBezTo>
                  <a:close/>
                </a:path>
              </a:pathLst>
            </a:custGeom>
            <a:ln>
              <a:solidFill>
                <a:srgbClr val="095A8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8489" tIns="69857" rIns="69857" bIns="69858" numCol="1" spcCol="1270" anchor="ctr" anchorCtr="0">
              <a:noAutofit/>
            </a:bodyPr>
            <a:lstStyle/>
            <a:p>
              <a:pPr marL="285750" marR="0" lvl="1" indent="-285750" algn="l" defTabSz="2178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rgbClr val="000000"/>
                </a:buClr>
                <a:buSzTx/>
                <a:buFont typeface="Arial"/>
                <a:buChar char="•"/>
                <a:tabLst/>
                <a:defRPr/>
              </a:pPr>
              <a:endPara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2A57EB1-D13B-4BF5-8DE0-0B9FF3E8B337}"/>
                </a:ext>
              </a:extLst>
            </p:cNvPr>
            <p:cNvSpPr/>
            <p:nvPr/>
          </p:nvSpPr>
          <p:spPr>
            <a:xfrm>
              <a:off x="913942" y="2659840"/>
              <a:ext cx="701793" cy="1002563"/>
            </a:xfrm>
            <a:custGeom>
              <a:avLst/>
              <a:gdLst>
                <a:gd name="connsiteX0" fmla="*/ 0 w 1220985"/>
                <a:gd name="connsiteY0" fmla="*/ 0 h 854689"/>
                <a:gd name="connsiteX1" fmla="*/ 793641 w 1220985"/>
                <a:gd name="connsiteY1" fmla="*/ 0 h 854689"/>
                <a:gd name="connsiteX2" fmla="*/ 1220985 w 1220985"/>
                <a:gd name="connsiteY2" fmla="*/ 427345 h 854689"/>
                <a:gd name="connsiteX3" fmla="*/ 793641 w 1220985"/>
                <a:gd name="connsiteY3" fmla="*/ 854689 h 854689"/>
                <a:gd name="connsiteX4" fmla="*/ 0 w 1220985"/>
                <a:gd name="connsiteY4" fmla="*/ 854689 h 854689"/>
                <a:gd name="connsiteX5" fmla="*/ 427345 w 1220985"/>
                <a:gd name="connsiteY5" fmla="*/ 427345 h 854689"/>
                <a:gd name="connsiteX6" fmla="*/ 0 w 1220985"/>
                <a:gd name="connsiteY6" fmla="*/ 0 h 85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0985" h="854689">
                  <a:moveTo>
                    <a:pt x="1220984" y="0"/>
                  </a:moveTo>
                  <a:lnTo>
                    <a:pt x="1220984" y="555548"/>
                  </a:lnTo>
                  <a:lnTo>
                    <a:pt x="610492" y="854689"/>
                  </a:lnTo>
                  <a:lnTo>
                    <a:pt x="1" y="555548"/>
                  </a:lnTo>
                  <a:lnTo>
                    <a:pt x="1" y="0"/>
                  </a:lnTo>
                  <a:lnTo>
                    <a:pt x="610492" y="299141"/>
                  </a:lnTo>
                  <a:lnTo>
                    <a:pt x="122098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solidFill>
                <a:srgbClr val="095A82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6" tIns="443221" rIns="15874" bIns="443219" numCol="1" spcCol="1270" anchor="ctr" anchorCtr="0">
              <a:noAutofit/>
            </a:bodyPr>
            <a:lstStyle/>
            <a:p>
              <a:pPr marL="0" marR="0" lvl="0" indent="0" algn="ctr" defTabSz="1111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1A2AC1F-E20E-4D6D-BABE-6E7E923AF9E0}"/>
                </a:ext>
              </a:extLst>
            </p:cNvPr>
            <p:cNvSpPr txBox="1"/>
            <p:nvPr/>
          </p:nvSpPr>
          <p:spPr>
            <a:xfrm>
              <a:off x="976733" y="3029551"/>
              <a:ext cx="576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1F858C6-D78C-4FA0-8C7A-6032B6F030FF}"/>
                </a:ext>
              </a:extLst>
            </p:cNvPr>
            <p:cNvSpPr txBox="1"/>
            <p:nvPr/>
          </p:nvSpPr>
          <p:spPr>
            <a:xfrm>
              <a:off x="1730735" y="2790102"/>
              <a:ext cx="16594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Debugging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E2A3D07-BA73-46FB-B4C8-DA3BFE837B8E}"/>
              </a:ext>
            </a:extLst>
          </p:cNvPr>
          <p:cNvGrpSpPr/>
          <p:nvPr/>
        </p:nvGrpSpPr>
        <p:grpSpPr>
          <a:xfrm>
            <a:off x="913942" y="3830089"/>
            <a:ext cx="4267658" cy="1002563"/>
            <a:chOff x="913942" y="3752970"/>
            <a:chExt cx="4267658" cy="1002563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2F27A27-7AD5-4994-BEF4-F1C1DC3FAEEF}"/>
                </a:ext>
              </a:extLst>
            </p:cNvPr>
            <p:cNvSpPr/>
            <p:nvPr/>
          </p:nvSpPr>
          <p:spPr>
            <a:xfrm>
              <a:off x="1615734" y="3752970"/>
              <a:ext cx="3565866" cy="660635"/>
            </a:xfrm>
            <a:custGeom>
              <a:avLst/>
              <a:gdLst>
                <a:gd name="connsiteX0" fmla="*/ 132276 w 793640"/>
                <a:gd name="connsiteY0" fmla="*/ 0 h 3556233"/>
                <a:gd name="connsiteX1" fmla="*/ 661364 w 793640"/>
                <a:gd name="connsiteY1" fmla="*/ 0 h 3556233"/>
                <a:gd name="connsiteX2" fmla="*/ 793640 w 793640"/>
                <a:gd name="connsiteY2" fmla="*/ 132276 h 3556233"/>
                <a:gd name="connsiteX3" fmla="*/ 793640 w 793640"/>
                <a:gd name="connsiteY3" fmla="*/ 3556233 h 3556233"/>
                <a:gd name="connsiteX4" fmla="*/ 793640 w 793640"/>
                <a:gd name="connsiteY4" fmla="*/ 3556233 h 3556233"/>
                <a:gd name="connsiteX5" fmla="*/ 0 w 793640"/>
                <a:gd name="connsiteY5" fmla="*/ 3556233 h 3556233"/>
                <a:gd name="connsiteX6" fmla="*/ 0 w 793640"/>
                <a:gd name="connsiteY6" fmla="*/ 3556233 h 3556233"/>
                <a:gd name="connsiteX7" fmla="*/ 0 w 793640"/>
                <a:gd name="connsiteY7" fmla="*/ 132276 h 3556233"/>
                <a:gd name="connsiteX8" fmla="*/ 132276 w 793640"/>
                <a:gd name="connsiteY8" fmla="*/ 0 h 3556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3640" h="3556233">
                  <a:moveTo>
                    <a:pt x="793640" y="592719"/>
                  </a:moveTo>
                  <a:lnTo>
                    <a:pt x="793640" y="2963514"/>
                  </a:lnTo>
                  <a:cubicBezTo>
                    <a:pt x="793640" y="3290862"/>
                    <a:pt x="780423" y="3556231"/>
                    <a:pt x="764120" y="3556231"/>
                  </a:cubicBezTo>
                  <a:lnTo>
                    <a:pt x="0" y="3556231"/>
                  </a:lnTo>
                  <a:lnTo>
                    <a:pt x="0" y="3556231"/>
                  </a:lnTo>
                  <a:lnTo>
                    <a:pt x="0" y="2"/>
                  </a:lnTo>
                  <a:lnTo>
                    <a:pt x="0" y="2"/>
                  </a:lnTo>
                  <a:lnTo>
                    <a:pt x="764120" y="2"/>
                  </a:lnTo>
                  <a:cubicBezTo>
                    <a:pt x="780423" y="2"/>
                    <a:pt x="793640" y="265371"/>
                    <a:pt x="793640" y="592719"/>
                  </a:cubicBezTo>
                  <a:close/>
                </a:path>
              </a:pathLst>
            </a:custGeom>
            <a:ln>
              <a:solidFill>
                <a:srgbClr val="0070C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48489" tIns="69857" rIns="69857" bIns="69858" numCol="1" spcCol="1270" anchor="ctr" anchorCtr="0">
              <a:noAutofit/>
            </a:bodyPr>
            <a:lstStyle/>
            <a:p>
              <a:pPr marL="285750" marR="0" lvl="1" indent="-285750" algn="l" defTabSz="21780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>
                  <a:srgbClr val="000000"/>
                </a:buClr>
                <a:buSzTx/>
                <a:buFont typeface="Arial"/>
                <a:buChar char="•"/>
                <a:tabLst/>
                <a:defRPr/>
              </a:pPr>
              <a:endPara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hueOff val="0"/>
                    <a:satOff val="0"/>
                    <a:lumOff val="0"/>
                    <a:alphaOff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A283DA0-C3A0-46EC-899F-EDAE625028FC}"/>
                </a:ext>
              </a:extLst>
            </p:cNvPr>
            <p:cNvSpPr/>
            <p:nvPr/>
          </p:nvSpPr>
          <p:spPr>
            <a:xfrm>
              <a:off x="913942" y="3752970"/>
              <a:ext cx="701793" cy="1002563"/>
            </a:xfrm>
            <a:custGeom>
              <a:avLst/>
              <a:gdLst>
                <a:gd name="connsiteX0" fmla="*/ 0 w 1220985"/>
                <a:gd name="connsiteY0" fmla="*/ 0 h 854689"/>
                <a:gd name="connsiteX1" fmla="*/ 793641 w 1220985"/>
                <a:gd name="connsiteY1" fmla="*/ 0 h 854689"/>
                <a:gd name="connsiteX2" fmla="*/ 1220985 w 1220985"/>
                <a:gd name="connsiteY2" fmla="*/ 427345 h 854689"/>
                <a:gd name="connsiteX3" fmla="*/ 793641 w 1220985"/>
                <a:gd name="connsiteY3" fmla="*/ 854689 h 854689"/>
                <a:gd name="connsiteX4" fmla="*/ 0 w 1220985"/>
                <a:gd name="connsiteY4" fmla="*/ 854689 h 854689"/>
                <a:gd name="connsiteX5" fmla="*/ 427345 w 1220985"/>
                <a:gd name="connsiteY5" fmla="*/ 427345 h 854689"/>
                <a:gd name="connsiteX6" fmla="*/ 0 w 1220985"/>
                <a:gd name="connsiteY6" fmla="*/ 0 h 854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0985" h="854689">
                  <a:moveTo>
                    <a:pt x="1220984" y="0"/>
                  </a:moveTo>
                  <a:lnTo>
                    <a:pt x="1220984" y="555548"/>
                  </a:lnTo>
                  <a:lnTo>
                    <a:pt x="610492" y="854689"/>
                  </a:lnTo>
                  <a:lnTo>
                    <a:pt x="1" y="555548"/>
                  </a:lnTo>
                  <a:lnTo>
                    <a:pt x="1" y="0"/>
                  </a:lnTo>
                  <a:lnTo>
                    <a:pt x="610492" y="299141"/>
                  </a:lnTo>
                  <a:lnTo>
                    <a:pt x="122098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0800000" scaled="1"/>
              <a:tileRect/>
            </a:gradFill>
            <a:ln>
              <a:solidFill>
                <a:srgbClr val="0070C0"/>
              </a:solidFill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876" tIns="443221" rIns="15874" bIns="443219" numCol="1" spcCol="1270" anchor="ctr" anchorCtr="0">
              <a:noAutofit/>
            </a:bodyPr>
            <a:lstStyle/>
            <a:p>
              <a:pPr marL="0" marR="0" lvl="0" indent="0" algn="ctr" defTabSz="11112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F21E19A-568A-4436-B206-AB7B925B232A}"/>
                </a:ext>
              </a:extLst>
            </p:cNvPr>
            <p:cNvSpPr txBox="1"/>
            <p:nvPr/>
          </p:nvSpPr>
          <p:spPr>
            <a:xfrm>
              <a:off x="1730735" y="3883232"/>
              <a:ext cx="234749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Key Consideration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719A114-4BB9-47F2-ADF9-B78047341183}"/>
                </a:ext>
              </a:extLst>
            </p:cNvPr>
            <p:cNvSpPr txBox="1"/>
            <p:nvPr/>
          </p:nvSpPr>
          <p:spPr>
            <a:xfrm>
              <a:off x="976732" y="4124849"/>
              <a:ext cx="576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662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8330-3A4C-4B82-B2AE-2259C7C3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7F674-C4E9-4021-B5DF-F2B2B42EE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Let's quickly recap: </a:t>
            </a:r>
          </a:p>
          <a:p>
            <a:r>
              <a:rPr lang="en-US" dirty="0"/>
              <a:t>Agent SDK is a framework that helps create autonomous agents capable of performing tasks and interacting with external services.</a:t>
            </a:r>
          </a:p>
          <a:p>
            <a:r>
              <a:rPr lang="en-US" dirty="0"/>
              <a:t>Key components include goals (objectives), memory (stores data), tools (external resources), and a reasoning loop (logic to decide actions).</a:t>
            </a:r>
          </a:p>
          <a:p>
            <a:r>
              <a:rPr lang="en-US" dirty="0"/>
              <a:t>It allows agents to store information, interact with tools, and make decisions to achieve their goals autonomously.</a:t>
            </a:r>
          </a:p>
          <a:p>
            <a:r>
              <a:rPr lang="en-US" dirty="0"/>
              <a:t>Agent SDK provides autonomy, modularity, and flexibility in task automation. </a:t>
            </a:r>
          </a:p>
          <a:p>
            <a:r>
              <a:rPr lang="en-US" dirty="0"/>
              <a:t>Challenges include complex integration and debugging. Additionally, managing external resources can be difficult.</a:t>
            </a:r>
          </a:p>
        </p:txBody>
      </p:sp>
    </p:spTree>
    <p:extLst>
      <p:ext uri="{BB962C8B-B14F-4D97-AF65-F5344CB8AC3E}">
        <p14:creationId xmlns:p14="http://schemas.microsoft.com/office/powerpoint/2010/main" val="3205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944532" y="2007967"/>
            <a:ext cx="8270885" cy="158130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2085247" y="2096655"/>
            <a:ext cx="7989454" cy="1403927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28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dirty="0"/>
              <a:t>In this session, we'll discuss:</a:t>
            </a:r>
          </a:p>
          <a:p>
            <a:r>
              <a:rPr lang="en-US" dirty="0"/>
              <a:t>Introduction to Agent SDK</a:t>
            </a:r>
          </a:p>
          <a:p>
            <a:r>
              <a:rPr lang="en-US" dirty="0"/>
              <a:t>Key Components of Agent SDK</a:t>
            </a:r>
          </a:p>
          <a:p>
            <a:r>
              <a:rPr lang="en-US" dirty="0"/>
              <a:t>Working of Agent SDK</a:t>
            </a:r>
          </a:p>
          <a:p>
            <a:r>
              <a:rPr lang="en-US" dirty="0"/>
              <a:t>Use Cases of Agent SDK </a:t>
            </a:r>
          </a:p>
          <a:p>
            <a:r>
              <a:rPr lang="en-US" dirty="0"/>
              <a:t>Benefits and Challenges of Agent SDK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59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944532" y="2007967"/>
            <a:ext cx="8270885" cy="158130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Agent SDK</a:t>
            </a:r>
          </a:p>
        </p:txBody>
      </p:sp>
    </p:spTree>
    <p:extLst>
      <p:ext uri="{BB962C8B-B14F-4D97-AF65-F5344CB8AC3E}">
        <p14:creationId xmlns:p14="http://schemas.microsoft.com/office/powerpoint/2010/main" val="1968472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Agent SDK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448" y="1912254"/>
            <a:ext cx="11366496" cy="32149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Toolkit for building autonomous AI agents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Provides resources, tools, and libraries</a:t>
            </a:r>
          </a:p>
          <a:p>
            <a:pPr>
              <a:lnSpc>
                <a:spcPct val="150000"/>
              </a:lnSpc>
            </a:pPr>
            <a:r>
              <a:rPr lang="en-US" dirty="0"/>
              <a:t>Helps create flexible and reusable AI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Enables integration of goals, tools, and memory in agents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3BEBA-5466-4AB5-8521-F632A3968256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100" b="1" dirty="0"/>
              <a:t>What is Agent SDK?</a:t>
            </a:r>
          </a:p>
        </p:txBody>
      </p:sp>
    </p:spTree>
    <p:extLst>
      <p:ext uri="{BB962C8B-B14F-4D97-AF65-F5344CB8AC3E}">
        <p14:creationId xmlns:p14="http://schemas.microsoft.com/office/powerpoint/2010/main" val="239300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944532" y="2007967"/>
            <a:ext cx="8270885" cy="158130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Key Components of Agent SDK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748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Agent SDK</a:t>
            </a:r>
            <a:endParaRPr lang="en-IN" dirty="0"/>
          </a:p>
        </p:txBody>
      </p:sp>
      <p:sp>
        <p:nvSpPr>
          <p:cNvPr id="31" name="Google Shape;1510;g2b422c7bf3a_2_2131">
            <a:extLst>
              <a:ext uri="{FF2B5EF4-FFF2-40B4-BE49-F238E27FC236}">
                <a16:creationId xmlns:a16="http://schemas.microsoft.com/office/drawing/2014/main" id="{24BDA0C7-3199-4CC2-97B2-42319DC74FAA}"/>
              </a:ext>
            </a:extLst>
          </p:cNvPr>
          <p:cNvSpPr txBox="1"/>
          <p:nvPr/>
        </p:nvSpPr>
        <p:spPr>
          <a:xfrm>
            <a:off x="711625" y="3868988"/>
            <a:ext cx="14175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/>
              <a:buNone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Goals</a:t>
            </a:r>
          </a:p>
        </p:txBody>
      </p:sp>
      <p:sp>
        <p:nvSpPr>
          <p:cNvPr id="32" name="Google Shape;1511;g2b422c7bf3a_2_2131">
            <a:extLst>
              <a:ext uri="{FF2B5EF4-FFF2-40B4-BE49-F238E27FC236}">
                <a16:creationId xmlns:a16="http://schemas.microsoft.com/office/drawing/2014/main" id="{539EFF33-77A5-4BE8-9174-D7A8F324A5F4}"/>
              </a:ext>
            </a:extLst>
          </p:cNvPr>
          <p:cNvSpPr txBox="1"/>
          <p:nvPr/>
        </p:nvSpPr>
        <p:spPr>
          <a:xfrm>
            <a:off x="2685394" y="3868988"/>
            <a:ext cx="17352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Tools</a:t>
            </a:r>
          </a:p>
        </p:txBody>
      </p:sp>
      <p:sp>
        <p:nvSpPr>
          <p:cNvPr id="33" name="Google Shape;1512;g2b422c7bf3a_2_2131">
            <a:extLst>
              <a:ext uri="{FF2B5EF4-FFF2-40B4-BE49-F238E27FC236}">
                <a16:creationId xmlns:a16="http://schemas.microsoft.com/office/drawing/2014/main" id="{80FA43E3-F85F-401F-B766-588DA2E8C17D}"/>
              </a:ext>
            </a:extLst>
          </p:cNvPr>
          <p:cNvSpPr txBox="1"/>
          <p:nvPr/>
        </p:nvSpPr>
        <p:spPr>
          <a:xfrm>
            <a:off x="4762232" y="3868988"/>
            <a:ext cx="185873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Memory</a:t>
            </a:r>
          </a:p>
        </p:txBody>
      </p:sp>
      <p:sp>
        <p:nvSpPr>
          <p:cNvPr id="34" name="Google Shape;1513;g2b422c7bf3a_2_2131">
            <a:extLst>
              <a:ext uri="{FF2B5EF4-FFF2-40B4-BE49-F238E27FC236}">
                <a16:creationId xmlns:a16="http://schemas.microsoft.com/office/drawing/2014/main" id="{35F4C844-2F49-4C3D-BC1C-FCEA9D6AA5FE}"/>
              </a:ext>
            </a:extLst>
          </p:cNvPr>
          <p:cNvSpPr txBox="1"/>
          <p:nvPr/>
        </p:nvSpPr>
        <p:spPr>
          <a:xfrm>
            <a:off x="6953192" y="3868988"/>
            <a:ext cx="17352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/>
              <a:buNone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Reasoning Loops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6FC768-F9BF-4AFA-91B0-67910CD8712E}"/>
              </a:ext>
            </a:extLst>
          </p:cNvPr>
          <p:cNvGrpSpPr/>
          <p:nvPr/>
        </p:nvGrpSpPr>
        <p:grpSpPr>
          <a:xfrm>
            <a:off x="7198840" y="2038793"/>
            <a:ext cx="1243949" cy="1627376"/>
            <a:chOff x="7198840" y="2038793"/>
            <a:chExt cx="1243949" cy="1627376"/>
          </a:xfrm>
        </p:grpSpPr>
        <p:grpSp>
          <p:nvGrpSpPr>
            <p:cNvPr id="21" name="Google Shape;1500;g2b422c7bf3a_2_2131">
              <a:extLst>
                <a:ext uri="{FF2B5EF4-FFF2-40B4-BE49-F238E27FC236}">
                  <a16:creationId xmlns:a16="http://schemas.microsoft.com/office/drawing/2014/main" id="{B689FF70-4A39-4BEC-A734-6381434B32CC}"/>
                </a:ext>
              </a:extLst>
            </p:cNvPr>
            <p:cNvGrpSpPr/>
            <p:nvPr/>
          </p:nvGrpSpPr>
          <p:grpSpPr>
            <a:xfrm>
              <a:off x="7198840" y="2038793"/>
              <a:ext cx="1243949" cy="1627376"/>
              <a:chOff x="546943" y="1621393"/>
              <a:chExt cx="1608000" cy="2103640"/>
            </a:xfrm>
          </p:grpSpPr>
          <p:sp>
            <p:nvSpPr>
              <p:cNvPr id="22" name="Google Shape;1501;g2b422c7bf3a_2_2131">
                <a:extLst>
                  <a:ext uri="{FF2B5EF4-FFF2-40B4-BE49-F238E27FC236}">
                    <a16:creationId xmlns:a16="http://schemas.microsoft.com/office/drawing/2014/main" id="{EC060D00-AD81-4DA1-A8D3-779E8D686575}"/>
                  </a:ext>
                </a:extLst>
              </p:cNvPr>
              <p:cNvSpPr/>
              <p:nvPr/>
            </p:nvSpPr>
            <p:spPr>
              <a:xfrm>
                <a:off x="1135133" y="3320633"/>
                <a:ext cx="431700" cy="4044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1502;g2b422c7bf3a_2_2131">
                <a:extLst>
                  <a:ext uri="{FF2B5EF4-FFF2-40B4-BE49-F238E27FC236}">
                    <a16:creationId xmlns:a16="http://schemas.microsoft.com/office/drawing/2014/main" id="{2EA56A2A-7670-4081-AE3D-F46498BBF3DE}"/>
                  </a:ext>
                </a:extLst>
              </p:cNvPr>
              <p:cNvSpPr/>
              <p:nvPr/>
            </p:nvSpPr>
            <p:spPr>
              <a:xfrm>
                <a:off x="1220414" y="3400631"/>
                <a:ext cx="261000" cy="24450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1503;g2b422c7bf3a_2_2131">
                <a:extLst>
                  <a:ext uri="{FF2B5EF4-FFF2-40B4-BE49-F238E27FC236}">
                    <a16:creationId xmlns:a16="http://schemas.microsoft.com/office/drawing/2014/main" id="{7C31D850-058E-40F0-B11D-9ADF2A8B16CB}"/>
                  </a:ext>
                </a:extLst>
              </p:cNvPr>
              <p:cNvSpPr/>
              <p:nvPr/>
            </p:nvSpPr>
            <p:spPr>
              <a:xfrm>
                <a:off x="546943" y="1621393"/>
                <a:ext cx="1608000" cy="16275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1504;g2b422c7bf3a_2_2131">
                <a:extLst>
                  <a:ext uri="{FF2B5EF4-FFF2-40B4-BE49-F238E27FC236}">
                    <a16:creationId xmlns:a16="http://schemas.microsoft.com/office/drawing/2014/main" id="{9FE94BD7-432A-415D-BE6F-1EDE10C8D6AB}"/>
                  </a:ext>
                </a:extLst>
              </p:cNvPr>
              <p:cNvSpPr/>
              <p:nvPr/>
            </p:nvSpPr>
            <p:spPr>
              <a:xfrm>
                <a:off x="656640" y="1732894"/>
                <a:ext cx="1388700" cy="14043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75000"/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3" name="Graphic 42" descr="Arrow circle with solid fill">
              <a:extLst>
                <a:ext uri="{FF2B5EF4-FFF2-40B4-BE49-F238E27FC236}">
                  <a16:creationId xmlns:a16="http://schemas.microsoft.com/office/drawing/2014/main" id="{532A7AFA-0CDF-4635-89C1-5BDB80EF3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63592" y="2208825"/>
              <a:ext cx="914400" cy="91440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B986AFA-B2EA-4049-AA51-30F9F3D39E20}"/>
              </a:ext>
            </a:extLst>
          </p:cNvPr>
          <p:cNvGrpSpPr/>
          <p:nvPr/>
        </p:nvGrpSpPr>
        <p:grpSpPr>
          <a:xfrm>
            <a:off x="5069648" y="2038793"/>
            <a:ext cx="1243949" cy="1627376"/>
            <a:chOff x="5069648" y="2038793"/>
            <a:chExt cx="1243949" cy="1627376"/>
          </a:xfrm>
        </p:grpSpPr>
        <p:grpSp>
          <p:nvGrpSpPr>
            <p:cNvPr id="16" name="Google Shape;1495;g2b422c7bf3a_2_2131">
              <a:extLst>
                <a:ext uri="{FF2B5EF4-FFF2-40B4-BE49-F238E27FC236}">
                  <a16:creationId xmlns:a16="http://schemas.microsoft.com/office/drawing/2014/main" id="{4558468D-C6C4-49DE-9D5D-4509E3EC4B08}"/>
                </a:ext>
              </a:extLst>
            </p:cNvPr>
            <p:cNvGrpSpPr/>
            <p:nvPr/>
          </p:nvGrpSpPr>
          <p:grpSpPr>
            <a:xfrm>
              <a:off x="5069648" y="2038793"/>
              <a:ext cx="1243949" cy="1627376"/>
              <a:chOff x="546943" y="1621393"/>
              <a:chExt cx="1608000" cy="2103640"/>
            </a:xfrm>
          </p:grpSpPr>
          <p:sp>
            <p:nvSpPr>
              <p:cNvPr id="17" name="Google Shape;1496;g2b422c7bf3a_2_2131">
                <a:extLst>
                  <a:ext uri="{FF2B5EF4-FFF2-40B4-BE49-F238E27FC236}">
                    <a16:creationId xmlns:a16="http://schemas.microsoft.com/office/drawing/2014/main" id="{61A1E8D7-EE95-48C7-9CA0-F6EE2852AA2D}"/>
                  </a:ext>
                </a:extLst>
              </p:cNvPr>
              <p:cNvSpPr/>
              <p:nvPr/>
            </p:nvSpPr>
            <p:spPr>
              <a:xfrm>
                <a:off x="1135133" y="3320633"/>
                <a:ext cx="431700" cy="4044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497;g2b422c7bf3a_2_2131">
                <a:extLst>
                  <a:ext uri="{FF2B5EF4-FFF2-40B4-BE49-F238E27FC236}">
                    <a16:creationId xmlns:a16="http://schemas.microsoft.com/office/drawing/2014/main" id="{7F4164E7-3957-452C-9C0F-912AE7425735}"/>
                  </a:ext>
                </a:extLst>
              </p:cNvPr>
              <p:cNvSpPr/>
              <p:nvPr/>
            </p:nvSpPr>
            <p:spPr>
              <a:xfrm>
                <a:off x="1220414" y="3400631"/>
                <a:ext cx="261000" cy="244500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498;g2b422c7bf3a_2_2131">
                <a:extLst>
                  <a:ext uri="{FF2B5EF4-FFF2-40B4-BE49-F238E27FC236}">
                    <a16:creationId xmlns:a16="http://schemas.microsoft.com/office/drawing/2014/main" id="{9CE2DC25-AC06-43D8-9324-A1AB4447E1B5}"/>
                  </a:ext>
                </a:extLst>
              </p:cNvPr>
              <p:cNvSpPr/>
              <p:nvPr/>
            </p:nvSpPr>
            <p:spPr>
              <a:xfrm>
                <a:off x="546943" y="1621393"/>
                <a:ext cx="1608000" cy="16275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1499;g2b422c7bf3a_2_2131">
                <a:extLst>
                  <a:ext uri="{FF2B5EF4-FFF2-40B4-BE49-F238E27FC236}">
                    <a16:creationId xmlns:a16="http://schemas.microsoft.com/office/drawing/2014/main" id="{8B31D503-E248-4143-90E6-861C0ADC47B4}"/>
                  </a:ext>
                </a:extLst>
              </p:cNvPr>
              <p:cNvSpPr/>
              <p:nvPr/>
            </p:nvSpPr>
            <p:spPr>
              <a:xfrm>
                <a:off x="656640" y="1732894"/>
                <a:ext cx="1388700" cy="14043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4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4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4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7" name="Graphic 46" descr="Brain with solid fill">
              <a:extLst>
                <a:ext uri="{FF2B5EF4-FFF2-40B4-BE49-F238E27FC236}">
                  <a16:creationId xmlns:a16="http://schemas.microsoft.com/office/drawing/2014/main" id="{07F36138-F3C1-41C9-9B35-34AE1588F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19171" y="2306903"/>
              <a:ext cx="722518" cy="722518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DF82F03-94F3-453F-914B-1D0256F997CF}"/>
              </a:ext>
            </a:extLst>
          </p:cNvPr>
          <p:cNvGrpSpPr/>
          <p:nvPr/>
        </p:nvGrpSpPr>
        <p:grpSpPr>
          <a:xfrm>
            <a:off x="2931042" y="2038793"/>
            <a:ext cx="1243949" cy="1627376"/>
            <a:chOff x="2931042" y="2038793"/>
            <a:chExt cx="1243949" cy="1627376"/>
          </a:xfrm>
        </p:grpSpPr>
        <p:grpSp>
          <p:nvGrpSpPr>
            <p:cNvPr id="11" name="Google Shape;1490;g2b422c7bf3a_2_2131">
              <a:extLst>
                <a:ext uri="{FF2B5EF4-FFF2-40B4-BE49-F238E27FC236}">
                  <a16:creationId xmlns:a16="http://schemas.microsoft.com/office/drawing/2014/main" id="{93274C53-C27F-4A79-B62C-8E001B7B0810}"/>
                </a:ext>
              </a:extLst>
            </p:cNvPr>
            <p:cNvGrpSpPr/>
            <p:nvPr/>
          </p:nvGrpSpPr>
          <p:grpSpPr>
            <a:xfrm>
              <a:off x="2931042" y="2038793"/>
              <a:ext cx="1243949" cy="1627376"/>
              <a:chOff x="546943" y="1621393"/>
              <a:chExt cx="1608000" cy="2103640"/>
            </a:xfrm>
          </p:grpSpPr>
          <p:sp>
            <p:nvSpPr>
              <p:cNvPr id="12" name="Google Shape;1491;g2b422c7bf3a_2_2131">
                <a:extLst>
                  <a:ext uri="{FF2B5EF4-FFF2-40B4-BE49-F238E27FC236}">
                    <a16:creationId xmlns:a16="http://schemas.microsoft.com/office/drawing/2014/main" id="{C3671B1B-39EC-4E76-8244-3154066376E3}"/>
                  </a:ext>
                </a:extLst>
              </p:cNvPr>
              <p:cNvSpPr/>
              <p:nvPr/>
            </p:nvSpPr>
            <p:spPr>
              <a:xfrm>
                <a:off x="1135133" y="3320633"/>
                <a:ext cx="431700" cy="4044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492;g2b422c7bf3a_2_2131">
                <a:extLst>
                  <a:ext uri="{FF2B5EF4-FFF2-40B4-BE49-F238E27FC236}">
                    <a16:creationId xmlns:a16="http://schemas.microsoft.com/office/drawing/2014/main" id="{2DD44703-F69A-4CC4-9551-7B9741C632A8}"/>
                  </a:ext>
                </a:extLst>
              </p:cNvPr>
              <p:cNvSpPr/>
              <p:nvPr/>
            </p:nvSpPr>
            <p:spPr>
              <a:xfrm>
                <a:off x="1220414" y="3400631"/>
                <a:ext cx="261000" cy="244500"/>
              </a:xfrm>
              <a:prstGeom prst="ellipse">
                <a:avLst/>
              </a:prstGeom>
              <a:solidFill>
                <a:srgbClr val="2994B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93;g2b422c7bf3a_2_2131">
                <a:extLst>
                  <a:ext uri="{FF2B5EF4-FFF2-40B4-BE49-F238E27FC236}">
                    <a16:creationId xmlns:a16="http://schemas.microsoft.com/office/drawing/2014/main" id="{C701E64D-8A99-4E9C-8FF8-2A6FC95DBD01}"/>
                  </a:ext>
                </a:extLst>
              </p:cNvPr>
              <p:cNvSpPr/>
              <p:nvPr/>
            </p:nvSpPr>
            <p:spPr>
              <a:xfrm>
                <a:off x="546943" y="1621393"/>
                <a:ext cx="1608000" cy="16275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494;g2b422c7bf3a_2_2131">
                <a:extLst>
                  <a:ext uri="{FF2B5EF4-FFF2-40B4-BE49-F238E27FC236}">
                    <a16:creationId xmlns:a16="http://schemas.microsoft.com/office/drawing/2014/main" id="{DC3EFB78-6549-46BA-85E7-AB98CB15C3C7}"/>
                  </a:ext>
                </a:extLst>
              </p:cNvPr>
              <p:cNvSpPr/>
              <p:nvPr/>
            </p:nvSpPr>
            <p:spPr>
              <a:xfrm>
                <a:off x="656640" y="1732894"/>
                <a:ext cx="1388700" cy="1404300"/>
              </a:xfrm>
              <a:prstGeom prst="ellipse">
                <a:avLst/>
              </a:prstGeom>
              <a:gradFill flip="none" rotWithShape="1">
                <a:gsLst>
                  <a:gs pos="0">
                    <a:srgbClr val="2994B2">
                      <a:shade val="30000"/>
                      <a:satMod val="115000"/>
                    </a:srgbClr>
                  </a:gs>
                  <a:gs pos="50000">
                    <a:srgbClr val="2994B2">
                      <a:shade val="67500"/>
                      <a:satMod val="115000"/>
                    </a:srgbClr>
                  </a:gs>
                  <a:gs pos="100000">
                    <a:srgbClr val="2994B2">
                      <a:shade val="100000"/>
                      <a:satMod val="115000"/>
                    </a:srgbClr>
                  </a:gs>
                </a:gsLst>
                <a:lin ang="10800000" scaled="1"/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2" name="Graphic 41" descr="Tools with solid fill">
              <a:extLst>
                <a:ext uri="{FF2B5EF4-FFF2-40B4-BE49-F238E27FC236}">
                  <a16:creationId xmlns:a16="http://schemas.microsoft.com/office/drawing/2014/main" id="{EC0E0FAE-CC47-4A74-90EB-7511E0F19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57990" y="2371021"/>
              <a:ext cx="590008" cy="590008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5B3C8B-73D0-44B1-9645-F22D3A22A477}"/>
              </a:ext>
            </a:extLst>
          </p:cNvPr>
          <p:cNvGrpSpPr/>
          <p:nvPr/>
        </p:nvGrpSpPr>
        <p:grpSpPr>
          <a:xfrm>
            <a:off x="798423" y="2038793"/>
            <a:ext cx="1243949" cy="1627376"/>
            <a:chOff x="798423" y="2038793"/>
            <a:chExt cx="1243949" cy="1627376"/>
          </a:xfrm>
        </p:grpSpPr>
        <p:grpSp>
          <p:nvGrpSpPr>
            <p:cNvPr id="6" name="Google Shape;1485;g2b422c7bf3a_2_2131">
              <a:extLst>
                <a:ext uri="{FF2B5EF4-FFF2-40B4-BE49-F238E27FC236}">
                  <a16:creationId xmlns:a16="http://schemas.microsoft.com/office/drawing/2014/main" id="{F49DC286-F8EC-4F2E-A17F-86D004309FFB}"/>
                </a:ext>
              </a:extLst>
            </p:cNvPr>
            <p:cNvGrpSpPr/>
            <p:nvPr/>
          </p:nvGrpSpPr>
          <p:grpSpPr>
            <a:xfrm>
              <a:off x="798423" y="2038793"/>
              <a:ext cx="1243949" cy="1627376"/>
              <a:chOff x="546943" y="1621393"/>
              <a:chExt cx="1608000" cy="2103640"/>
            </a:xfrm>
          </p:grpSpPr>
          <p:sp>
            <p:nvSpPr>
              <p:cNvPr id="7" name="Google Shape;1486;g2b422c7bf3a_2_2131">
                <a:extLst>
                  <a:ext uri="{FF2B5EF4-FFF2-40B4-BE49-F238E27FC236}">
                    <a16:creationId xmlns:a16="http://schemas.microsoft.com/office/drawing/2014/main" id="{8CF7F108-BE36-42BC-9B28-1FA97FB04487}"/>
                  </a:ext>
                </a:extLst>
              </p:cNvPr>
              <p:cNvSpPr/>
              <p:nvPr/>
            </p:nvSpPr>
            <p:spPr>
              <a:xfrm>
                <a:off x="1135133" y="3320633"/>
                <a:ext cx="431700" cy="4044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1487;g2b422c7bf3a_2_2131">
                <a:extLst>
                  <a:ext uri="{FF2B5EF4-FFF2-40B4-BE49-F238E27FC236}">
                    <a16:creationId xmlns:a16="http://schemas.microsoft.com/office/drawing/2014/main" id="{3EC35CA4-0128-47B3-8E95-0DD3E2998139}"/>
                  </a:ext>
                </a:extLst>
              </p:cNvPr>
              <p:cNvSpPr/>
              <p:nvPr/>
            </p:nvSpPr>
            <p:spPr>
              <a:xfrm>
                <a:off x="1220414" y="3400631"/>
                <a:ext cx="261000" cy="2445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1488;g2b422c7bf3a_2_2131">
                <a:extLst>
                  <a:ext uri="{FF2B5EF4-FFF2-40B4-BE49-F238E27FC236}">
                    <a16:creationId xmlns:a16="http://schemas.microsoft.com/office/drawing/2014/main" id="{DE707D7B-F4CB-452D-B4AF-A04204DA6682}"/>
                  </a:ext>
                </a:extLst>
              </p:cNvPr>
              <p:cNvSpPr/>
              <p:nvPr/>
            </p:nvSpPr>
            <p:spPr>
              <a:xfrm>
                <a:off x="546943" y="1621393"/>
                <a:ext cx="1608000" cy="16275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489;g2b422c7bf3a_2_2131">
                <a:extLst>
                  <a:ext uri="{FF2B5EF4-FFF2-40B4-BE49-F238E27FC236}">
                    <a16:creationId xmlns:a16="http://schemas.microsoft.com/office/drawing/2014/main" id="{C590FA29-3657-4A2F-80AE-75B7415E7367}"/>
                  </a:ext>
                </a:extLst>
              </p:cNvPr>
              <p:cNvSpPr/>
              <p:nvPr/>
            </p:nvSpPr>
            <p:spPr>
              <a:xfrm>
                <a:off x="656640" y="1732894"/>
                <a:ext cx="1388700" cy="1404300"/>
              </a:xfrm>
              <a:prstGeom prst="ellipse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121917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ts val="1800"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48" name="Graphic 47" descr="Bullseye with solid fill">
              <a:extLst>
                <a:ext uri="{FF2B5EF4-FFF2-40B4-BE49-F238E27FC236}">
                  <a16:creationId xmlns:a16="http://schemas.microsoft.com/office/drawing/2014/main" id="{DF0C231E-BE1A-458B-8536-FA3D9541D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3052" y="2306903"/>
              <a:ext cx="734691" cy="7346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03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944532" y="2007967"/>
            <a:ext cx="8270885" cy="158130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Working of Agent SDK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2761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Agent SDK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A3B2196-4738-4FED-BF73-5062DA98A872}"/>
              </a:ext>
            </a:extLst>
          </p:cNvPr>
          <p:cNvSpPr/>
          <p:nvPr/>
        </p:nvSpPr>
        <p:spPr>
          <a:xfrm>
            <a:off x="929345" y="1553384"/>
            <a:ext cx="7380933" cy="3977840"/>
          </a:xfrm>
          <a:prstGeom prst="rightArrow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724C45B-C9F1-4D43-80D5-3977929EC5BC}"/>
              </a:ext>
            </a:extLst>
          </p:cNvPr>
          <p:cNvSpPr/>
          <p:nvPr/>
        </p:nvSpPr>
        <p:spPr>
          <a:xfrm>
            <a:off x="528728" y="2871194"/>
            <a:ext cx="1818259" cy="1342218"/>
          </a:xfrm>
          <a:custGeom>
            <a:avLst/>
            <a:gdLst>
              <a:gd name="connsiteX0" fmla="*/ 0 w 1818259"/>
              <a:gd name="connsiteY0" fmla="*/ 223707 h 1342218"/>
              <a:gd name="connsiteX1" fmla="*/ 223707 w 1818259"/>
              <a:gd name="connsiteY1" fmla="*/ 0 h 1342218"/>
              <a:gd name="connsiteX2" fmla="*/ 1594552 w 1818259"/>
              <a:gd name="connsiteY2" fmla="*/ 0 h 1342218"/>
              <a:gd name="connsiteX3" fmla="*/ 1818259 w 1818259"/>
              <a:gd name="connsiteY3" fmla="*/ 223707 h 1342218"/>
              <a:gd name="connsiteX4" fmla="*/ 1818259 w 1818259"/>
              <a:gd name="connsiteY4" fmla="*/ 1118511 h 1342218"/>
              <a:gd name="connsiteX5" fmla="*/ 1594552 w 1818259"/>
              <a:gd name="connsiteY5" fmla="*/ 1342218 h 1342218"/>
              <a:gd name="connsiteX6" fmla="*/ 223707 w 1818259"/>
              <a:gd name="connsiteY6" fmla="*/ 1342218 h 1342218"/>
              <a:gd name="connsiteX7" fmla="*/ 0 w 1818259"/>
              <a:gd name="connsiteY7" fmla="*/ 1118511 h 1342218"/>
              <a:gd name="connsiteX8" fmla="*/ 0 w 1818259"/>
              <a:gd name="connsiteY8" fmla="*/ 223707 h 134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8259" h="1342218">
                <a:moveTo>
                  <a:pt x="0" y="223707"/>
                </a:moveTo>
                <a:cubicBezTo>
                  <a:pt x="0" y="100157"/>
                  <a:pt x="100157" y="0"/>
                  <a:pt x="223707" y="0"/>
                </a:cubicBezTo>
                <a:lnTo>
                  <a:pt x="1594552" y="0"/>
                </a:lnTo>
                <a:cubicBezTo>
                  <a:pt x="1718102" y="0"/>
                  <a:pt x="1818259" y="100157"/>
                  <a:pt x="1818259" y="223707"/>
                </a:cubicBezTo>
                <a:lnTo>
                  <a:pt x="1818259" y="1118511"/>
                </a:lnTo>
                <a:cubicBezTo>
                  <a:pt x="1818259" y="1242061"/>
                  <a:pt x="1718102" y="1342218"/>
                  <a:pt x="1594552" y="1342218"/>
                </a:cubicBezTo>
                <a:lnTo>
                  <a:pt x="223707" y="1342218"/>
                </a:lnTo>
                <a:cubicBezTo>
                  <a:pt x="100157" y="1342218"/>
                  <a:pt x="0" y="1242061"/>
                  <a:pt x="0" y="1118511"/>
                </a:cubicBezTo>
                <a:lnTo>
                  <a:pt x="0" y="223707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0"/>
                  <a:satOff val="0"/>
                  <a:lumOff val="0"/>
                  <a:shade val="30000"/>
                  <a:satMod val="115000"/>
                </a:schemeClr>
              </a:gs>
              <a:gs pos="50000">
                <a:schemeClr val="accent4">
                  <a:hueOff val="0"/>
                  <a:satOff val="0"/>
                  <a:lumOff val="0"/>
                  <a:shade val="67500"/>
                  <a:satMod val="115000"/>
                </a:schemeClr>
              </a:gs>
              <a:gs pos="100000">
                <a:schemeClr val="accent4">
                  <a:hueOff val="0"/>
                  <a:satOff val="0"/>
                  <a:lumOff val="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962" tIns="156962" rIns="156962" bIns="15696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Prompt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649D14E-52FC-4DB8-AAEA-38F379EB650C}"/>
              </a:ext>
            </a:extLst>
          </p:cNvPr>
          <p:cNvSpPr/>
          <p:nvPr/>
        </p:nvSpPr>
        <p:spPr>
          <a:xfrm>
            <a:off x="2650031" y="2871194"/>
            <a:ext cx="1818259" cy="1342218"/>
          </a:xfrm>
          <a:custGeom>
            <a:avLst/>
            <a:gdLst>
              <a:gd name="connsiteX0" fmla="*/ 0 w 1818259"/>
              <a:gd name="connsiteY0" fmla="*/ 223707 h 1342218"/>
              <a:gd name="connsiteX1" fmla="*/ 223707 w 1818259"/>
              <a:gd name="connsiteY1" fmla="*/ 0 h 1342218"/>
              <a:gd name="connsiteX2" fmla="*/ 1594552 w 1818259"/>
              <a:gd name="connsiteY2" fmla="*/ 0 h 1342218"/>
              <a:gd name="connsiteX3" fmla="*/ 1818259 w 1818259"/>
              <a:gd name="connsiteY3" fmla="*/ 223707 h 1342218"/>
              <a:gd name="connsiteX4" fmla="*/ 1818259 w 1818259"/>
              <a:gd name="connsiteY4" fmla="*/ 1118511 h 1342218"/>
              <a:gd name="connsiteX5" fmla="*/ 1594552 w 1818259"/>
              <a:gd name="connsiteY5" fmla="*/ 1342218 h 1342218"/>
              <a:gd name="connsiteX6" fmla="*/ 223707 w 1818259"/>
              <a:gd name="connsiteY6" fmla="*/ 1342218 h 1342218"/>
              <a:gd name="connsiteX7" fmla="*/ 0 w 1818259"/>
              <a:gd name="connsiteY7" fmla="*/ 1118511 h 1342218"/>
              <a:gd name="connsiteX8" fmla="*/ 0 w 1818259"/>
              <a:gd name="connsiteY8" fmla="*/ 223707 h 134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8259" h="1342218">
                <a:moveTo>
                  <a:pt x="0" y="223707"/>
                </a:moveTo>
                <a:cubicBezTo>
                  <a:pt x="0" y="100157"/>
                  <a:pt x="100157" y="0"/>
                  <a:pt x="223707" y="0"/>
                </a:cubicBezTo>
                <a:lnTo>
                  <a:pt x="1594552" y="0"/>
                </a:lnTo>
                <a:cubicBezTo>
                  <a:pt x="1718102" y="0"/>
                  <a:pt x="1818259" y="100157"/>
                  <a:pt x="1818259" y="223707"/>
                </a:cubicBezTo>
                <a:lnTo>
                  <a:pt x="1818259" y="1118511"/>
                </a:lnTo>
                <a:cubicBezTo>
                  <a:pt x="1818259" y="1242061"/>
                  <a:pt x="1718102" y="1342218"/>
                  <a:pt x="1594552" y="1342218"/>
                </a:cubicBezTo>
                <a:lnTo>
                  <a:pt x="223707" y="1342218"/>
                </a:lnTo>
                <a:cubicBezTo>
                  <a:pt x="100157" y="1342218"/>
                  <a:pt x="0" y="1242061"/>
                  <a:pt x="0" y="1118511"/>
                </a:cubicBezTo>
                <a:lnTo>
                  <a:pt x="0" y="223707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-1488257"/>
                  <a:satOff val="8966"/>
                  <a:lumOff val="719"/>
                  <a:shade val="30000"/>
                  <a:satMod val="115000"/>
                </a:schemeClr>
              </a:gs>
              <a:gs pos="50000">
                <a:schemeClr val="accent4">
                  <a:hueOff val="-1488257"/>
                  <a:satOff val="8966"/>
                  <a:lumOff val="719"/>
                  <a:shade val="67500"/>
                  <a:satMod val="115000"/>
                </a:schemeClr>
              </a:gs>
              <a:gs pos="100000">
                <a:schemeClr val="accent4">
                  <a:hueOff val="-1488257"/>
                  <a:satOff val="8966"/>
                  <a:lumOff val="719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1488257"/>
              <a:satOff val="8966"/>
              <a:lumOff val="719"/>
              <a:alphaOff val="0"/>
            </a:schemeClr>
          </a:fillRef>
          <a:effectRef idx="0">
            <a:schemeClr val="accent4">
              <a:hueOff val="-1488257"/>
              <a:satOff val="8966"/>
              <a:lumOff val="7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962" tIns="156962" rIns="156962" bIns="15696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Tool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075C271-153E-4981-9004-C2C4878E4D12}"/>
              </a:ext>
            </a:extLst>
          </p:cNvPr>
          <p:cNvSpPr/>
          <p:nvPr/>
        </p:nvSpPr>
        <p:spPr>
          <a:xfrm>
            <a:off x="4771333" y="2871194"/>
            <a:ext cx="1818259" cy="1342218"/>
          </a:xfrm>
          <a:custGeom>
            <a:avLst/>
            <a:gdLst>
              <a:gd name="connsiteX0" fmla="*/ 0 w 1818259"/>
              <a:gd name="connsiteY0" fmla="*/ 223707 h 1342218"/>
              <a:gd name="connsiteX1" fmla="*/ 223707 w 1818259"/>
              <a:gd name="connsiteY1" fmla="*/ 0 h 1342218"/>
              <a:gd name="connsiteX2" fmla="*/ 1594552 w 1818259"/>
              <a:gd name="connsiteY2" fmla="*/ 0 h 1342218"/>
              <a:gd name="connsiteX3" fmla="*/ 1818259 w 1818259"/>
              <a:gd name="connsiteY3" fmla="*/ 223707 h 1342218"/>
              <a:gd name="connsiteX4" fmla="*/ 1818259 w 1818259"/>
              <a:gd name="connsiteY4" fmla="*/ 1118511 h 1342218"/>
              <a:gd name="connsiteX5" fmla="*/ 1594552 w 1818259"/>
              <a:gd name="connsiteY5" fmla="*/ 1342218 h 1342218"/>
              <a:gd name="connsiteX6" fmla="*/ 223707 w 1818259"/>
              <a:gd name="connsiteY6" fmla="*/ 1342218 h 1342218"/>
              <a:gd name="connsiteX7" fmla="*/ 0 w 1818259"/>
              <a:gd name="connsiteY7" fmla="*/ 1118511 h 1342218"/>
              <a:gd name="connsiteX8" fmla="*/ 0 w 1818259"/>
              <a:gd name="connsiteY8" fmla="*/ 223707 h 134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8259" h="1342218">
                <a:moveTo>
                  <a:pt x="0" y="223707"/>
                </a:moveTo>
                <a:cubicBezTo>
                  <a:pt x="0" y="100157"/>
                  <a:pt x="100157" y="0"/>
                  <a:pt x="223707" y="0"/>
                </a:cubicBezTo>
                <a:lnTo>
                  <a:pt x="1594552" y="0"/>
                </a:lnTo>
                <a:cubicBezTo>
                  <a:pt x="1718102" y="0"/>
                  <a:pt x="1818259" y="100157"/>
                  <a:pt x="1818259" y="223707"/>
                </a:cubicBezTo>
                <a:lnTo>
                  <a:pt x="1818259" y="1118511"/>
                </a:lnTo>
                <a:cubicBezTo>
                  <a:pt x="1818259" y="1242061"/>
                  <a:pt x="1718102" y="1342218"/>
                  <a:pt x="1594552" y="1342218"/>
                </a:cubicBezTo>
                <a:lnTo>
                  <a:pt x="223707" y="1342218"/>
                </a:lnTo>
                <a:cubicBezTo>
                  <a:pt x="100157" y="1342218"/>
                  <a:pt x="0" y="1242061"/>
                  <a:pt x="0" y="1118511"/>
                </a:cubicBezTo>
                <a:lnTo>
                  <a:pt x="0" y="223707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hueOff val="-2976513"/>
                  <a:satOff val="17933"/>
                  <a:lumOff val="1437"/>
                  <a:shade val="30000"/>
                  <a:satMod val="115000"/>
                </a:schemeClr>
              </a:gs>
              <a:gs pos="50000">
                <a:schemeClr val="accent4">
                  <a:hueOff val="-2976513"/>
                  <a:satOff val="17933"/>
                  <a:lumOff val="1437"/>
                  <a:shade val="67500"/>
                  <a:satMod val="115000"/>
                </a:schemeClr>
              </a:gs>
              <a:gs pos="100000">
                <a:schemeClr val="accent4">
                  <a:hueOff val="-2976513"/>
                  <a:satOff val="17933"/>
                  <a:lumOff val="1437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-2976513"/>
              <a:satOff val="17933"/>
              <a:lumOff val="1437"/>
              <a:alphaOff val="0"/>
            </a:schemeClr>
          </a:fillRef>
          <a:effectRef idx="0">
            <a:schemeClr val="accent4">
              <a:hueOff val="-2976513"/>
              <a:satOff val="17933"/>
              <a:lumOff val="143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962" tIns="156962" rIns="156962" bIns="15696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Action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36826A6-69CA-4916-A6C8-45B0316BDEC0}"/>
              </a:ext>
            </a:extLst>
          </p:cNvPr>
          <p:cNvSpPr/>
          <p:nvPr/>
        </p:nvSpPr>
        <p:spPr>
          <a:xfrm>
            <a:off x="6892636" y="2871194"/>
            <a:ext cx="1818259" cy="1342218"/>
          </a:xfrm>
          <a:custGeom>
            <a:avLst/>
            <a:gdLst>
              <a:gd name="connsiteX0" fmla="*/ 0 w 1818259"/>
              <a:gd name="connsiteY0" fmla="*/ 223707 h 1342218"/>
              <a:gd name="connsiteX1" fmla="*/ 223707 w 1818259"/>
              <a:gd name="connsiteY1" fmla="*/ 0 h 1342218"/>
              <a:gd name="connsiteX2" fmla="*/ 1594552 w 1818259"/>
              <a:gd name="connsiteY2" fmla="*/ 0 h 1342218"/>
              <a:gd name="connsiteX3" fmla="*/ 1818259 w 1818259"/>
              <a:gd name="connsiteY3" fmla="*/ 223707 h 1342218"/>
              <a:gd name="connsiteX4" fmla="*/ 1818259 w 1818259"/>
              <a:gd name="connsiteY4" fmla="*/ 1118511 h 1342218"/>
              <a:gd name="connsiteX5" fmla="*/ 1594552 w 1818259"/>
              <a:gd name="connsiteY5" fmla="*/ 1342218 h 1342218"/>
              <a:gd name="connsiteX6" fmla="*/ 223707 w 1818259"/>
              <a:gd name="connsiteY6" fmla="*/ 1342218 h 1342218"/>
              <a:gd name="connsiteX7" fmla="*/ 0 w 1818259"/>
              <a:gd name="connsiteY7" fmla="*/ 1118511 h 1342218"/>
              <a:gd name="connsiteX8" fmla="*/ 0 w 1818259"/>
              <a:gd name="connsiteY8" fmla="*/ 223707 h 134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18259" h="1342218">
                <a:moveTo>
                  <a:pt x="0" y="223707"/>
                </a:moveTo>
                <a:cubicBezTo>
                  <a:pt x="0" y="100157"/>
                  <a:pt x="100157" y="0"/>
                  <a:pt x="223707" y="0"/>
                </a:cubicBezTo>
                <a:lnTo>
                  <a:pt x="1594552" y="0"/>
                </a:lnTo>
                <a:cubicBezTo>
                  <a:pt x="1718102" y="0"/>
                  <a:pt x="1818259" y="100157"/>
                  <a:pt x="1818259" y="223707"/>
                </a:cubicBezTo>
                <a:lnTo>
                  <a:pt x="1818259" y="1118511"/>
                </a:lnTo>
                <a:cubicBezTo>
                  <a:pt x="1818259" y="1242061"/>
                  <a:pt x="1718102" y="1342218"/>
                  <a:pt x="1594552" y="1342218"/>
                </a:cubicBezTo>
                <a:lnTo>
                  <a:pt x="223707" y="1342218"/>
                </a:lnTo>
                <a:cubicBezTo>
                  <a:pt x="100157" y="1342218"/>
                  <a:pt x="0" y="1242061"/>
                  <a:pt x="0" y="1118511"/>
                </a:cubicBezTo>
                <a:lnTo>
                  <a:pt x="0" y="223707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-4464770"/>
              <a:satOff val="26899"/>
              <a:lumOff val="2156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6962" tIns="156962" rIns="156962" bIns="156962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06998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944532" y="2007967"/>
            <a:ext cx="8270885" cy="1581302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 Cases of Agent SDK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35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29763</TotalTime>
  <Words>482</Words>
  <Application>Microsoft Office PowerPoint</Application>
  <PresentationFormat>Widescreen</PresentationFormat>
  <Paragraphs>72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Candara</vt:lpstr>
      <vt:lpstr>Corbel</vt:lpstr>
      <vt:lpstr>Office Theme</vt:lpstr>
      <vt:lpstr>Agent SDK</vt:lpstr>
      <vt:lpstr>Agenda</vt:lpstr>
      <vt:lpstr>Introduction to Agent SDK</vt:lpstr>
      <vt:lpstr>Introduction to Agent SDK</vt:lpstr>
      <vt:lpstr>Key Components of Agent SDK</vt:lpstr>
      <vt:lpstr>Key Components of Agent SDK</vt:lpstr>
      <vt:lpstr>Working of Agent SDK</vt:lpstr>
      <vt:lpstr>Working of Agent SDK</vt:lpstr>
      <vt:lpstr>Use Cases of Agent SDK </vt:lpstr>
      <vt:lpstr>Benefits and Challenges of  Agent SDK</vt:lpstr>
      <vt:lpstr>Benefits of using Agent SDK</vt:lpstr>
      <vt:lpstr>Challenges in using Agent SDK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Landscape  &amp; Python Basics</dc:title>
  <dc:creator>Debarati Sarkar</dc:creator>
  <cp:lastModifiedBy>Debarati Sarkar</cp:lastModifiedBy>
  <cp:revision>994</cp:revision>
  <dcterms:modified xsi:type="dcterms:W3CDTF">2025-04-24T11:08:02Z</dcterms:modified>
</cp:coreProperties>
</file>