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84" r:id="rId6"/>
    <p:sldId id="268" r:id="rId7"/>
    <p:sldId id="347" r:id="rId8"/>
    <p:sldId id="348" r:id="rId9"/>
    <p:sldId id="349" r:id="rId10"/>
    <p:sldId id="350" r:id="rId11"/>
    <p:sldId id="346" r:id="rId12"/>
    <p:sldId id="351" r:id="rId13"/>
    <p:sldId id="352" r:id="rId14"/>
    <p:sldId id="353" r:id="rId15"/>
    <p:sldId id="354" r:id="rId16"/>
    <p:sldId id="355" r:id="rId17"/>
    <p:sldId id="356" r:id="rId18"/>
    <p:sldId id="3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6/20/2023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6/20/2023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6/20/2023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6/20/2023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6/20/2023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6/20/2023</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6/20/2023</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6/20/2023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6/20/2023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6/20/2023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6/20/2023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6/20/2023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6/20/2023</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smtClean="0"/>
              <a:t>HR Analytics</a:t>
            </a:r>
            <a:endParaRPr lang="en-US"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smtClean="0"/>
              <a:t>Proble</a:t>
            </a:r>
            <a:r>
              <a:rPr lang="en-US" dirty="0" smtClean="0"/>
              <a:t>m Statement</a:t>
            </a:r>
            <a:endParaRPr lang="en-US" dirty="0"/>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44072" y="788894"/>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 by</a:t>
            </a:r>
          </a:p>
          <a:p>
            <a:pPr algn="ctr"/>
            <a:r>
              <a:rPr lang="en-US" dirty="0" smtClean="0"/>
              <a:t>Gender</a:t>
            </a:r>
            <a:endParaRPr lang="en-IN" dirty="0"/>
          </a:p>
        </p:txBody>
      </p:sp>
      <p:sp>
        <p:nvSpPr>
          <p:cNvPr id="12" name="Rounded Rectangle 11"/>
          <p:cNvSpPr/>
          <p:nvPr/>
        </p:nvSpPr>
        <p:spPr>
          <a:xfrm>
            <a:off x="3065931" y="788893"/>
            <a:ext cx="2052916" cy="1515035"/>
          </a:xfrm>
          <a:prstGeom prst="roundRect">
            <a:avLst>
              <a:gd name="adj" fmla="val 4062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Department-Wise</a:t>
            </a:r>
          </a:p>
          <a:p>
            <a:pPr algn="ctr"/>
            <a:r>
              <a:rPr lang="en-US" dirty="0" smtClean="0"/>
              <a:t>Attrition</a:t>
            </a:r>
            <a:endParaRPr lang="en-IN" dirty="0"/>
          </a:p>
        </p:txBody>
      </p:sp>
      <p:sp>
        <p:nvSpPr>
          <p:cNvPr id="13" name="Rounded Rectangle 12"/>
          <p:cNvSpPr/>
          <p:nvPr/>
        </p:nvSpPr>
        <p:spPr>
          <a:xfrm>
            <a:off x="744072"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Number of Employees by Age Group</a:t>
            </a:r>
            <a:endParaRPr lang="en-IN" dirty="0"/>
          </a:p>
        </p:txBody>
      </p:sp>
      <p:sp>
        <p:nvSpPr>
          <p:cNvPr id="14" name="Rounded Rectangle 13"/>
          <p:cNvSpPr/>
          <p:nvPr/>
        </p:nvSpPr>
        <p:spPr>
          <a:xfrm>
            <a:off x="744072" y="45226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Education Field-Wise Attrition</a:t>
            </a:r>
            <a:endParaRPr lang="en-IN" dirty="0"/>
          </a:p>
        </p:txBody>
      </p:sp>
      <p:sp>
        <p:nvSpPr>
          <p:cNvPr id="16" name="Rounded Rectangle 15"/>
          <p:cNvSpPr/>
          <p:nvPr/>
        </p:nvSpPr>
        <p:spPr>
          <a:xfrm>
            <a:off x="3065931"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Job Satisfaction Rating</a:t>
            </a:r>
            <a:endParaRPr lang="en-IN" dirty="0"/>
          </a:p>
        </p:txBody>
      </p:sp>
      <p:cxnSp>
        <p:nvCxnSpPr>
          <p:cNvPr id="18" name="Straight Connector 17"/>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22" name="Content Placeholder 5">
            <a:extLst>
              <a:ext uri="{FF2B5EF4-FFF2-40B4-BE49-F238E27FC236}">
                <a16:creationId xmlns:a16="http://schemas.microsoft.com/office/drawing/2014/main" id="{1163EFDC-D9E5-4185-9B8F-C3C93FF516E1}"/>
              </a:ext>
            </a:extLst>
          </p:cNvPr>
          <p:cNvSpPr>
            <a:spLocks noGrp="1"/>
          </p:cNvSpPr>
          <p:nvPr>
            <p:ph sz="quarter" idx="4294967295"/>
          </p:nvPr>
        </p:nvSpPr>
        <p:spPr>
          <a:xfrm>
            <a:off x="6184250" y="2289919"/>
            <a:ext cx="4636150" cy="2315039"/>
          </a:xfrm>
          <a:prstGeom prst="rect">
            <a:avLst/>
          </a:prstGeom>
        </p:spPr>
        <p:txBody>
          <a:bodyPr>
            <a:normAutofit/>
          </a:bodyPr>
          <a:lstStyle/>
          <a:p>
            <a:pPr algn="ctr"/>
            <a:r>
              <a:rPr lang="en-US" dirty="0" smtClean="0">
                <a:solidFill>
                  <a:schemeClr val="tx1"/>
                </a:solidFill>
              </a:rPr>
              <a:t>The HR department lacks visualization to showcase attrition rates across different departments. This hinders their ability to identify departments with higher attrition rates and address any underlying issues or concerns effectively.</a:t>
            </a:r>
            <a:endParaRPr lang="en-US" dirty="0">
              <a:solidFill>
                <a:schemeClr val="tx1"/>
              </a:solidFill>
            </a:endParaRPr>
          </a:p>
        </p:txBody>
      </p:sp>
      <p:sp>
        <p:nvSpPr>
          <p:cNvPr id="9" name="Rounded Rectangle 8"/>
          <p:cNvSpPr/>
          <p:nvPr/>
        </p:nvSpPr>
        <p:spPr>
          <a:xfrm>
            <a:off x="3065931" y="45226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 Rate by Gender of Different Age Groups</a:t>
            </a:r>
            <a:endParaRPr lang="en-IN" dirty="0"/>
          </a:p>
        </p:txBody>
      </p:sp>
    </p:spTree>
    <p:extLst>
      <p:ext uri="{BB962C8B-B14F-4D97-AF65-F5344CB8AC3E}">
        <p14:creationId xmlns:p14="http://schemas.microsoft.com/office/powerpoint/2010/main" val="344421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44072" y="788894"/>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 by</a:t>
            </a:r>
          </a:p>
          <a:p>
            <a:pPr algn="ctr"/>
            <a:r>
              <a:rPr lang="en-US" dirty="0" smtClean="0"/>
              <a:t>Gender</a:t>
            </a:r>
            <a:endParaRPr lang="en-IN" dirty="0"/>
          </a:p>
        </p:txBody>
      </p:sp>
      <p:sp>
        <p:nvSpPr>
          <p:cNvPr id="12" name="Rounded Rectangle 11"/>
          <p:cNvSpPr/>
          <p:nvPr/>
        </p:nvSpPr>
        <p:spPr>
          <a:xfrm>
            <a:off x="3065931" y="7888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Department-Wise</a:t>
            </a:r>
          </a:p>
          <a:p>
            <a:pPr algn="ctr"/>
            <a:r>
              <a:rPr lang="en-US" dirty="0" smtClean="0"/>
              <a:t>Attrition</a:t>
            </a:r>
            <a:endParaRPr lang="en-IN" dirty="0"/>
          </a:p>
        </p:txBody>
      </p:sp>
      <p:sp>
        <p:nvSpPr>
          <p:cNvPr id="13" name="Rounded Rectangle 12"/>
          <p:cNvSpPr/>
          <p:nvPr/>
        </p:nvSpPr>
        <p:spPr>
          <a:xfrm>
            <a:off x="744072" y="2689922"/>
            <a:ext cx="2052916" cy="1515035"/>
          </a:xfrm>
          <a:prstGeom prst="roundRect">
            <a:avLst>
              <a:gd name="adj" fmla="val 4062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Number of Employees by Age Group</a:t>
            </a:r>
            <a:endParaRPr lang="en-IN" dirty="0"/>
          </a:p>
        </p:txBody>
      </p:sp>
      <p:sp>
        <p:nvSpPr>
          <p:cNvPr id="14" name="Rounded Rectangle 13"/>
          <p:cNvSpPr/>
          <p:nvPr/>
        </p:nvSpPr>
        <p:spPr>
          <a:xfrm>
            <a:off x="744072" y="45226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Education Field-Wise Attrition</a:t>
            </a:r>
            <a:endParaRPr lang="en-IN" dirty="0"/>
          </a:p>
        </p:txBody>
      </p:sp>
      <p:sp>
        <p:nvSpPr>
          <p:cNvPr id="16" name="Rounded Rectangle 15"/>
          <p:cNvSpPr/>
          <p:nvPr/>
        </p:nvSpPr>
        <p:spPr>
          <a:xfrm>
            <a:off x="3065931"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Job Satisfaction Rating</a:t>
            </a:r>
            <a:endParaRPr lang="en-IN" dirty="0"/>
          </a:p>
        </p:txBody>
      </p:sp>
      <p:cxnSp>
        <p:nvCxnSpPr>
          <p:cNvPr id="18" name="Straight Connector 17"/>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22" name="Content Placeholder 5">
            <a:extLst>
              <a:ext uri="{FF2B5EF4-FFF2-40B4-BE49-F238E27FC236}">
                <a16:creationId xmlns:a16="http://schemas.microsoft.com/office/drawing/2014/main" id="{1163EFDC-D9E5-4185-9B8F-C3C93FF516E1}"/>
              </a:ext>
            </a:extLst>
          </p:cNvPr>
          <p:cNvSpPr>
            <a:spLocks noGrp="1"/>
          </p:cNvSpPr>
          <p:nvPr>
            <p:ph sz="quarter" idx="4294967295"/>
          </p:nvPr>
        </p:nvSpPr>
        <p:spPr>
          <a:xfrm>
            <a:off x="6210375" y="2115748"/>
            <a:ext cx="4649213" cy="2663382"/>
          </a:xfrm>
          <a:prstGeom prst="rect">
            <a:avLst/>
          </a:prstGeom>
        </p:spPr>
        <p:txBody>
          <a:bodyPr>
            <a:normAutofit/>
          </a:bodyPr>
          <a:lstStyle/>
          <a:p>
            <a:pPr algn="ctr"/>
            <a:r>
              <a:rPr lang="en-US" dirty="0" smtClean="0">
                <a:solidFill>
                  <a:schemeClr val="tx1"/>
                </a:solidFill>
              </a:rPr>
              <a:t>The HR department requires visual representations to analyze the distribution of employees across various age groups. This helps in accessing workforce demographics, identifying and age-related gaps or imbalances, and implementing targeted HR policies or programs.</a:t>
            </a:r>
            <a:endParaRPr lang="en-US" dirty="0">
              <a:solidFill>
                <a:schemeClr val="tx1"/>
              </a:solidFill>
            </a:endParaRPr>
          </a:p>
        </p:txBody>
      </p:sp>
      <p:sp>
        <p:nvSpPr>
          <p:cNvPr id="9" name="Rounded Rectangle 8"/>
          <p:cNvSpPr/>
          <p:nvPr/>
        </p:nvSpPr>
        <p:spPr>
          <a:xfrm>
            <a:off x="3065931" y="45226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 Rate by Gender of Different Age Groups</a:t>
            </a:r>
            <a:endParaRPr lang="en-IN" dirty="0"/>
          </a:p>
        </p:txBody>
      </p:sp>
    </p:spTree>
    <p:extLst>
      <p:ext uri="{BB962C8B-B14F-4D97-AF65-F5344CB8AC3E}">
        <p14:creationId xmlns:p14="http://schemas.microsoft.com/office/powerpoint/2010/main" val="286390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44072" y="788894"/>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 by</a:t>
            </a:r>
          </a:p>
          <a:p>
            <a:pPr algn="ctr"/>
            <a:r>
              <a:rPr lang="en-US" dirty="0" smtClean="0"/>
              <a:t>Gender</a:t>
            </a:r>
            <a:endParaRPr lang="en-IN" dirty="0"/>
          </a:p>
        </p:txBody>
      </p:sp>
      <p:sp>
        <p:nvSpPr>
          <p:cNvPr id="12" name="Rounded Rectangle 11"/>
          <p:cNvSpPr/>
          <p:nvPr/>
        </p:nvSpPr>
        <p:spPr>
          <a:xfrm>
            <a:off x="3065931" y="7888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Department-Wise</a:t>
            </a:r>
          </a:p>
          <a:p>
            <a:pPr algn="ctr"/>
            <a:r>
              <a:rPr lang="en-US" dirty="0" smtClean="0"/>
              <a:t>Attrition</a:t>
            </a:r>
            <a:endParaRPr lang="en-IN" dirty="0"/>
          </a:p>
        </p:txBody>
      </p:sp>
      <p:sp>
        <p:nvSpPr>
          <p:cNvPr id="13" name="Rounded Rectangle 12"/>
          <p:cNvSpPr/>
          <p:nvPr/>
        </p:nvSpPr>
        <p:spPr>
          <a:xfrm>
            <a:off x="744072"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Number of Employees by Age Group</a:t>
            </a:r>
            <a:endParaRPr lang="en-IN" dirty="0"/>
          </a:p>
        </p:txBody>
      </p:sp>
      <p:sp>
        <p:nvSpPr>
          <p:cNvPr id="14" name="Rounded Rectangle 13"/>
          <p:cNvSpPr/>
          <p:nvPr/>
        </p:nvSpPr>
        <p:spPr>
          <a:xfrm>
            <a:off x="744072" y="45226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Education Field-Wise Attrition</a:t>
            </a:r>
            <a:endParaRPr lang="en-IN" dirty="0"/>
          </a:p>
        </p:txBody>
      </p:sp>
      <p:sp>
        <p:nvSpPr>
          <p:cNvPr id="16" name="Rounded Rectangle 15"/>
          <p:cNvSpPr/>
          <p:nvPr/>
        </p:nvSpPr>
        <p:spPr>
          <a:xfrm>
            <a:off x="3065931" y="2689922"/>
            <a:ext cx="2052916" cy="1515035"/>
          </a:xfrm>
          <a:prstGeom prst="roundRect">
            <a:avLst>
              <a:gd name="adj" fmla="val 4062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Job Satisfaction Rating</a:t>
            </a:r>
            <a:endParaRPr lang="en-IN" dirty="0"/>
          </a:p>
        </p:txBody>
      </p:sp>
      <p:cxnSp>
        <p:nvCxnSpPr>
          <p:cNvPr id="18" name="Straight Connector 17"/>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22" name="Content Placeholder 5">
            <a:extLst>
              <a:ext uri="{FF2B5EF4-FFF2-40B4-BE49-F238E27FC236}">
                <a16:creationId xmlns:a16="http://schemas.microsoft.com/office/drawing/2014/main" id="{1163EFDC-D9E5-4185-9B8F-C3C93FF516E1}"/>
              </a:ext>
            </a:extLst>
          </p:cNvPr>
          <p:cNvSpPr>
            <a:spLocks noGrp="1"/>
          </p:cNvSpPr>
          <p:nvPr>
            <p:ph sz="quarter" idx="4294967295"/>
          </p:nvPr>
        </p:nvSpPr>
        <p:spPr>
          <a:xfrm>
            <a:off x="6158124" y="2419076"/>
            <a:ext cx="4636150" cy="2056726"/>
          </a:xfrm>
          <a:prstGeom prst="rect">
            <a:avLst/>
          </a:prstGeom>
        </p:spPr>
        <p:txBody>
          <a:bodyPr>
            <a:normAutofit/>
          </a:bodyPr>
          <a:lstStyle/>
          <a:p>
            <a:pPr algn="ctr"/>
            <a:r>
              <a:rPr lang="en-US" dirty="0" smtClean="0">
                <a:solidFill>
                  <a:schemeClr val="tx1"/>
                </a:solidFill>
              </a:rPr>
              <a:t>The HR department lacks visualization to represent job satisfaction ratings, hindering th</a:t>
            </a:r>
            <a:r>
              <a:rPr lang="en-US" dirty="0" smtClean="0">
                <a:solidFill>
                  <a:schemeClr val="tx1"/>
                </a:solidFill>
              </a:rPr>
              <a:t>e ability to measure employee engagement and overall job satisfaction levels effectively.</a:t>
            </a:r>
            <a:endParaRPr lang="en-US" dirty="0">
              <a:solidFill>
                <a:schemeClr val="tx1"/>
              </a:solidFill>
            </a:endParaRPr>
          </a:p>
        </p:txBody>
      </p:sp>
      <p:sp>
        <p:nvSpPr>
          <p:cNvPr id="9" name="Rounded Rectangle 8"/>
          <p:cNvSpPr/>
          <p:nvPr/>
        </p:nvSpPr>
        <p:spPr>
          <a:xfrm>
            <a:off x="3065931" y="45226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 Rate by Gender of Different Age Groups</a:t>
            </a:r>
            <a:endParaRPr lang="en-IN" dirty="0"/>
          </a:p>
        </p:txBody>
      </p:sp>
    </p:spTree>
    <p:extLst>
      <p:ext uri="{BB962C8B-B14F-4D97-AF65-F5344CB8AC3E}">
        <p14:creationId xmlns:p14="http://schemas.microsoft.com/office/powerpoint/2010/main" val="1491803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44072" y="788894"/>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 by</a:t>
            </a:r>
          </a:p>
          <a:p>
            <a:pPr algn="ctr"/>
            <a:r>
              <a:rPr lang="en-US" dirty="0" smtClean="0"/>
              <a:t>Gender</a:t>
            </a:r>
            <a:endParaRPr lang="en-IN" dirty="0"/>
          </a:p>
        </p:txBody>
      </p:sp>
      <p:sp>
        <p:nvSpPr>
          <p:cNvPr id="12" name="Rounded Rectangle 11"/>
          <p:cNvSpPr/>
          <p:nvPr/>
        </p:nvSpPr>
        <p:spPr>
          <a:xfrm>
            <a:off x="3065931" y="7888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Department-Wise</a:t>
            </a:r>
          </a:p>
          <a:p>
            <a:pPr algn="ctr"/>
            <a:r>
              <a:rPr lang="en-US" dirty="0" smtClean="0"/>
              <a:t>Attrition</a:t>
            </a:r>
            <a:endParaRPr lang="en-IN" dirty="0"/>
          </a:p>
        </p:txBody>
      </p:sp>
      <p:sp>
        <p:nvSpPr>
          <p:cNvPr id="13" name="Rounded Rectangle 12"/>
          <p:cNvSpPr/>
          <p:nvPr/>
        </p:nvSpPr>
        <p:spPr>
          <a:xfrm>
            <a:off x="744072"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Number of Employees by Age Group</a:t>
            </a:r>
            <a:endParaRPr lang="en-IN" dirty="0"/>
          </a:p>
        </p:txBody>
      </p:sp>
      <p:sp>
        <p:nvSpPr>
          <p:cNvPr id="14" name="Rounded Rectangle 13"/>
          <p:cNvSpPr/>
          <p:nvPr/>
        </p:nvSpPr>
        <p:spPr>
          <a:xfrm>
            <a:off x="744072" y="4522693"/>
            <a:ext cx="2052916" cy="1515035"/>
          </a:xfrm>
          <a:prstGeom prst="roundRect">
            <a:avLst>
              <a:gd name="adj" fmla="val 4062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Education Field-Wise Attrition</a:t>
            </a:r>
            <a:endParaRPr lang="en-IN" dirty="0"/>
          </a:p>
        </p:txBody>
      </p:sp>
      <p:sp>
        <p:nvSpPr>
          <p:cNvPr id="16" name="Rounded Rectangle 15"/>
          <p:cNvSpPr/>
          <p:nvPr/>
        </p:nvSpPr>
        <p:spPr>
          <a:xfrm>
            <a:off x="3065931"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Job Satisfaction Rating</a:t>
            </a:r>
            <a:endParaRPr lang="en-IN" dirty="0"/>
          </a:p>
        </p:txBody>
      </p:sp>
      <p:cxnSp>
        <p:nvCxnSpPr>
          <p:cNvPr id="18" name="Straight Connector 17"/>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22" name="Content Placeholder 5">
            <a:extLst>
              <a:ext uri="{FF2B5EF4-FFF2-40B4-BE49-F238E27FC236}">
                <a16:creationId xmlns:a16="http://schemas.microsoft.com/office/drawing/2014/main" id="{1163EFDC-D9E5-4185-9B8F-C3C93FF516E1}"/>
              </a:ext>
            </a:extLst>
          </p:cNvPr>
          <p:cNvSpPr>
            <a:spLocks noGrp="1"/>
          </p:cNvSpPr>
          <p:nvPr>
            <p:ph sz="quarter" idx="4294967295"/>
          </p:nvPr>
        </p:nvSpPr>
        <p:spPr>
          <a:xfrm>
            <a:off x="6184250" y="2076559"/>
            <a:ext cx="4636150" cy="2741759"/>
          </a:xfrm>
          <a:prstGeom prst="rect">
            <a:avLst/>
          </a:prstGeom>
        </p:spPr>
        <p:txBody>
          <a:bodyPr>
            <a:normAutofit/>
          </a:bodyPr>
          <a:lstStyle/>
          <a:p>
            <a:pPr algn="ctr"/>
            <a:r>
              <a:rPr lang="en-US" dirty="0" smtClean="0">
                <a:solidFill>
                  <a:schemeClr val="tx1"/>
                </a:solidFill>
              </a:rPr>
              <a:t>The HR department requires visual representation to analyze attrition rates based on education fields. This helps identify specific educational backgrounds that may be associated with higher attrition, enabling the organization to tailor retention strategies accordingly.</a:t>
            </a:r>
            <a:endParaRPr lang="en-US" dirty="0">
              <a:solidFill>
                <a:schemeClr val="tx1"/>
              </a:solidFill>
            </a:endParaRPr>
          </a:p>
        </p:txBody>
      </p:sp>
      <p:sp>
        <p:nvSpPr>
          <p:cNvPr id="9" name="Rounded Rectangle 8"/>
          <p:cNvSpPr/>
          <p:nvPr/>
        </p:nvSpPr>
        <p:spPr>
          <a:xfrm>
            <a:off x="3065931" y="45226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 Rate by Gender of Different Age Groups</a:t>
            </a:r>
            <a:endParaRPr lang="en-IN" dirty="0"/>
          </a:p>
        </p:txBody>
      </p:sp>
    </p:spTree>
    <p:extLst>
      <p:ext uri="{BB962C8B-B14F-4D97-AF65-F5344CB8AC3E}">
        <p14:creationId xmlns:p14="http://schemas.microsoft.com/office/powerpoint/2010/main" val="1381351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44072" y="788894"/>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 by</a:t>
            </a:r>
          </a:p>
          <a:p>
            <a:pPr algn="ctr"/>
            <a:r>
              <a:rPr lang="en-US" dirty="0" smtClean="0"/>
              <a:t>Gender</a:t>
            </a:r>
            <a:endParaRPr lang="en-IN" dirty="0"/>
          </a:p>
        </p:txBody>
      </p:sp>
      <p:sp>
        <p:nvSpPr>
          <p:cNvPr id="12" name="Rounded Rectangle 11"/>
          <p:cNvSpPr/>
          <p:nvPr/>
        </p:nvSpPr>
        <p:spPr>
          <a:xfrm>
            <a:off x="3065931" y="7888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Department-Wise</a:t>
            </a:r>
          </a:p>
          <a:p>
            <a:pPr algn="ctr"/>
            <a:r>
              <a:rPr lang="en-US" dirty="0" smtClean="0"/>
              <a:t>Attrition</a:t>
            </a:r>
            <a:endParaRPr lang="en-IN" dirty="0"/>
          </a:p>
        </p:txBody>
      </p:sp>
      <p:sp>
        <p:nvSpPr>
          <p:cNvPr id="13" name="Rounded Rectangle 12"/>
          <p:cNvSpPr/>
          <p:nvPr/>
        </p:nvSpPr>
        <p:spPr>
          <a:xfrm>
            <a:off x="744072"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Number of Employees by Age Group</a:t>
            </a:r>
            <a:endParaRPr lang="en-IN" dirty="0"/>
          </a:p>
        </p:txBody>
      </p:sp>
      <p:sp>
        <p:nvSpPr>
          <p:cNvPr id="14" name="Rounded Rectangle 13"/>
          <p:cNvSpPr/>
          <p:nvPr/>
        </p:nvSpPr>
        <p:spPr>
          <a:xfrm>
            <a:off x="744072" y="45226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Education Field-Wise Attrition</a:t>
            </a:r>
            <a:endParaRPr lang="en-IN" dirty="0"/>
          </a:p>
        </p:txBody>
      </p:sp>
      <p:sp>
        <p:nvSpPr>
          <p:cNvPr id="16" name="Rounded Rectangle 15"/>
          <p:cNvSpPr/>
          <p:nvPr/>
        </p:nvSpPr>
        <p:spPr>
          <a:xfrm>
            <a:off x="3065931"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Job Satisfaction Rating</a:t>
            </a:r>
            <a:endParaRPr lang="en-IN" dirty="0"/>
          </a:p>
        </p:txBody>
      </p:sp>
      <p:cxnSp>
        <p:nvCxnSpPr>
          <p:cNvPr id="18" name="Straight Connector 17"/>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22" name="Content Placeholder 5">
            <a:extLst>
              <a:ext uri="{FF2B5EF4-FFF2-40B4-BE49-F238E27FC236}">
                <a16:creationId xmlns:a16="http://schemas.microsoft.com/office/drawing/2014/main" id="{1163EFDC-D9E5-4185-9B8F-C3C93FF516E1}"/>
              </a:ext>
            </a:extLst>
          </p:cNvPr>
          <p:cNvSpPr>
            <a:spLocks noGrp="1"/>
          </p:cNvSpPr>
          <p:nvPr>
            <p:ph sz="quarter" idx="4294967295"/>
          </p:nvPr>
        </p:nvSpPr>
        <p:spPr>
          <a:xfrm>
            <a:off x="6192959" y="1806594"/>
            <a:ext cx="4636150" cy="3281690"/>
          </a:xfrm>
          <a:prstGeom prst="rect">
            <a:avLst/>
          </a:prstGeom>
        </p:spPr>
        <p:txBody>
          <a:bodyPr>
            <a:normAutofit/>
          </a:bodyPr>
          <a:lstStyle/>
          <a:p>
            <a:pPr algn="ctr"/>
            <a:r>
              <a:rPr lang="en-US" dirty="0" smtClean="0">
                <a:solidFill>
                  <a:schemeClr val="tx1"/>
                </a:solidFill>
              </a:rPr>
              <a:t>The HR department lacks visualization that displays attrition rates based on gender and different age groups. </a:t>
            </a:r>
            <a:r>
              <a:rPr lang="en-US" dirty="0" smtClean="0">
                <a:solidFill>
                  <a:schemeClr val="tx1"/>
                </a:solidFill>
              </a:rPr>
              <a:t>This makes it challenging to identify any age and gender related attrition trends, preventing the organization from implementing targeted retention strategies for specific employee segments.</a:t>
            </a:r>
            <a:endParaRPr lang="en-US" dirty="0">
              <a:solidFill>
                <a:schemeClr val="tx1"/>
              </a:solidFill>
            </a:endParaRPr>
          </a:p>
        </p:txBody>
      </p:sp>
      <p:sp>
        <p:nvSpPr>
          <p:cNvPr id="9" name="Rounded Rectangle 8"/>
          <p:cNvSpPr/>
          <p:nvPr/>
        </p:nvSpPr>
        <p:spPr>
          <a:xfrm>
            <a:off x="3065931" y="4522693"/>
            <a:ext cx="2052916" cy="1515035"/>
          </a:xfrm>
          <a:prstGeom prst="roundRect">
            <a:avLst>
              <a:gd name="adj" fmla="val 4062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Attrition Rate by Gender of Different Age Groups</a:t>
            </a:r>
            <a:endParaRPr lang="en-IN" dirty="0"/>
          </a:p>
        </p:txBody>
      </p:sp>
    </p:spTree>
    <p:extLst>
      <p:ext uri="{BB962C8B-B14F-4D97-AF65-F5344CB8AC3E}">
        <p14:creationId xmlns:p14="http://schemas.microsoft.com/office/powerpoint/2010/main" val="331444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a:extLst>
              <a:ext uri="{FF2B5EF4-FFF2-40B4-BE49-F238E27FC236}">
                <a16:creationId xmlns:a16="http://schemas.microsoft.com/office/drawing/2014/main" id="{900900CD-B943-934F-857F-30AA913FE9D9}"/>
              </a:ext>
            </a:extLst>
          </p:cNvPr>
          <p:cNvSpPr txBox="1">
            <a:spLocks/>
          </p:cNvSpPr>
          <p:nvPr/>
        </p:nvSpPr>
        <p:spPr>
          <a:xfrm>
            <a:off x="1036320" y="1331120"/>
            <a:ext cx="9910354" cy="1292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a:lstStyle>
          <a:p>
            <a:r>
              <a:rPr lang="en-US" dirty="0" smtClean="0"/>
              <a:t>Dataset </a:t>
            </a:r>
            <a:r>
              <a:rPr lang="en-US" dirty="0"/>
              <a:t>- </a:t>
            </a:r>
            <a:endParaRPr lang="en-US" dirty="0" smtClean="0"/>
          </a:p>
          <a:p>
            <a:endParaRPr lang="en-US" dirty="0"/>
          </a:p>
          <a:p>
            <a:r>
              <a:rPr lang="en-US" sz="1700" dirty="0" smtClean="0"/>
              <a:t>https</a:t>
            </a:r>
            <a:r>
              <a:rPr lang="en-US" sz="1700" dirty="0"/>
              <a:t>://www.kaggle.com/datasets/pavansubhasht/ibm-hr-analytics-attrition-dataset </a:t>
            </a:r>
          </a:p>
        </p:txBody>
      </p:sp>
      <p:sp>
        <p:nvSpPr>
          <p:cNvPr id="5" name="Title 7">
            <a:extLst>
              <a:ext uri="{FF2B5EF4-FFF2-40B4-BE49-F238E27FC236}">
                <a16:creationId xmlns:a16="http://schemas.microsoft.com/office/drawing/2014/main" id="{900900CD-B943-934F-857F-30AA913FE9D9}"/>
              </a:ext>
            </a:extLst>
          </p:cNvPr>
          <p:cNvSpPr txBox="1">
            <a:spLocks/>
          </p:cNvSpPr>
          <p:nvPr/>
        </p:nvSpPr>
        <p:spPr>
          <a:xfrm>
            <a:off x="1036320" y="2882537"/>
            <a:ext cx="9910354" cy="215972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a:lstStyle>
          <a:p>
            <a:r>
              <a:rPr lang="en-US" dirty="0" smtClean="0"/>
              <a:t>Tools Used </a:t>
            </a:r>
            <a:r>
              <a:rPr lang="en-US" dirty="0"/>
              <a:t>- </a:t>
            </a:r>
            <a:endParaRPr lang="en-US" dirty="0" smtClean="0"/>
          </a:p>
          <a:p>
            <a:endParaRPr lang="en-US" dirty="0"/>
          </a:p>
          <a:p>
            <a:pPr marL="285750" indent="-285750">
              <a:lnSpc>
                <a:spcPct val="150000"/>
              </a:lnSpc>
              <a:buFont typeface="Arial" panose="020B0604020202020204" pitchFamily="34" charset="0"/>
              <a:buChar char="•"/>
            </a:pPr>
            <a:r>
              <a:rPr lang="en-US" sz="1800" dirty="0" smtClean="0"/>
              <a:t>Excel</a:t>
            </a:r>
          </a:p>
          <a:p>
            <a:pPr marL="285750" indent="-285750">
              <a:lnSpc>
                <a:spcPct val="150000"/>
              </a:lnSpc>
              <a:buFont typeface="Arial" panose="020B0604020202020204" pitchFamily="34" charset="0"/>
              <a:buChar char="•"/>
            </a:pPr>
            <a:r>
              <a:rPr lang="en-US" sz="1800" dirty="0" smtClean="0"/>
              <a:t>SQL</a:t>
            </a:r>
          </a:p>
          <a:p>
            <a:pPr marL="285750" indent="-285750">
              <a:lnSpc>
                <a:spcPct val="150000"/>
              </a:lnSpc>
              <a:buFont typeface="Arial" panose="020B0604020202020204" pitchFamily="34" charset="0"/>
              <a:buChar char="•"/>
            </a:pPr>
            <a:r>
              <a:rPr lang="en-US" sz="1800" dirty="0" smtClean="0"/>
              <a:t>Power BI</a:t>
            </a:r>
          </a:p>
          <a:p>
            <a:pPr marL="285750" indent="-285750">
              <a:lnSpc>
                <a:spcPct val="150000"/>
              </a:lnSpc>
              <a:buFont typeface="Arial" panose="020B0604020202020204" pitchFamily="34" charset="0"/>
              <a:buChar char="•"/>
            </a:pPr>
            <a:r>
              <a:rPr lang="en-US" sz="1800" dirty="0" smtClean="0"/>
              <a:t>Tableau</a:t>
            </a:r>
            <a:endParaRPr lang="en-US" sz="1800" dirty="0"/>
          </a:p>
        </p:txBody>
      </p:sp>
    </p:spTree>
    <p:extLst>
      <p:ext uri="{BB962C8B-B14F-4D97-AF65-F5344CB8AC3E}">
        <p14:creationId xmlns:p14="http://schemas.microsoft.com/office/powerpoint/2010/main" val="127583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err="1" smtClean="0"/>
              <a:t>Kpi’s</a:t>
            </a:r>
            <a:r>
              <a:rPr lang="en-US" dirty="0" smtClean="0"/>
              <a:t> requirement</a:t>
            </a:r>
            <a:endParaRPr lang="en-US" dirty="0"/>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p:txBody>
          <a:bodyPr/>
          <a:lstStyle/>
          <a:p>
            <a:r>
              <a:rPr lang="en-US" dirty="0" smtClean="0"/>
              <a:t>The HR department is responsible for monitoring and managing various aspects of employee data to ensure the organization maintains a healthy workforce. However, there is a lack of clear performance indicators to track and analyze key HR metrics. Therefore, there is a need to design and implement a set of KPIs to address the specific HR problems.</a:t>
            </a:r>
            <a:endParaRPr lang="en-US" dirty="0"/>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Tree>
    <p:extLst>
      <p:ext uri="{BB962C8B-B14F-4D97-AF65-F5344CB8AC3E}">
        <p14:creationId xmlns:p14="http://schemas.microsoft.com/office/powerpoint/2010/main" val="125535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44072" y="788894"/>
            <a:ext cx="2052916" cy="1515035"/>
          </a:xfrm>
          <a:prstGeom prst="roundRect">
            <a:avLst>
              <a:gd name="adj" fmla="val 4062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Employee</a:t>
            </a:r>
          </a:p>
          <a:p>
            <a:pPr algn="ctr"/>
            <a:r>
              <a:rPr lang="en-US" dirty="0" smtClean="0"/>
              <a:t>Count</a:t>
            </a:r>
            <a:endParaRPr lang="en-IN" dirty="0"/>
          </a:p>
        </p:txBody>
      </p:sp>
      <p:sp>
        <p:nvSpPr>
          <p:cNvPr id="12" name="Rounded Rectangle 11"/>
          <p:cNvSpPr/>
          <p:nvPr/>
        </p:nvSpPr>
        <p:spPr>
          <a:xfrm>
            <a:off x="3065931" y="7888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a:t>
            </a:r>
          </a:p>
          <a:p>
            <a:pPr algn="ctr"/>
            <a:r>
              <a:rPr lang="en-US" dirty="0" smtClean="0"/>
              <a:t>Count</a:t>
            </a:r>
            <a:endParaRPr lang="en-IN" dirty="0"/>
          </a:p>
        </p:txBody>
      </p:sp>
      <p:sp>
        <p:nvSpPr>
          <p:cNvPr id="13" name="Rounded Rectangle 12"/>
          <p:cNvSpPr/>
          <p:nvPr/>
        </p:nvSpPr>
        <p:spPr>
          <a:xfrm>
            <a:off x="744072"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a:t>
            </a:r>
          </a:p>
          <a:p>
            <a:pPr algn="ctr"/>
            <a:r>
              <a:rPr lang="en-US" dirty="0" smtClean="0"/>
              <a:t>Rate</a:t>
            </a:r>
            <a:endParaRPr lang="en-IN" dirty="0"/>
          </a:p>
        </p:txBody>
      </p:sp>
      <p:sp>
        <p:nvSpPr>
          <p:cNvPr id="14" name="Rounded Rectangle 13"/>
          <p:cNvSpPr/>
          <p:nvPr/>
        </p:nvSpPr>
        <p:spPr>
          <a:xfrm>
            <a:off x="1909483" y="45226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Average</a:t>
            </a:r>
          </a:p>
          <a:p>
            <a:pPr algn="ctr"/>
            <a:r>
              <a:rPr lang="en-US" dirty="0" smtClean="0"/>
              <a:t>Age</a:t>
            </a:r>
            <a:endParaRPr lang="en-IN" dirty="0"/>
          </a:p>
        </p:txBody>
      </p:sp>
      <p:sp>
        <p:nvSpPr>
          <p:cNvPr id="16" name="Rounded Rectangle 15"/>
          <p:cNvSpPr/>
          <p:nvPr/>
        </p:nvSpPr>
        <p:spPr>
          <a:xfrm>
            <a:off x="3065931"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Active Employees</a:t>
            </a:r>
            <a:endParaRPr lang="en-IN" dirty="0"/>
          </a:p>
        </p:txBody>
      </p:sp>
      <p:cxnSp>
        <p:nvCxnSpPr>
          <p:cNvPr id="18" name="Straight Connector 17"/>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22" name="Content Placeholder 5">
            <a:extLst>
              <a:ext uri="{FF2B5EF4-FFF2-40B4-BE49-F238E27FC236}">
                <a16:creationId xmlns:a16="http://schemas.microsoft.com/office/drawing/2014/main" id="{1163EFDC-D9E5-4185-9B8F-C3C93FF516E1}"/>
              </a:ext>
            </a:extLst>
          </p:cNvPr>
          <p:cNvSpPr>
            <a:spLocks noGrp="1"/>
          </p:cNvSpPr>
          <p:nvPr>
            <p:ph sz="quarter" idx="4294967295"/>
          </p:nvPr>
        </p:nvSpPr>
        <p:spPr>
          <a:xfrm>
            <a:off x="6184250" y="2465968"/>
            <a:ext cx="4636150" cy="1997778"/>
          </a:xfrm>
          <a:prstGeom prst="rect">
            <a:avLst/>
          </a:prstGeom>
        </p:spPr>
        <p:txBody>
          <a:bodyPr/>
          <a:lstStyle/>
          <a:p>
            <a:pPr algn="ctr"/>
            <a:r>
              <a:rPr lang="en-US" dirty="0" smtClean="0">
                <a:solidFill>
                  <a:schemeClr val="tx1"/>
                </a:solidFill>
              </a:rPr>
              <a:t>The HR department lacks visibility into the total number of employees, making it challenging to access workforce size and plan for future growth or downsizing effectively.</a:t>
            </a:r>
            <a:endParaRPr lang="en-US" dirty="0">
              <a:solidFill>
                <a:schemeClr val="tx1"/>
              </a:solidFill>
            </a:endParaRPr>
          </a:p>
        </p:txBody>
      </p:sp>
    </p:spTree>
    <p:extLst>
      <p:ext uri="{BB962C8B-B14F-4D97-AF65-F5344CB8AC3E}">
        <p14:creationId xmlns:p14="http://schemas.microsoft.com/office/powerpoint/2010/main" val="14020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44072" y="788894"/>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Employee</a:t>
            </a:r>
          </a:p>
          <a:p>
            <a:pPr algn="ctr"/>
            <a:r>
              <a:rPr lang="en-US" dirty="0" smtClean="0"/>
              <a:t>Count</a:t>
            </a:r>
            <a:endParaRPr lang="en-IN" dirty="0"/>
          </a:p>
        </p:txBody>
      </p:sp>
      <p:sp>
        <p:nvSpPr>
          <p:cNvPr id="12" name="Rounded Rectangle 11"/>
          <p:cNvSpPr/>
          <p:nvPr/>
        </p:nvSpPr>
        <p:spPr>
          <a:xfrm>
            <a:off x="3065931" y="788893"/>
            <a:ext cx="2052916" cy="1515035"/>
          </a:xfrm>
          <a:prstGeom prst="roundRect">
            <a:avLst>
              <a:gd name="adj" fmla="val 4062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Attrition</a:t>
            </a:r>
          </a:p>
          <a:p>
            <a:pPr algn="ctr"/>
            <a:r>
              <a:rPr lang="en-US" dirty="0" smtClean="0"/>
              <a:t>Count</a:t>
            </a:r>
            <a:endParaRPr lang="en-IN" dirty="0"/>
          </a:p>
        </p:txBody>
      </p:sp>
      <p:sp>
        <p:nvSpPr>
          <p:cNvPr id="13" name="Rounded Rectangle 12"/>
          <p:cNvSpPr/>
          <p:nvPr/>
        </p:nvSpPr>
        <p:spPr>
          <a:xfrm>
            <a:off x="744072"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a:t>
            </a:r>
          </a:p>
          <a:p>
            <a:pPr algn="ctr"/>
            <a:r>
              <a:rPr lang="en-US" dirty="0" smtClean="0"/>
              <a:t>Rate</a:t>
            </a:r>
            <a:endParaRPr lang="en-IN" dirty="0"/>
          </a:p>
        </p:txBody>
      </p:sp>
      <p:sp>
        <p:nvSpPr>
          <p:cNvPr id="14" name="Rounded Rectangle 13"/>
          <p:cNvSpPr/>
          <p:nvPr/>
        </p:nvSpPr>
        <p:spPr>
          <a:xfrm>
            <a:off x="1909483" y="45226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Average</a:t>
            </a:r>
          </a:p>
          <a:p>
            <a:pPr algn="ctr"/>
            <a:r>
              <a:rPr lang="en-US" dirty="0" smtClean="0"/>
              <a:t>Age</a:t>
            </a:r>
            <a:endParaRPr lang="en-IN" dirty="0"/>
          </a:p>
        </p:txBody>
      </p:sp>
      <p:sp>
        <p:nvSpPr>
          <p:cNvPr id="16" name="Rounded Rectangle 15"/>
          <p:cNvSpPr/>
          <p:nvPr/>
        </p:nvSpPr>
        <p:spPr>
          <a:xfrm>
            <a:off x="3065931"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Active Employees</a:t>
            </a:r>
            <a:endParaRPr lang="en-IN" dirty="0"/>
          </a:p>
        </p:txBody>
      </p:sp>
      <p:cxnSp>
        <p:nvCxnSpPr>
          <p:cNvPr id="18" name="Straight Connector 17"/>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22" name="Content Placeholder 5">
            <a:extLst>
              <a:ext uri="{FF2B5EF4-FFF2-40B4-BE49-F238E27FC236}">
                <a16:creationId xmlns:a16="http://schemas.microsoft.com/office/drawing/2014/main" id="{1163EFDC-D9E5-4185-9B8F-C3C93FF516E1}"/>
              </a:ext>
            </a:extLst>
          </p:cNvPr>
          <p:cNvSpPr>
            <a:spLocks noGrp="1"/>
          </p:cNvSpPr>
          <p:nvPr>
            <p:ph sz="quarter" idx="4294967295"/>
          </p:nvPr>
        </p:nvSpPr>
        <p:spPr>
          <a:xfrm>
            <a:off x="6184250" y="2465968"/>
            <a:ext cx="4636150" cy="1997778"/>
          </a:xfrm>
          <a:prstGeom prst="rect">
            <a:avLst/>
          </a:prstGeom>
        </p:spPr>
        <p:txBody>
          <a:bodyPr/>
          <a:lstStyle/>
          <a:p>
            <a:pPr algn="ctr"/>
            <a:r>
              <a:rPr lang="en-US" dirty="0" smtClean="0">
                <a:solidFill>
                  <a:schemeClr val="tx1"/>
                </a:solidFill>
              </a:rPr>
              <a:t>The organization lacks a standardized method to track employee attrition, resulting in incomplete and unreliable data on the number of employees who have left the organization.</a:t>
            </a:r>
            <a:endParaRPr lang="en-US" dirty="0">
              <a:solidFill>
                <a:schemeClr val="tx1"/>
              </a:solidFill>
            </a:endParaRPr>
          </a:p>
        </p:txBody>
      </p:sp>
    </p:spTree>
    <p:extLst>
      <p:ext uri="{BB962C8B-B14F-4D97-AF65-F5344CB8AC3E}">
        <p14:creationId xmlns:p14="http://schemas.microsoft.com/office/powerpoint/2010/main" val="179408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44072" y="788894"/>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Employee</a:t>
            </a:r>
          </a:p>
          <a:p>
            <a:pPr algn="ctr"/>
            <a:r>
              <a:rPr lang="en-US" dirty="0" smtClean="0"/>
              <a:t>Count</a:t>
            </a:r>
            <a:endParaRPr lang="en-IN" dirty="0"/>
          </a:p>
        </p:txBody>
      </p:sp>
      <p:sp>
        <p:nvSpPr>
          <p:cNvPr id="12" name="Rounded Rectangle 11"/>
          <p:cNvSpPr/>
          <p:nvPr/>
        </p:nvSpPr>
        <p:spPr>
          <a:xfrm>
            <a:off x="3065931" y="7888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a:t>
            </a:r>
          </a:p>
          <a:p>
            <a:pPr algn="ctr"/>
            <a:r>
              <a:rPr lang="en-US" dirty="0" smtClean="0"/>
              <a:t>Count</a:t>
            </a:r>
            <a:endParaRPr lang="en-IN" dirty="0"/>
          </a:p>
        </p:txBody>
      </p:sp>
      <p:sp>
        <p:nvSpPr>
          <p:cNvPr id="13" name="Rounded Rectangle 12"/>
          <p:cNvSpPr/>
          <p:nvPr/>
        </p:nvSpPr>
        <p:spPr>
          <a:xfrm>
            <a:off x="744072" y="2689922"/>
            <a:ext cx="2052916" cy="1515035"/>
          </a:xfrm>
          <a:prstGeom prst="roundRect">
            <a:avLst>
              <a:gd name="adj" fmla="val 4062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Attrition</a:t>
            </a:r>
          </a:p>
          <a:p>
            <a:pPr algn="ctr"/>
            <a:r>
              <a:rPr lang="en-US" dirty="0" smtClean="0"/>
              <a:t>Rate</a:t>
            </a:r>
            <a:endParaRPr lang="en-IN" dirty="0"/>
          </a:p>
        </p:txBody>
      </p:sp>
      <p:sp>
        <p:nvSpPr>
          <p:cNvPr id="14" name="Rounded Rectangle 13"/>
          <p:cNvSpPr/>
          <p:nvPr/>
        </p:nvSpPr>
        <p:spPr>
          <a:xfrm>
            <a:off x="1909483" y="45226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Average</a:t>
            </a:r>
          </a:p>
          <a:p>
            <a:pPr algn="ctr"/>
            <a:r>
              <a:rPr lang="en-US" dirty="0" smtClean="0"/>
              <a:t>Age</a:t>
            </a:r>
            <a:endParaRPr lang="en-IN" dirty="0"/>
          </a:p>
        </p:txBody>
      </p:sp>
      <p:sp>
        <p:nvSpPr>
          <p:cNvPr id="16" name="Rounded Rectangle 15"/>
          <p:cNvSpPr/>
          <p:nvPr/>
        </p:nvSpPr>
        <p:spPr>
          <a:xfrm>
            <a:off x="3065931"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Active Employees</a:t>
            </a:r>
            <a:endParaRPr lang="en-IN" dirty="0"/>
          </a:p>
        </p:txBody>
      </p:sp>
      <p:cxnSp>
        <p:nvCxnSpPr>
          <p:cNvPr id="18" name="Straight Connector 17"/>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22" name="Content Placeholder 5">
            <a:extLst>
              <a:ext uri="{FF2B5EF4-FFF2-40B4-BE49-F238E27FC236}">
                <a16:creationId xmlns:a16="http://schemas.microsoft.com/office/drawing/2014/main" id="{1163EFDC-D9E5-4185-9B8F-C3C93FF516E1}"/>
              </a:ext>
            </a:extLst>
          </p:cNvPr>
          <p:cNvSpPr>
            <a:spLocks noGrp="1"/>
          </p:cNvSpPr>
          <p:nvPr>
            <p:ph sz="quarter" idx="4294967295"/>
          </p:nvPr>
        </p:nvSpPr>
        <p:spPr>
          <a:xfrm>
            <a:off x="6184250" y="2465968"/>
            <a:ext cx="4636150" cy="1997778"/>
          </a:xfrm>
          <a:prstGeom prst="rect">
            <a:avLst/>
          </a:prstGeom>
        </p:spPr>
        <p:txBody>
          <a:bodyPr>
            <a:normAutofit fontScale="92500"/>
          </a:bodyPr>
          <a:lstStyle/>
          <a:p>
            <a:pPr algn="ctr"/>
            <a:r>
              <a:rPr lang="en-US" dirty="0" smtClean="0">
                <a:solidFill>
                  <a:schemeClr val="tx1"/>
                </a:solidFill>
              </a:rPr>
              <a:t>Without a clear measure of attrition rate, the organization cannot access the overall turnover level or compare it with industry benchmark, hindering the ability to gauge employee satisfaction and engagement. </a:t>
            </a:r>
            <a:endParaRPr lang="en-US" dirty="0">
              <a:solidFill>
                <a:schemeClr val="tx1"/>
              </a:solidFill>
            </a:endParaRPr>
          </a:p>
        </p:txBody>
      </p:sp>
    </p:spTree>
    <p:extLst>
      <p:ext uri="{BB962C8B-B14F-4D97-AF65-F5344CB8AC3E}">
        <p14:creationId xmlns:p14="http://schemas.microsoft.com/office/powerpoint/2010/main" val="4142383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44072" y="788894"/>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Employee</a:t>
            </a:r>
          </a:p>
          <a:p>
            <a:pPr algn="ctr"/>
            <a:r>
              <a:rPr lang="en-US" dirty="0" smtClean="0"/>
              <a:t>Count</a:t>
            </a:r>
            <a:endParaRPr lang="en-IN" dirty="0"/>
          </a:p>
        </p:txBody>
      </p:sp>
      <p:sp>
        <p:nvSpPr>
          <p:cNvPr id="12" name="Rounded Rectangle 11"/>
          <p:cNvSpPr/>
          <p:nvPr/>
        </p:nvSpPr>
        <p:spPr>
          <a:xfrm>
            <a:off x="3065931" y="7888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a:t>
            </a:r>
          </a:p>
          <a:p>
            <a:pPr algn="ctr"/>
            <a:r>
              <a:rPr lang="en-US" dirty="0" smtClean="0"/>
              <a:t>Count</a:t>
            </a:r>
            <a:endParaRPr lang="en-IN" dirty="0"/>
          </a:p>
        </p:txBody>
      </p:sp>
      <p:sp>
        <p:nvSpPr>
          <p:cNvPr id="13" name="Rounded Rectangle 12"/>
          <p:cNvSpPr/>
          <p:nvPr/>
        </p:nvSpPr>
        <p:spPr>
          <a:xfrm>
            <a:off x="744072"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a:t>
            </a:r>
          </a:p>
          <a:p>
            <a:pPr algn="ctr"/>
            <a:r>
              <a:rPr lang="en-US" dirty="0" smtClean="0"/>
              <a:t>Rate</a:t>
            </a:r>
            <a:endParaRPr lang="en-IN" dirty="0"/>
          </a:p>
        </p:txBody>
      </p:sp>
      <p:sp>
        <p:nvSpPr>
          <p:cNvPr id="14" name="Rounded Rectangle 13"/>
          <p:cNvSpPr/>
          <p:nvPr/>
        </p:nvSpPr>
        <p:spPr>
          <a:xfrm>
            <a:off x="1909483" y="45226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Average</a:t>
            </a:r>
          </a:p>
          <a:p>
            <a:pPr algn="ctr"/>
            <a:r>
              <a:rPr lang="en-US" dirty="0" smtClean="0"/>
              <a:t>Age</a:t>
            </a:r>
            <a:endParaRPr lang="en-IN" dirty="0"/>
          </a:p>
        </p:txBody>
      </p:sp>
      <p:sp>
        <p:nvSpPr>
          <p:cNvPr id="16" name="Rounded Rectangle 15"/>
          <p:cNvSpPr/>
          <p:nvPr/>
        </p:nvSpPr>
        <p:spPr>
          <a:xfrm>
            <a:off x="3065931" y="2689922"/>
            <a:ext cx="2052916" cy="1515035"/>
          </a:xfrm>
          <a:prstGeom prst="roundRect">
            <a:avLst>
              <a:gd name="adj" fmla="val 4062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Active Employees</a:t>
            </a:r>
            <a:endParaRPr lang="en-IN" dirty="0"/>
          </a:p>
        </p:txBody>
      </p:sp>
      <p:cxnSp>
        <p:nvCxnSpPr>
          <p:cNvPr id="18" name="Straight Connector 17"/>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22" name="Content Placeholder 5">
            <a:extLst>
              <a:ext uri="{FF2B5EF4-FFF2-40B4-BE49-F238E27FC236}">
                <a16:creationId xmlns:a16="http://schemas.microsoft.com/office/drawing/2014/main" id="{1163EFDC-D9E5-4185-9B8F-C3C93FF516E1}"/>
              </a:ext>
            </a:extLst>
          </p:cNvPr>
          <p:cNvSpPr>
            <a:spLocks noGrp="1"/>
          </p:cNvSpPr>
          <p:nvPr>
            <p:ph sz="quarter" idx="4294967295"/>
          </p:nvPr>
        </p:nvSpPr>
        <p:spPr>
          <a:xfrm>
            <a:off x="6184250" y="2465968"/>
            <a:ext cx="4636150" cy="1997778"/>
          </a:xfrm>
          <a:prstGeom prst="rect">
            <a:avLst/>
          </a:prstGeom>
        </p:spPr>
        <p:txBody>
          <a:bodyPr/>
          <a:lstStyle/>
          <a:p>
            <a:pPr algn="ctr"/>
            <a:r>
              <a:rPr lang="en-US" dirty="0" smtClean="0">
                <a:solidFill>
                  <a:schemeClr val="tx1"/>
                </a:solidFill>
              </a:rPr>
              <a:t>The organization lacks a mechanism to differentiate between active and inactive employees, leading to difficulties in accurately assessing the current workforce’s productivity and capacity.</a:t>
            </a:r>
            <a:endParaRPr lang="en-US" dirty="0">
              <a:solidFill>
                <a:schemeClr val="tx1"/>
              </a:solidFill>
            </a:endParaRPr>
          </a:p>
        </p:txBody>
      </p:sp>
    </p:spTree>
    <p:extLst>
      <p:ext uri="{BB962C8B-B14F-4D97-AF65-F5344CB8AC3E}">
        <p14:creationId xmlns:p14="http://schemas.microsoft.com/office/powerpoint/2010/main" val="4125280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44072" y="788894"/>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Employee</a:t>
            </a:r>
          </a:p>
          <a:p>
            <a:pPr algn="ctr"/>
            <a:r>
              <a:rPr lang="en-US" dirty="0" smtClean="0"/>
              <a:t>Count</a:t>
            </a:r>
            <a:endParaRPr lang="en-IN" dirty="0"/>
          </a:p>
        </p:txBody>
      </p:sp>
      <p:sp>
        <p:nvSpPr>
          <p:cNvPr id="12" name="Rounded Rectangle 11"/>
          <p:cNvSpPr/>
          <p:nvPr/>
        </p:nvSpPr>
        <p:spPr>
          <a:xfrm>
            <a:off x="3065931" y="7888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a:t>
            </a:r>
          </a:p>
          <a:p>
            <a:pPr algn="ctr"/>
            <a:r>
              <a:rPr lang="en-US" dirty="0" smtClean="0"/>
              <a:t>Count</a:t>
            </a:r>
            <a:endParaRPr lang="en-IN" dirty="0"/>
          </a:p>
        </p:txBody>
      </p:sp>
      <p:sp>
        <p:nvSpPr>
          <p:cNvPr id="13" name="Rounded Rectangle 12"/>
          <p:cNvSpPr/>
          <p:nvPr/>
        </p:nvSpPr>
        <p:spPr>
          <a:xfrm>
            <a:off x="744072"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a:t>
            </a:r>
          </a:p>
          <a:p>
            <a:pPr algn="ctr"/>
            <a:r>
              <a:rPr lang="en-US" dirty="0" smtClean="0"/>
              <a:t>Rate</a:t>
            </a:r>
            <a:endParaRPr lang="en-IN" dirty="0"/>
          </a:p>
        </p:txBody>
      </p:sp>
      <p:sp>
        <p:nvSpPr>
          <p:cNvPr id="14" name="Rounded Rectangle 13"/>
          <p:cNvSpPr/>
          <p:nvPr/>
        </p:nvSpPr>
        <p:spPr>
          <a:xfrm>
            <a:off x="1909483" y="4522693"/>
            <a:ext cx="2052916" cy="1515035"/>
          </a:xfrm>
          <a:prstGeom prst="roundRect">
            <a:avLst>
              <a:gd name="adj" fmla="val 4062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Average</a:t>
            </a:r>
          </a:p>
          <a:p>
            <a:pPr algn="ctr"/>
            <a:r>
              <a:rPr lang="en-US" dirty="0" smtClean="0"/>
              <a:t>Age</a:t>
            </a:r>
            <a:endParaRPr lang="en-IN" dirty="0"/>
          </a:p>
        </p:txBody>
      </p:sp>
      <p:sp>
        <p:nvSpPr>
          <p:cNvPr id="16" name="Rounded Rectangle 15"/>
          <p:cNvSpPr/>
          <p:nvPr/>
        </p:nvSpPr>
        <p:spPr>
          <a:xfrm>
            <a:off x="3065931"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Active Employees</a:t>
            </a:r>
            <a:endParaRPr lang="en-IN" dirty="0"/>
          </a:p>
        </p:txBody>
      </p:sp>
      <p:cxnSp>
        <p:nvCxnSpPr>
          <p:cNvPr id="18" name="Straight Connector 17"/>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22" name="Content Placeholder 5">
            <a:extLst>
              <a:ext uri="{FF2B5EF4-FFF2-40B4-BE49-F238E27FC236}">
                <a16:creationId xmlns:a16="http://schemas.microsoft.com/office/drawing/2014/main" id="{1163EFDC-D9E5-4185-9B8F-C3C93FF516E1}"/>
              </a:ext>
            </a:extLst>
          </p:cNvPr>
          <p:cNvSpPr>
            <a:spLocks noGrp="1"/>
          </p:cNvSpPr>
          <p:nvPr>
            <p:ph sz="quarter" idx="4294967295"/>
          </p:nvPr>
        </p:nvSpPr>
        <p:spPr>
          <a:xfrm>
            <a:off x="6184250" y="2465968"/>
            <a:ext cx="4636150" cy="1997778"/>
          </a:xfrm>
          <a:prstGeom prst="rect">
            <a:avLst/>
          </a:prstGeom>
        </p:spPr>
        <p:txBody>
          <a:bodyPr>
            <a:normAutofit fontScale="92500" lnSpcReduction="10000"/>
          </a:bodyPr>
          <a:lstStyle/>
          <a:p>
            <a:pPr algn="ctr"/>
            <a:r>
              <a:rPr lang="en-US" dirty="0" smtClean="0">
                <a:solidFill>
                  <a:schemeClr val="tx1"/>
                </a:solidFill>
              </a:rPr>
              <a:t>The HR department lacks visibility into the average age of employees, making it difficult to evaluate workforce demographics, succession planning, and the organization’s ability to attract and retain young talent.</a:t>
            </a:r>
            <a:endParaRPr lang="en-US" dirty="0">
              <a:solidFill>
                <a:schemeClr val="tx1"/>
              </a:solidFill>
            </a:endParaRPr>
          </a:p>
        </p:txBody>
      </p:sp>
    </p:spTree>
    <p:extLst>
      <p:ext uri="{BB962C8B-B14F-4D97-AF65-F5344CB8AC3E}">
        <p14:creationId xmlns:p14="http://schemas.microsoft.com/office/powerpoint/2010/main" val="3270858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19" descr="A woman sitting at a table in front of a computer working late into the night">
            <a:extLst>
              <a:ext uri="{FF2B5EF4-FFF2-40B4-BE49-F238E27FC236}">
                <a16:creationId xmlns:a16="http://schemas.microsoft.com/office/drawing/2014/main" id="{16B11D6C-8BFF-1A47-AD21-B0E21DE6AF28}"/>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42027"/>
            <a:ext cx="4589462" cy="5544764"/>
          </a:xfrm>
        </p:spPr>
      </p:pic>
      <p:sp>
        <p:nvSpPr>
          <p:cNvPr id="6" name="Title 7">
            <a:extLst>
              <a:ext uri="{FF2B5EF4-FFF2-40B4-BE49-F238E27FC236}">
                <a16:creationId xmlns:a16="http://schemas.microsoft.com/office/drawing/2014/main" id="{900900CD-B943-934F-857F-30AA913FE9D9}"/>
              </a:ext>
            </a:extLst>
          </p:cNvPr>
          <p:cNvSpPr txBox="1">
            <a:spLocks/>
          </p:cNvSpPr>
          <p:nvPr/>
        </p:nvSpPr>
        <p:spPr>
          <a:xfrm>
            <a:off x="6470469" y="2768034"/>
            <a:ext cx="4136570" cy="1292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a:lstStyle>
          <a:p>
            <a:r>
              <a:rPr lang="en-US" dirty="0" smtClean="0"/>
              <a:t>CHART’S REQUIREMENT</a:t>
            </a:r>
            <a:endParaRPr lang="en-US" dirty="0"/>
          </a:p>
        </p:txBody>
      </p:sp>
    </p:spTree>
    <p:extLst>
      <p:ext uri="{BB962C8B-B14F-4D97-AF65-F5344CB8AC3E}">
        <p14:creationId xmlns:p14="http://schemas.microsoft.com/office/powerpoint/2010/main" val="149476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44072" y="788894"/>
            <a:ext cx="2052916" cy="1515035"/>
          </a:xfrm>
          <a:prstGeom prst="roundRect">
            <a:avLst>
              <a:gd name="adj" fmla="val 4062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Attrition by</a:t>
            </a:r>
          </a:p>
          <a:p>
            <a:pPr algn="ctr"/>
            <a:r>
              <a:rPr lang="en-US" dirty="0" smtClean="0"/>
              <a:t>Gender</a:t>
            </a:r>
            <a:endParaRPr lang="en-IN" dirty="0"/>
          </a:p>
        </p:txBody>
      </p:sp>
      <p:sp>
        <p:nvSpPr>
          <p:cNvPr id="12" name="Rounded Rectangle 11"/>
          <p:cNvSpPr/>
          <p:nvPr/>
        </p:nvSpPr>
        <p:spPr>
          <a:xfrm>
            <a:off x="3065931" y="7888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Department-Wise</a:t>
            </a:r>
          </a:p>
          <a:p>
            <a:pPr algn="ctr"/>
            <a:r>
              <a:rPr lang="en-US" dirty="0" smtClean="0"/>
              <a:t>Attrition</a:t>
            </a:r>
            <a:endParaRPr lang="en-IN" dirty="0"/>
          </a:p>
        </p:txBody>
      </p:sp>
      <p:sp>
        <p:nvSpPr>
          <p:cNvPr id="13" name="Rounded Rectangle 12"/>
          <p:cNvSpPr/>
          <p:nvPr/>
        </p:nvSpPr>
        <p:spPr>
          <a:xfrm>
            <a:off x="744072"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Number of Employees by Age Group</a:t>
            </a:r>
            <a:endParaRPr lang="en-IN" dirty="0"/>
          </a:p>
        </p:txBody>
      </p:sp>
      <p:sp>
        <p:nvSpPr>
          <p:cNvPr id="14" name="Rounded Rectangle 13"/>
          <p:cNvSpPr/>
          <p:nvPr/>
        </p:nvSpPr>
        <p:spPr>
          <a:xfrm>
            <a:off x="744072" y="45226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Education Field-Wise Attrition</a:t>
            </a:r>
            <a:endParaRPr lang="en-IN" dirty="0"/>
          </a:p>
        </p:txBody>
      </p:sp>
      <p:sp>
        <p:nvSpPr>
          <p:cNvPr id="16" name="Rounded Rectangle 15"/>
          <p:cNvSpPr/>
          <p:nvPr/>
        </p:nvSpPr>
        <p:spPr>
          <a:xfrm>
            <a:off x="3065931" y="2689922"/>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Job Satisfaction Rating</a:t>
            </a:r>
            <a:endParaRPr lang="en-IN" dirty="0"/>
          </a:p>
        </p:txBody>
      </p:sp>
      <p:cxnSp>
        <p:nvCxnSpPr>
          <p:cNvPr id="18" name="Straight Connector 17"/>
          <p:cNvCxnSpPr/>
          <p:nvPr/>
        </p:nvCxnSpPr>
        <p:spPr>
          <a:xfrm flipH="1">
            <a:off x="5387790" y="829230"/>
            <a:ext cx="8964" cy="5181603"/>
          </a:xfrm>
          <a:prstGeom prst="line">
            <a:avLst/>
          </a:prstGeom>
        </p:spPr>
        <p:style>
          <a:lnRef idx="1">
            <a:schemeClr val="accent5"/>
          </a:lnRef>
          <a:fillRef idx="0">
            <a:schemeClr val="accent5"/>
          </a:fillRef>
          <a:effectRef idx="0">
            <a:schemeClr val="accent5"/>
          </a:effectRef>
          <a:fontRef idx="minor">
            <a:schemeClr val="tx1"/>
          </a:fontRef>
        </p:style>
      </p:cxnSp>
      <p:sp>
        <p:nvSpPr>
          <p:cNvPr id="22" name="Content Placeholder 5">
            <a:extLst>
              <a:ext uri="{FF2B5EF4-FFF2-40B4-BE49-F238E27FC236}">
                <a16:creationId xmlns:a16="http://schemas.microsoft.com/office/drawing/2014/main" id="{1163EFDC-D9E5-4185-9B8F-C3C93FF516E1}"/>
              </a:ext>
            </a:extLst>
          </p:cNvPr>
          <p:cNvSpPr>
            <a:spLocks noGrp="1"/>
          </p:cNvSpPr>
          <p:nvPr>
            <p:ph sz="quarter" idx="4294967295"/>
          </p:nvPr>
        </p:nvSpPr>
        <p:spPr>
          <a:xfrm>
            <a:off x="6140707" y="2271220"/>
            <a:ext cx="4636150" cy="2297622"/>
          </a:xfrm>
          <a:prstGeom prst="rect">
            <a:avLst/>
          </a:prstGeom>
        </p:spPr>
        <p:txBody>
          <a:bodyPr>
            <a:normAutofit/>
          </a:bodyPr>
          <a:lstStyle/>
          <a:p>
            <a:pPr algn="ctr"/>
            <a:r>
              <a:rPr lang="en-US" dirty="0" smtClean="0">
                <a:solidFill>
                  <a:schemeClr val="tx1"/>
                </a:solidFill>
              </a:rPr>
              <a:t>The HR department faces challenges in understandin</a:t>
            </a:r>
            <a:r>
              <a:rPr lang="en-US" dirty="0" smtClean="0">
                <a:solidFill>
                  <a:schemeClr val="tx1"/>
                </a:solidFill>
              </a:rPr>
              <a:t>g the attrition patterns based on gender, making it difficult to identify any gender-related disparities and implement targeted retention strategies.</a:t>
            </a:r>
            <a:endParaRPr lang="en-US" dirty="0">
              <a:solidFill>
                <a:schemeClr val="tx1"/>
              </a:solidFill>
            </a:endParaRPr>
          </a:p>
        </p:txBody>
      </p:sp>
      <p:sp>
        <p:nvSpPr>
          <p:cNvPr id="9" name="Rounded Rectangle 8"/>
          <p:cNvSpPr/>
          <p:nvPr/>
        </p:nvSpPr>
        <p:spPr>
          <a:xfrm>
            <a:off x="3065931" y="4522693"/>
            <a:ext cx="2052916" cy="1515035"/>
          </a:xfrm>
          <a:prstGeom prst="roundRect">
            <a:avLst>
              <a:gd name="adj" fmla="val 4062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Attrition Rate by Gender of Different Age Groups</a:t>
            </a:r>
            <a:endParaRPr lang="en-IN" dirty="0"/>
          </a:p>
        </p:txBody>
      </p:sp>
    </p:spTree>
    <p:extLst>
      <p:ext uri="{BB962C8B-B14F-4D97-AF65-F5344CB8AC3E}">
        <p14:creationId xmlns:p14="http://schemas.microsoft.com/office/powerpoint/2010/main" val="1490833084"/>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3.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639</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Helvetica Neue Medium</vt:lpstr>
      <vt:lpstr>RetrospectVTI</vt:lpstr>
      <vt:lpstr>HR Analytics</vt:lpstr>
      <vt:lpstr>Kpi’s requirement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2023-06-20T13:11:48Z</dcterms:created>
  <dcterms:modified xsi:type="dcterms:W3CDTF">2023-06-20T15:12:19Z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