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rnp2\OneDrive\Desktop\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rnp2\OneDrive\Desktop\New%20Microsoft%20Excel%20Worksheet.xlsx" TargetMode="External"/></Relationships>
</file>

<file path=ppt/charts/_rels/chartEx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geo_location_channels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geo_location_numbers</c:v>
                </c:pt>
              </c:strCache>
            </c:strRef>
          </c:tx>
          <c:spPr>
            <a:solidFill>
              <a:schemeClr val="accent1"/>
            </a:solidFill>
            <a:ln>
              <a:noFill/>
            </a:ln>
            <a:effectLst/>
          </c:spPr>
          <c:invertIfNegative val="0"/>
          <c:cat>
            <c:strRef>
              <c:f>Sheet1!$A$2:$A$21</c:f>
              <c:strCache>
                <c:ptCount val="20"/>
                <c:pt idx="0">
                  <c:v>MBC+ Drama HD</c:v>
                </c:pt>
                <c:pt idx="1">
                  <c:v>MBC1</c:v>
                </c:pt>
                <c:pt idx="2">
                  <c:v>MBC3</c:v>
                </c:pt>
                <c:pt idx="3">
                  <c:v>GOBX Marhaba</c:v>
                </c:pt>
                <c:pt idx="4">
                  <c:v>Al Hadath</c:v>
                </c:pt>
                <c:pt idx="5">
                  <c:v>NULL</c:v>
                </c:pt>
                <c:pt idx="6">
                  <c:v>MBC IRAQ</c:v>
                </c:pt>
                <c:pt idx="7">
                  <c:v>MBC2 HD</c:v>
                </c:pt>
                <c:pt idx="8">
                  <c:v>MBC Drama</c:v>
                </c:pt>
                <c:pt idx="9">
                  <c:v>Dubai TV</c:v>
                </c:pt>
                <c:pt idx="10">
                  <c:v>Abu Dhabi TV</c:v>
                </c:pt>
                <c:pt idx="11">
                  <c:v>Sama Dubai</c:v>
                </c:pt>
                <c:pt idx="12">
                  <c:v>Al Arabiya</c:v>
                </c:pt>
                <c:pt idx="13">
                  <c:v>MBC1 HD</c:v>
                </c:pt>
                <c:pt idx="14">
                  <c:v>MBC4</c:v>
                </c:pt>
                <c:pt idx="15">
                  <c:v>CITRUSS TV</c:v>
                </c:pt>
                <c:pt idx="16">
                  <c:v>Rotana Drama</c:v>
                </c:pt>
                <c:pt idx="17">
                  <c:v>Wanasah</c:v>
                </c:pt>
                <c:pt idx="18">
                  <c:v>Asharq News Channel HD</c:v>
                </c:pt>
                <c:pt idx="19">
                  <c:v>MBC Bollywood</c:v>
                </c:pt>
              </c:strCache>
            </c:strRef>
          </c:cat>
          <c:val>
            <c:numRef>
              <c:f>Sheet1!$B$2:$B$21</c:f>
              <c:numCache>
                <c:formatCode>General</c:formatCode>
                <c:ptCount val="20"/>
                <c:pt idx="0">
                  <c:v>4</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numCache>
            </c:numRef>
          </c:val>
          <c:extLst>
            <c:ext xmlns:c16="http://schemas.microsoft.com/office/drawing/2014/chart" uri="{C3380CC4-5D6E-409C-BE32-E72D297353CC}">
              <c16:uniqueId val="{00000000-7F81-41E9-970B-D863AF4D6A82}"/>
            </c:ext>
          </c:extLst>
        </c:ser>
        <c:dLbls>
          <c:showLegendKey val="0"/>
          <c:showVal val="0"/>
          <c:showCatName val="0"/>
          <c:showSerName val="0"/>
          <c:showPercent val="0"/>
          <c:showBubbleSize val="0"/>
        </c:dLbls>
        <c:gapWidth val="182"/>
        <c:axId val="2090219536"/>
        <c:axId val="2090216656"/>
      </c:barChart>
      <c:catAx>
        <c:axId val="2090219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216656"/>
        <c:crosses val="autoZero"/>
        <c:auto val="1"/>
        <c:lblAlgn val="ctr"/>
        <c:lblOffset val="100"/>
        <c:noMultiLvlLbl val="0"/>
      </c:catAx>
      <c:valAx>
        <c:axId val="20902166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219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Sheet1!$A$2:$A$11</cx:f>
        <cx:lvl ptCount="10">
          <cx:pt idx="0">MBC+ Drama HD</cx:pt>
          <cx:pt idx="1">MBC1</cx:pt>
          <cx:pt idx="2">MBC3</cx:pt>
          <cx:pt idx="3">GOBX Marhaba</cx:pt>
          <cx:pt idx="4">Al Hadath</cx:pt>
          <cx:pt idx="5">NULL</cx:pt>
          <cx:pt idx="6">MBC IRAQ</cx:pt>
          <cx:pt idx="7">MBC2 HD</cx:pt>
          <cx:pt idx="8">MBC Drama</cx:pt>
          <cx:pt idx="9">Dubai TV</cx:pt>
        </cx:lvl>
      </cx:strDim>
      <cx:numDim type="val">
        <cx:f>Sheet1!$B$2:$B$11</cx:f>
        <cx:lvl ptCount="10" formatCode="General">
          <cx:pt idx="0">4</cx:pt>
          <cx:pt idx="1">3</cx:pt>
          <cx:pt idx="2">3</cx:pt>
          <cx:pt idx="3">3</cx:pt>
          <cx:pt idx="4">3</cx:pt>
          <cx:pt idx="5">3</cx:pt>
          <cx:pt idx="6">3</cx:pt>
          <cx:pt idx="7">3</cx:pt>
          <cx:pt idx="8">3</cx:pt>
          <cx:pt idx="9">3</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Top 10 Channels by Viewership</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FAE4E6D4-B5DB-4ACB-9D36-87A1326F0DDD}">
          <cx:tx>
            <cx:txData>
              <cx:f>Sheet1!$B$1</cx:f>
              <cx:v>geo_location_numbers</cx:v>
            </cx:txData>
          </cx:tx>
          <cx:dataId val="0"/>
          <cx:layoutPr>
            <cx:aggregation/>
          </cx:layoutPr>
          <cx:axisId val="1"/>
        </cx:series>
        <cx:series layoutId="paretoLine" ownerIdx="0" uniqueId="{55551FAA-502E-49E5-9BBF-4CBDEC26BF78}">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
    <cx:title pos="t" align="ctr" overlay="0">
      <cx:tx>
        <cx:rich>
          <a:bodyPr spcFirstLastPara="1" vertOverflow="ellipsis" horzOverflow="overflow" wrap="square" lIns="0" tIns="0" rIns="0" bIns="0" anchor="ctr" anchorCtr="1"/>
          <a:lstStyle/>
          <a:p>
            <a:pPr algn="ctr" rtl="0">
              <a:defRPr/>
            </a:pPr>
            <a:r>
              <a:rPr lang="en-IN"/>
              <a:t>Geographical Distribution of Viewership</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779D7-B971-48E5-B77C-1BA63AD94304}"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06DB1-9822-41D4-82B8-2654CCA485A3}" type="slidenum">
              <a:rPr lang="en-IN" smtClean="0"/>
              <a:t>‹#›</a:t>
            </a:fld>
            <a:endParaRPr lang="en-IN"/>
          </a:p>
        </p:txBody>
      </p:sp>
    </p:spTree>
    <p:extLst>
      <p:ext uri="{BB962C8B-B14F-4D97-AF65-F5344CB8AC3E}">
        <p14:creationId xmlns:p14="http://schemas.microsoft.com/office/powerpoint/2010/main" val="171420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806DB1-9822-41D4-82B8-2654CCA485A3}" type="slidenum">
              <a:rPr lang="en-IN" smtClean="0"/>
              <a:t>1</a:t>
            </a:fld>
            <a:endParaRPr lang="en-IN"/>
          </a:p>
        </p:txBody>
      </p:sp>
    </p:spTree>
    <p:extLst>
      <p:ext uri="{BB962C8B-B14F-4D97-AF65-F5344CB8AC3E}">
        <p14:creationId xmlns:p14="http://schemas.microsoft.com/office/powerpoint/2010/main" val="2436179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C806DB1-9822-41D4-82B8-2654CCA485A3}" type="slidenum">
              <a:rPr lang="en-IN" smtClean="0"/>
              <a:t>11</a:t>
            </a:fld>
            <a:endParaRPr lang="en-IN"/>
          </a:p>
        </p:txBody>
      </p:sp>
    </p:spTree>
    <p:extLst>
      <p:ext uri="{BB962C8B-B14F-4D97-AF65-F5344CB8AC3E}">
        <p14:creationId xmlns:p14="http://schemas.microsoft.com/office/powerpoint/2010/main" val="370089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0150-B13A-E98D-FF78-09BEA4CF6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B124EB-BE1F-0EAD-9E8B-45414A57A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ED0BA3-E7AF-484F-AFAB-193AD2A1F847}"/>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5" name="Footer Placeholder 4">
            <a:extLst>
              <a:ext uri="{FF2B5EF4-FFF2-40B4-BE49-F238E27FC236}">
                <a16:creationId xmlns:a16="http://schemas.microsoft.com/office/drawing/2014/main" id="{91D7635B-CCFE-51D2-B9FE-FAF103396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87DD2-0C52-D30B-AB1F-58BA1F42B958}"/>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18847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7BBD-A9E5-7FBC-B637-88D8CBD09E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103A31-35E5-2093-4192-3BB7824CF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66719-C17A-7162-175A-DDF0A35E9F56}"/>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5" name="Footer Placeholder 4">
            <a:extLst>
              <a:ext uri="{FF2B5EF4-FFF2-40B4-BE49-F238E27FC236}">
                <a16:creationId xmlns:a16="http://schemas.microsoft.com/office/drawing/2014/main" id="{6430E9E3-4FDF-F881-B8D1-A9FD31295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A596C-0A84-204F-0441-B73CD038870B}"/>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210647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A1C1E-D1D0-F80A-0FE8-872BDF4AE8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548AE-BEBC-54C6-19F4-7F59C5EB5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00259-94B4-CC6E-ED35-0296B53E00AD}"/>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5" name="Footer Placeholder 4">
            <a:extLst>
              <a:ext uri="{FF2B5EF4-FFF2-40B4-BE49-F238E27FC236}">
                <a16:creationId xmlns:a16="http://schemas.microsoft.com/office/drawing/2014/main" id="{CA594E03-5A96-8388-8F83-1CBC211F6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DACA9-16B1-F851-38B4-728D59806AD3}"/>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70747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99A0-6ED1-60B8-1DB1-811A9D1216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04745-043F-A52A-2C0F-7712231417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726DE-5463-BBC0-A3E2-4492B297DD9B}"/>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5" name="Footer Placeholder 4">
            <a:extLst>
              <a:ext uri="{FF2B5EF4-FFF2-40B4-BE49-F238E27FC236}">
                <a16:creationId xmlns:a16="http://schemas.microsoft.com/office/drawing/2014/main" id="{A94A4670-0676-9491-9ACC-7C6AD93BE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3527D-C665-219D-4E74-552AFFD6C820}"/>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369702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28FF-5333-407F-90F8-9F5F40D25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F34356-7C0E-D6E8-B4F3-7BD26D9A20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56061-7384-2412-587C-F01EF725BDDD}"/>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5" name="Footer Placeholder 4">
            <a:extLst>
              <a:ext uri="{FF2B5EF4-FFF2-40B4-BE49-F238E27FC236}">
                <a16:creationId xmlns:a16="http://schemas.microsoft.com/office/drawing/2014/main" id="{E445730A-D7C7-8E49-55BD-8BD74389F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84182-65E6-4375-7048-430259090548}"/>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307599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EFC1-276E-63D5-ACD9-DEEC8A7630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8DF5A-655C-A5E7-136F-1EC29D1ECE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DEF504-1F1C-E328-ADEF-6E7DA8845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56D8BA-F407-97B4-CF80-D8ADA6655859}"/>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6" name="Footer Placeholder 5">
            <a:extLst>
              <a:ext uri="{FF2B5EF4-FFF2-40B4-BE49-F238E27FC236}">
                <a16:creationId xmlns:a16="http://schemas.microsoft.com/office/drawing/2014/main" id="{C8F7818B-AAA2-4245-C761-E745C7FD52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43E1E-1059-AD8D-111C-645A80DC319B}"/>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383033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8095-C6C0-380B-A676-D63C4B6AF4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CFD2B0-99FC-8C1A-673D-CA509F4F9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3417DF-73AB-C13E-71B2-B9C6F60AF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108757-0454-46FF-7A1D-A6C25FEAB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3112B-4933-57F8-14AE-D25C70ECE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06A97A-8A98-2F33-3A17-6D9F6E9BFF7F}"/>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8" name="Footer Placeholder 7">
            <a:extLst>
              <a:ext uri="{FF2B5EF4-FFF2-40B4-BE49-F238E27FC236}">
                <a16:creationId xmlns:a16="http://schemas.microsoft.com/office/drawing/2014/main" id="{35C1B0FF-780A-6938-8739-51882028DA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798E97-63BB-89FD-A1B0-E008B1828394}"/>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14972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803D-8A39-B1F5-49AD-2755DC7CD4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40975E-42BD-AEE7-220B-DD3529DC28FA}"/>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4" name="Footer Placeholder 3">
            <a:extLst>
              <a:ext uri="{FF2B5EF4-FFF2-40B4-BE49-F238E27FC236}">
                <a16:creationId xmlns:a16="http://schemas.microsoft.com/office/drawing/2014/main" id="{BD0EFF98-73DA-D23E-1B0F-E08EFBC00B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75A7BD-CF92-F485-C548-C43B5602F4E6}"/>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175631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5B0DF-0E9A-D56A-1A7F-60B05ED8610A}"/>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3" name="Footer Placeholder 2">
            <a:extLst>
              <a:ext uri="{FF2B5EF4-FFF2-40B4-BE49-F238E27FC236}">
                <a16:creationId xmlns:a16="http://schemas.microsoft.com/office/drawing/2014/main" id="{4A3C6039-0216-9469-3958-0B7FB7DED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7D12F5-4850-AA08-A71D-4569EFE9D90B}"/>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305212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151C-4618-9DFE-3DEA-EC8E1E37A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DCB996-054E-BC5C-D2C0-0B1DE690AE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AC4863-172E-4777-961E-578F4195A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A2A31-5136-54B3-59D5-78EA5A1F1E48}"/>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6" name="Footer Placeholder 5">
            <a:extLst>
              <a:ext uri="{FF2B5EF4-FFF2-40B4-BE49-F238E27FC236}">
                <a16:creationId xmlns:a16="http://schemas.microsoft.com/office/drawing/2014/main" id="{4C69B51E-F634-0DA6-D8B6-1FC9C03FF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A50C0-FB0D-8726-306A-7E74B61EF7D4}"/>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141444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AEB5-5221-72B4-A9AF-F03E67972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814AE-6C4F-2829-849A-F9FB15B44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6051EC-52CC-87C2-A175-E9A68DB7E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82491-989C-750A-FC10-8244B5D66520}"/>
              </a:ext>
            </a:extLst>
          </p:cNvPr>
          <p:cNvSpPr>
            <a:spLocks noGrp="1"/>
          </p:cNvSpPr>
          <p:nvPr>
            <p:ph type="dt" sz="half" idx="10"/>
          </p:nvPr>
        </p:nvSpPr>
        <p:spPr/>
        <p:txBody>
          <a:bodyPr/>
          <a:lstStyle/>
          <a:p>
            <a:fld id="{D7A9FABF-0BB4-442D-8067-7FC85F9A415C}" type="datetimeFigureOut">
              <a:rPr lang="en-IN" smtClean="0"/>
              <a:t>12-01-2025</a:t>
            </a:fld>
            <a:endParaRPr lang="en-IN"/>
          </a:p>
        </p:txBody>
      </p:sp>
      <p:sp>
        <p:nvSpPr>
          <p:cNvPr id="6" name="Footer Placeholder 5">
            <a:extLst>
              <a:ext uri="{FF2B5EF4-FFF2-40B4-BE49-F238E27FC236}">
                <a16:creationId xmlns:a16="http://schemas.microsoft.com/office/drawing/2014/main" id="{9889CECA-5718-C6AB-7AA6-A0C0ECF34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5D7B8-C657-31C2-541D-4C0B76A91089}"/>
              </a:ext>
            </a:extLst>
          </p:cNvPr>
          <p:cNvSpPr>
            <a:spLocks noGrp="1"/>
          </p:cNvSpPr>
          <p:nvPr>
            <p:ph type="sldNum" sz="quarter" idx="12"/>
          </p:nvPr>
        </p:nvSpPr>
        <p:spPr/>
        <p:txBody>
          <a:bodyPr/>
          <a:lstStyle/>
          <a:p>
            <a:fld id="{47100CD6-5A77-49FD-9B66-DC84F3F778B7}" type="slidenum">
              <a:rPr lang="en-IN" smtClean="0"/>
              <a:t>‹#›</a:t>
            </a:fld>
            <a:endParaRPr lang="en-IN"/>
          </a:p>
        </p:txBody>
      </p:sp>
    </p:spTree>
    <p:extLst>
      <p:ext uri="{BB962C8B-B14F-4D97-AF65-F5344CB8AC3E}">
        <p14:creationId xmlns:p14="http://schemas.microsoft.com/office/powerpoint/2010/main" val="33123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AC13A-E8B1-1F76-14C6-029F7586E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DE761E-636A-4BEC-EA08-29A375F0D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062D5-7CCD-5CBE-2133-FC824FA10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A9FABF-0BB4-442D-8067-7FC85F9A415C}" type="datetimeFigureOut">
              <a:rPr lang="en-IN" smtClean="0"/>
              <a:t>12-01-2025</a:t>
            </a:fld>
            <a:endParaRPr lang="en-IN"/>
          </a:p>
        </p:txBody>
      </p:sp>
      <p:sp>
        <p:nvSpPr>
          <p:cNvPr id="5" name="Footer Placeholder 4">
            <a:extLst>
              <a:ext uri="{FF2B5EF4-FFF2-40B4-BE49-F238E27FC236}">
                <a16:creationId xmlns:a16="http://schemas.microsoft.com/office/drawing/2014/main" id="{6B950886-A26F-23EE-6584-625943B3A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3BFBF79-9BBD-B64E-76C3-C23656D98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100CD6-5A77-49FD-9B66-DC84F3F778B7}" type="slidenum">
              <a:rPr lang="en-IN" smtClean="0"/>
              <a:t>‹#›</a:t>
            </a:fld>
            <a:endParaRPr lang="en-IN"/>
          </a:p>
        </p:txBody>
      </p:sp>
    </p:spTree>
    <p:extLst>
      <p:ext uri="{BB962C8B-B14F-4D97-AF65-F5344CB8AC3E}">
        <p14:creationId xmlns:p14="http://schemas.microsoft.com/office/powerpoint/2010/main" val="377017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90E3-9DA0-4F94-451B-FA11F4DEEEEB}"/>
              </a:ext>
            </a:extLst>
          </p:cNvPr>
          <p:cNvSpPr>
            <a:spLocks noGrp="1"/>
          </p:cNvSpPr>
          <p:nvPr>
            <p:ph type="ctrTitle"/>
          </p:nvPr>
        </p:nvSpPr>
        <p:spPr/>
        <p:txBody>
          <a:bodyPr>
            <a:normAutofit fontScale="90000"/>
          </a:bodyPr>
          <a:lstStyle/>
          <a:p>
            <a:r>
              <a:rPr lang="en-US" b="1" dirty="0">
                <a:solidFill>
                  <a:schemeClr val="tx2">
                    <a:lumMod val="50000"/>
                    <a:lumOff val="50000"/>
                  </a:schemeClr>
                </a:solidFill>
              </a:rPr>
              <a:t>Media Analytics and Insights</a:t>
            </a:r>
            <a:br>
              <a:rPr lang="en-US" b="1" dirty="0"/>
            </a:br>
            <a:endParaRPr lang="en-IN" dirty="0"/>
          </a:p>
        </p:txBody>
      </p:sp>
    </p:spTree>
    <p:extLst>
      <p:ext uri="{BB962C8B-B14F-4D97-AF65-F5344CB8AC3E}">
        <p14:creationId xmlns:p14="http://schemas.microsoft.com/office/powerpoint/2010/main" val="2149560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2E47-7AA2-B57E-54C8-EA720AEC1C79}"/>
              </a:ext>
            </a:extLst>
          </p:cNvPr>
          <p:cNvSpPr>
            <a:spLocks noGrp="1"/>
          </p:cNvSpPr>
          <p:nvPr>
            <p:ph type="title"/>
          </p:nvPr>
        </p:nvSpPr>
        <p:spPr/>
        <p:txBody>
          <a:bodyPr/>
          <a:lstStyle/>
          <a:p>
            <a:r>
              <a:rPr lang="en-IN" dirty="0"/>
              <a:t>Geographical distribution of channels</a:t>
            </a:r>
          </a:p>
        </p:txBody>
      </p:sp>
      <p:graphicFrame>
        <p:nvGraphicFramePr>
          <p:cNvPr id="4" name="Content Placeholder 3">
            <a:extLst>
              <a:ext uri="{FF2B5EF4-FFF2-40B4-BE49-F238E27FC236}">
                <a16:creationId xmlns:a16="http://schemas.microsoft.com/office/drawing/2014/main" id="{68C4547B-71AF-EAD9-3BE8-8F96B2908997}"/>
              </a:ext>
            </a:extLst>
          </p:cNvPr>
          <p:cNvGraphicFramePr>
            <a:graphicFrameLocks noGrp="1"/>
          </p:cNvGraphicFramePr>
          <p:nvPr>
            <p:ph idx="1"/>
            <p:extLst>
              <p:ext uri="{D42A27DB-BD31-4B8C-83A1-F6EECF244321}">
                <p14:modId xmlns:p14="http://schemas.microsoft.com/office/powerpoint/2010/main" val="3411302172"/>
              </p:ext>
            </p:extLst>
          </p:nvPr>
        </p:nvGraphicFramePr>
        <p:xfrm>
          <a:off x="838200" y="1825625"/>
          <a:ext cx="10515600" cy="4667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479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3121-A90E-3DF0-DCA6-865F101642F9}"/>
              </a:ext>
            </a:extLst>
          </p:cNvPr>
          <p:cNvSpPr>
            <a:spLocks noGrp="1"/>
          </p:cNvSpPr>
          <p:nvPr>
            <p:ph type="title"/>
          </p:nvPr>
        </p:nvSpPr>
        <p:spPr>
          <a:xfrm>
            <a:off x="838200" y="365125"/>
            <a:ext cx="10374086" cy="1093561"/>
          </a:xfrm>
        </p:spPr>
        <p:txBody>
          <a:bodyPr>
            <a:normAutofit/>
          </a:bodyPr>
          <a:lstStyle/>
          <a:p>
            <a:r>
              <a:rPr lang="en-IN" sz="3200" dirty="0"/>
              <a:t>Insights</a:t>
            </a:r>
          </a:p>
        </p:txBody>
      </p:sp>
      <p:sp>
        <p:nvSpPr>
          <p:cNvPr id="3" name="Content Placeholder 2">
            <a:extLst>
              <a:ext uri="{FF2B5EF4-FFF2-40B4-BE49-F238E27FC236}">
                <a16:creationId xmlns:a16="http://schemas.microsoft.com/office/drawing/2014/main" id="{E4531B08-8A46-DFD7-CAAB-CE6128DD7D84}"/>
              </a:ext>
            </a:extLst>
          </p:cNvPr>
          <p:cNvSpPr>
            <a:spLocks noGrp="1"/>
          </p:cNvSpPr>
          <p:nvPr>
            <p:ph idx="1"/>
          </p:nvPr>
        </p:nvSpPr>
        <p:spPr>
          <a:xfrm>
            <a:off x="838200" y="1458686"/>
            <a:ext cx="10515600" cy="4718277"/>
          </a:xfrm>
        </p:spPr>
        <p:txBody>
          <a:bodyPr/>
          <a:lstStyle/>
          <a:p>
            <a:pPr marL="0" indent="0">
              <a:buNone/>
            </a:pPr>
            <a:r>
              <a:rPr lang="en-IN" b="1" dirty="0"/>
              <a:t>Channel Reach Across Geo-Locations</a:t>
            </a:r>
            <a:r>
              <a:rPr lang="en-IN" dirty="0"/>
              <a:t>:</a:t>
            </a:r>
          </a:p>
          <a:p>
            <a:r>
              <a:rPr lang="en-US" sz="2000" dirty="0"/>
              <a:t>The channel </a:t>
            </a:r>
            <a:r>
              <a:rPr lang="en-US" sz="2000" b="1" dirty="0"/>
              <a:t>"MBC+ Drama HD"</a:t>
            </a:r>
            <a:r>
              <a:rPr lang="en-US" sz="2000" dirty="0"/>
              <a:t> has the widest reach, appearing in 4 distinct geo-locations, making it a standout channel in terms of geographical distribution</a:t>
            </a:r>
          </a:p>
          <a:p>
            <a:r>
              <a:rPr lang="en-US" sz="2000" dirty="0"/>
              <a:t>Other channels, like </a:t>
            </a:r>
            <a:r>
              <a:rPr lang="en-US" sz="2000" b="1" dirty="0"/>
              <a:t>"MBC1"</a:t>
            </a:r>
            <a:r>
              <a:rPr lang="en-US" sz="2000" dirty="0"/>
              <a:t>, </a:t>
            </a:r>
            <a:r>
              <a:rPr lang="en-US" sz="2000" b="1" dirty="0"/>
              <a:t>"MBC3"</a:t>
            </a:r>
            <a:r>
              <a:rPr lang="en-US" sz="2000" dirty="0"/>
              <a:t>, and </a:t>
            </a:r>
            <a:r>
              <a:rPr lang="en-US" sz="2000" b="1" dirty="0"/>
              <a:t>"GOBX Marhaba"</a:t>
            </a:r>
            <a:r>
              <a:rPr lang="en-US" sz="2000" dirty="0"/>
              <a:t>, are widely available in 3 geo-locations each, indicating a good spread</a:t>
            </a:r>
            <a:r>
              <a:rPr lang="en-US" dirty="0"/>
              <a:t>.</a:t>
            </a:r>
          </a:p>
          <a:p>
            <a:endParaRPr lang="en-US" dirty="0"/>
          </a:p>
          <a:p>
            <a:r>
              <a:rPr lang="en-IN" b="1" dirty="0"/>
              <a:t>High Reach Channels</a:t>
            </a:r>
            <a:r>
              <a:rPr lang="en-IN" dirty="0"/>
              <a:t>:</a:t>
            </a:r>
          </a:p>
          <a:p>
            <a:r>
              <a:rPr lang="en-US" sz="2000" dirty="0"/>
              <a:t>Channels with higher geo-location numbers indicate broader regional penetration, making them prime candidates for advertising or promotional campaigns.</a:t>
            </a:r>
            <a:endParaRPr lang="en-IN" sz="2000" dirty="0"/>
          </a:p>
        </p:txBody>
      </p:sp>
    </p:spTree>
    <p:extLst>
      <p:ext uri="{BB962C8B-B14F-4D97-AF65-F5344CB8AC3E}">
        <p14:creationId xmlns:p14="http://schemas.microsoft.com/office/powerpoint/2010/main" val="336822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B73B-64C6-C7BA-7540-00F4DF5323B0}"/>
              </a:ext>
            </a:extLst>
          </p:cNvPr>
          <p:cNvSpPr>
            <a:spLocks noGrp="1"/>
          </p:cNvSpPr>
          <p:nvPr>
            <p:ph type="ctrTitle"/>
          </p:nvPr>
        </p:nvSpPr>
        <p:spPr/>
        <p:txBody>
          <a:bodyPr/>
          <a:lstStyle/>
          <a:p>
            <a:r>
              <a:rPr lang="en-US" b="1" dirty="0">
                <a:solidFill>
                  <a:schemeClr val="accent1">
                    <a:lumMod val="60000"/>
                    <a:lumOff val="40000"/>
                  </a:schemeClr>
                </a:solidFill>
              </a:rPr>
              <a:t>THANK YOU</a:t>
            </a:r>
            <a:endParaRPr lang="en-IN" b="1" dirty="0">
              <a:solidFill>
                <a:schemeClr val="accent1">
                  <a:lumMod val="60000"/>
                  <a:lumOff val="40000"/>
                </a:schemeClr>
              </a:solidFill>
            </a:endParaRPr>
          </a:p>
        </p:txBody>
      </p:sp>
    </p:spTree>
    <p:extLst>
      <p:ext uri="{BB962C8B-B14F-4D97-AF65-F5344CB8AC3E}">
        <p14:creationId xmlns:p14="http://schemas.microsoft.com/office/powerpoint/2010/main" val="181846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AFC8-BE31-BECD-11D6-F25239006D0B}"/>
              </a:ext>
            </a:extLst>
          </p:cNvPr>
          <p:cNvSpPr>
            <a:spLocks noGrp="1"/>
          </p:cNvSpPr>
          <p:nvPr>
            <p:ph type="title"/>
          </p:nvPr>
        </p:nvSpPr>
        <p:spPr>
          <a:xfrm>
            <a:off x="838200" y="365126"/>
            <a:ext cx="10515600" cy="1267732"/>
          </a:xfrm>
        </p:spPr>
        <p:txBody>
          <a:bodyPr>
            <a:normAutofit/>
          </a:bodyPr>
          <a:lstStyle/>
          <a:p>
            <a:r>
              <a:rPr lang="en-IN" sz="3200" b="1" dirty="0"/>
              <a:t>1. Introduction</a:t>
            </a:r>
            <a:br>
              <a:rPr lang="en-IN" sz="3200" b="1" dirty="0"/>
            </a:br>
            <a:endParaRPr lang="en-IN" sz="3200" dirty="0"/>
          </a:p>
        </p:txBody>
      </p:sp>
      <p:sp>
        <p:nvSpPr>
          <p:cNvPr id="3" name="Content Placeholder 2">
            <a:extLst>
              <a:ext uri="{FF2B5EF4-FFF2-40B4-BE49-F238E27FC236}">
                <a16:creationId xmlns:a16="http://schemas.microsoft.com/office/drawing/2014/main" id="{2AE3DA1E-F286-8214-F7B0-BD38D660CAE8}"/>
              </a:ext>
            </a:extLst>
          </p:cNvPr>
          <p:cNvSpPr>
            <a:spLocks noGrp="1"/>
          </p:cNvSpPr>
          <p:nvPr>
            <p:ph idx="1"/>
          </p:nvPr>
        </p:nvSpPr>
        <p:spPr>
          <a:xfrm>
            <a:off x="838200" y="1273629"/>
            <a:ext cx="10515600" cy="4903334"/>
          </a:xfrm>
        </p:spPr>
        <p:txBody>
          <a:bodyPr/>
          <a:lstStyle/>
          <a:p>
            <a:r>
              <a:rPr lang="en-US" dirty="0"/>
              <a:t>The Media Analytics ETL Platform processes and analyzes logs generated by set-top boxes to derive insights into viewer behavior and channel popularity. The system ingests raw log data in JSON format, enriches it with program metadata, and stores the processed data in Amazon Redshift for analysis. The pipeline is automated using Apache Airflow to ensure daily execution.</a:t>
            </a:r>
          </a:p>
          <a:p>
            <a:r>
              <a:rPr lang="en-US" dirty="0"/>
              <a:t>This document outlines the platform’s design, including the tools and technologies used, data flow, Redshift table schemas, scalability considerations, and future enhancements.</a:t>
            </a:r>
          </a:p>
          <a:p>
            <a:endParaRPr lang="en-IN" dirty="0"/>
          </a:p>
        </p:txBody>
      </p:sp>
    </p:spTree>
    <p:extLst>
      <p:ext uri="{BB962C8B-B14F-4D97-AF65-F5344CB8AC3E}">
        <p14:creationId xmlns:p14="http://schemas.microsoft.com/office/powerpoint/2010/main" val="5635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3664-6539-7F63-111B-86C1C6C8029D}"/>
              </a:ext>
            </a:extLst>
          </p:cNvPr>
          <p:cNvSpPr>
            <a:spLocks noGrp="1"/>
          </p:cNvSpPr>
          <p:nvPr>
            <p:ph type="title"/>
          </p:nvPr>
        </p:nvSpPr>
        <p:spPr>
          <a:xfrm>
            <a:off x="838199" y="217714"/>
            <a:ext cx="10515600" cy="1325563"/>
          </a:xfrm>
        </p:spPr>
        <p:txBody>
          <a:bodyPr>
            <a:normAutofit/>
          </a:bodyPr>
          <a:lstStyle/>
          <a:p>
            <a:r>
              <a:rPr lang="en-IN" sz="3200" b="1" dirty="0"/>
              <a:t>2. Data Pipeline Overview</a:t>
            </a:r>
            <a:br>
              <a:rPr lang="en-IN" sz="3200" b="1" dirty="0"/>
            </a:br>
            <a:endParaRPr lang="en-IN" sz="3200" dirty="0"/>
          </a:p>
        </p:txBody>
      </p:sp>
      <p:sp>
        <p:nvSpPr>
          <p:cNvPr id="3" name="Content Placeholder 2">
            <a:extLst>
              <a:ext uri="{FF2B5EF4-FFF2-40B4-BE49-F238E27FC236}">
                <a16:creationId xmlns:a16="http://schemas.microsoft.com/office/drawing/2014/main" id="{31B94C76-4747-CE5F-6760-95EAF1430F18}"/>
              </a:ext>
            </a:extLst>
          </p:cNvPr>
          <p:cNvSpPr>
            <a:spLocks noGrp="1"/>
          </p:cNvSpPr>
          <p:nvPr>
            <p:ph idx="1"/>
          </p:nvPr>
        </p:nvSpPr>
        <p:spPr>
          <a:xfrm>
            <a:off x="838199" y="1034143"/>
            <a:ext cx="10776857" cy="5606143"/>
          </a:xfrm>
        </p:spPr>
        <p:txBody>
          <a:bodyPr>
            <a:normAutofit fontScale="70000" lnSpcReduction="20000"/>
          </a:bodyPr>
          <a:lstStyle/>
          <a:p>
            <a:r>
              <a:rPr lang="en-IN" b="1" dirty="0"/>
              <a:t>2.1 Pipeline Objectives</a:t>
            </a:r>
          </a:p>
          <a:p>
            <a:pPr>
              <a:buFont typeface="Arial" panose="020B0604020202020204" pitchFamily="34" charset="0"/>
              <a:buChar char="•"/>
            </a:pPr>
            <a:r>
              <a:rPr lang="en-IN" dirty="0"/>
              <a:t>Process raw log data and program metadata daily.</a:t>
            </a:r>
          </a:p>
          <a:p>
            <a:pPr>
              <a:buFont typeface="Arial" panose="020B0604020202020204" pitchFamily="34" charset="0"/>
              <a:buChar char="•"/>
            </a:pPr>
            <a:r>
              <a:rPr lang="en-IN" dirty="0"/>
              <a:t>Clean, validate, and enrich the raw data.</a:t>
            </a:r>
          </a:p>
          <a:p>
            <a:pPr>
              <a:buFont typeface="Arial" panose="020B0604020202020204" pitchFamily="34" charset="0"/>
              <a:buChar char="•"/>
            </a:pPr>
            <a:r>
              <a:rPr lang="en-IN" dirty="0"/>
              <a:t>Store processed data in Redshift for analytics and reporting.</a:t>
            </a:r>
          </a:p>
          <a:p>
            <a:pPr>
              <a:buFont typeface="Arial" panose="020B0604020202020204" pitchFamily="34" charset="0"/>
              <a:buChar char="•"/>
            </a:pPr>
            <a:r>
              <a:rPr lang="en-IN" dirty="0"/>
              <a:t>Automate the entire pipeline using Airflow.</a:t>
            </a:r>
          </a:p>
          <a:p>
            <a:r>
              <a:rPr lang="en-IN" b="1" dirty="0"/>
              <a:t>2.2 High-Level Architecture</a:t>
            </a:r>
          </a:p>
          <a:p>
            <a:pPr>
              <a:buFont typeface="+mj-lt"/>
              <a:buAutoNum type="arabicPeriod"/>
            </a:pPr>
            <a:r>
              <a:rPr lang="en-IN" b="1" dirty="0"/>
              <a:t>Data Ingestion</a:t>
            </a:r>
            <a:r>
              <a:rPr lang="en-IN" dirty="0"/>
              <a:t>:</a:t>
            </a:r>
          </a:p>
          <a:p>
            <a:pPr lvl="1">
              <a:buFont typeface="Courier New" panose="02070309020205020404" pitchFamily="49" charset="0"/>
              <a:buChar char="o"/>
            </a:pPr>
            <a:r>
              <a:rPr lang="en-IN" dirty="0"/>
              <a:t>Source: JSON log files and program metadata in text format from the local filesystem.</a:t>
            </a:r>
          </a:p>
          <a:p>
            <a:pPr lvl="1">
              <a:buFont typeface="Courier New" panose="02070309020205020404" pitchFamily="49" charset="0"/>
              <a:buChar char="o"/>
            </a:pPr>
            <a:r>
              <a:rPr lang="en-IN" dirty="0"/>
              <a:t>Tool: Apache Spark reads and validates the data.</a:t>
            </a:r>
          </a:p>
          <a:p>
            <a:pPr>
              <a:buFont typeface="+mj-lt"/>
              <a:buAutoNum type="arabicPeriod"/>
            </a:pPr>
            <a:r>
              <a:rPr lang="en-IN" b="1" dirty="0"/>
              <a:t>Data Transformation</a:t>
            </a:r>
            <a:r>
              <a:rPr lang="en-IN" dirty="0"/>
              <a:t>:</a:t>
            </a:r>
          </a:p>
          <a:p>
            <a:pPr lvl="1">
              <a:buFont typeface="Courier New" panose="02070309020205020404" pitchFamily="49" charset="0"/>
              <a:buChar char="o"/>
            </a:pPr>
            <a:r>
              <a:rPr lang="en-IN" dirty="0"/>
              <a:t>Enrichment: Join raw logs with program metadata.</a:t>
            </a:r>
          </a:p>
          <a:p>
            <a:pPr lvl="1">
              <a:buFont typeface="Courier New" panose="02070309020205020404" pitchFamily="49" charset="0"/>
              <a:buChar char="o"/>
            </a:pPr>
            <a:r>
              <a:rPr lang="en-IN" dirty="0"/>
              <a:t>Deduplication: Remove duplicate records.</a:t>
            </a:r>
          </a:p>
          <a:p>
            <a:pPr lvl="1">
              <a:buFont typeface="Courier New" panose="02070309020205020404" pitchFamily="49" charset="0"/>
              <a:buChar char="o"/>
            </a:pPr>
            <a:r>
              <a:rPr lang="en-IN" dirty="0"/>
              <a:t>Aggregation: Calculate minute-level viewership and user durations.</a:t>
            </a:r>
          </a:p>
          <a:p>
            <a:pPr>
              <a:buFont typeface="+mj-lt"/>
              <a:buAutoNum type="arabicPeriod"/>
            </a:pPr>
            <a:r>
              <a:rPr lang="en-IN" b="1" dirty="0"/>
              <a:t>Data Loading</a:t>
            </a:r>
            <a:r>
              <a:rPr lang="en-IN" dirty="0"/>
              <a:t>:</a:t>
            </a:r>
          </a:p>
          <a:p>
            <a:pPr lvl="1">
              <a:buFont typeface="Courier New" panose="02070309020205020404" pitchFamily="49" charset="0"/>
              <a:buChar char="o"/>
            </a:pPr>
            <a:r>
              <a:rPr lang="en-IN" dirty="0"/>
              <a:t>Destination: Amazon Redshift with two tables:</a:t>
            </a:r>
          </a:p>
          <a:p>
            <a:pPr lvl="2"/>
            <a:r>
              <a:rPr lang="en-IN" dirty="0"/>
              <a:t>Raw Data Table</a:t>
            </a:r>
          </a:p>
          <a:p>
            <a:pPr lvl="2"/>
            <a:r>
              <a:rPr lang="en-IN" dirty="0"/>
              <a:t>Downstream Table</a:t>
            </a:r>
          </a:p>
          <a:p>
            <a:pPr>
              <a:buFont typeface="+mj-lt"/>
              <a:buAutoNum type="arabicPeriod"/>
            </a:pPr>
            <a:r>
              <a:rPr lang="en-IN" b="1" dirty="0"/>
              <a:t>Automation</a:t>
            </a:r>
            <a:r>
              <a:rPr lang="en-IN" dirty="0"/>
              <a:t>:</a:t>
            </a:r>
          </a:p>
          <a:p>
            <a:pPr lvl="1">
              <a:buFont typeface="Courier New" panose="02070309020205020404" pitchFamily="49" charset="0"/>
              <a:buChar char="o"/>
            </a:pPr>
            <a:r>
              <a:rPr lang="en-IN" dirty="0"/>
              <a:t>Orchestrated by Airflow, which schedules and monitors the ETL pipeline daily.</a:t>
            </a:r>
          </a:p>
          <a:p>
            <a:endParaRPr lang="en-IN" dirty="0"/>
          </a:p>
        </p:txBody>
      </p:sp>
    </p:spTree>
    <p:extLst>
      <p:ext uri="{BB962C8B-B14F-4D97-AF65-F5344CB8AC3E}">
        <p14:creationId xmlns:p14="http://schemas.microsoft.com/office/powerpoint/2010/main" val="193734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3CC4-18F9-1580-9540-77133A1E7583}"/>
              </a:ext>
            </a:extLst>
          </p:cNvPr>
          <p:cNvSpPr>
            <a:spLocks noGrp="1"/>
          </p:cNvSpPr>
          <p:nvPr>
            <p:ph type="title"/>
          </p:nvPr>
        </p:nvSpPr>
        <p:spPr/>
        <p:txBody>
          <a:bodyPr/>
          <a:lstStyle/>
          <a:p>
            <a:r>
              <a:rPr lang="en-US" dirty="0"/>
              <a:t>Average Viewing Duration per User</a:t>
            </a:r>
            <a:endParaRPr lang="en-IN" dirty="0"/>
          </a:p>
        </p:txBody>
      </p:sp>
      <p:sp>
        <p:nvSpPr>
          <p:cNvPr id="3" name="Content Placeholder 2">
            <a:extLst>
              <a:ext uri="{FF2B5EF4-FFF2-40B4-BE49-F238E27FC236}">
                <a16:creationId xmlns:a16="http://schemas.microsoft.com/office/drawing/2014/main" id="{6C962C40-81A4-65BA-9449-753F36F49A19}"/>
              </a:ext>
            </a:extLst>
          </p:cNvPr>
          <p:cNvSpPr>
            <a:spLocks noGrp="1"/>
          </p:cNvSpPr>
          <p:nvPr>
            <p:ph idx="1"/>
          </p:nvPr>
        </p:nvSpPr>
        <p:spPr>
          <a:xfrm>
            <a:off x="838199" y="1437481"/>
            <a:ext cx="10646229" cy="1022689"/>
          </a:xfrm>
        </p:spPr>
        <p:txBody>
          <a:bodyPr>
            <a:normAutofit fontScale="70000" lnSpcReduction="20000"/>
          </a:bodyPr>
          <a:lstStyle/>
          <a:p>
            <a:r>
              <a:rPr lang="en-US" b="1" dirty="0"/>
              <a:t>Insight</a:t>
            </a:r>
            <a:r>
              <a:rPr lang="en-US" dirty="0"/>
              <a:t>:</a:t>
            </a:r>
          </a:p>
          <a:p>
            <a:pPr>
              <a:buFont typeface="Arial" panose="020B0604020202020204" pitchFamily="34" charset="0"/>
              <a:buChar char="•"/>
            </a:pPr>
            <a:r>
              <a:rPr lang="en-US" dirty="0"/>
              <a:t>This metric reveals user engagement on a per-user basis.</a:t>
            </a:r>
          </a:p>
          <a:p>
            <a:pPr>
              <a:buFont typeface="Arial" panose="020B0604020202020204" pitchFamily="34" charset="0"/>
              <a:buChar char="•"/>
            </a:pPr>
            <a:r>
              <a:rPr lang="en-US" dirty="0"/>
              <a:t>High average viewing durations may indicate deeply engaged viewers.</a:t>
            </a:r>
          </a:p>
          <a:p>
            <a:pPr>
              <a:buFont typeface="Arial" panose="020B0604020202020204" pitchFamily="34" charset="0"/>
              <a:buChar char="•"/>
            </a:pPr>
            <a:endParaRPr lang="en-US" dirty="0"/>
          </a:p>
          <a:p>
            <a:pPr marL="0" indent="0">
              <a:buNone/>
            </a:pPr>
            <a:endParaRPr lang="en-US" dirty="0"/>
          </a:p>
          <a:p>
            <a:endParaRPr lang="en-IN" dirty="0"/>
          </a:p>
        </p:txBody>
      </p:sp>
      <p:pic>
        <p:nvPicPr>
          <p:cNvPr id="7" name="Picture 6">
            <a:extLst>
              <a:ext uri="{FF2B5EF4-FFF2-40B4-BE49-F238E27FC236}">
                <a16:creationId xmlns:a16="http://schemas.microsoft.com/office/drawing/2014/main" id="{F7AA7381-A5FD-64EE-3216-7A951EAFBAAF}"/>
              </a:ext>
            </a:extLst>
          </p:cNvPr>
          <p:cNvPicPr>
            <a:picLocks noChangeAspect="1"/>
          </p:cNvPicPr>
          <p:nvPr/>
        </p:nvPicPr>
        <p:blipFill>
          <a:blip r:embed="rId2"/>
          <a:stretch>
            <a:fillRect/>
          </a:stretch>
        </p:blipFill>
        <p:spPr>
          <a:xfrm>
            <a:off x="1277171" y="2669183"/>
            <a:ext cx="9891571" cy="3938446"/>
          </a:xfrm>
          <a:prstGeom prst="rect">
            <a:avLst/>
          </a:prstGeom>
        </p:spPr>
      </p:pic>
    </p:spTree>
    <p:extLst>
      <p:ext uri="{BB962C8B-B14F-4D97-AF65-F5344CB8AC3E}">
        <p14:creationId xmlns:p14="http://schemas.microsoft.com/office/powerpoint/2010/main" val="139246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2B5B-7C0A-B754-4B0F-1C9209E04827}"/>
              </a:ext>
            </a:extLst>
          </p:cNvPr>
          <p:cNvSpPr>
            <a:spLocks noGrp="1"/>
          </p:cNvSpPr>
          <p:nvPr>
            <p:ph type="title"/>
          </p:nvPr>
        </p:nvSpPr>
        <p:spPr/>
        <p:txBody>
          <a:bodyPr/>
          <a:lstStyle/>
          <a:p>
            <a:r>
              <a:rPr lang="en-US" dirty="0"/>
              <a:t>Top 10 Channels by Viewership</a:t>
            </a:r>
            <a:endParaRPr lang="en-IN" dirty="0"/>
          </a:p>
        </p:txBody>
      </p:sp>
      <p:sp>
        <p:nvSpPr>
          <p:cNvPr id="3" name="Content Placeholder 2">
            <a:extLst>
              <a:ext uri="{FF2B5EF4-FFF2-40B4-BE49-F238E27FC236}">
                <a16:creationId xmlns:a16="http://schemas.microsoft.com/office/drawing/2014/main" id="{DACF1D07-FA34-CB6C-008D-3C4F2DB48280}"/>
              </a:ext>
            </a:extLst>
          </p:cNvPr>
          <p:cNvSpPr>
            <a:spLocks noGrp="1"/>
          </p:cNvSpPr>
          <p:nvPr>
            <p:ph idx="1"/>
          </p:nvPr>
        </p:nvSpPr>
        <p:spPr/>
        <p:txBody>
          <a:bodyPr/>
          <a:lstStyle/>
          <a:p>
            <a:r>
              <a:rPr lang="en-US" dirty="0"/>
              <a:t>Highlights the top 10 channels based on total viewership seconds, providing key insights for advertisers and channel operators.</a:t>
            </a:r>
          </a:p>
          <a:p>
            <a:endParaRPr lang="en-US" dirty="0"/>
          </a:p>
          <a:p>
            <a:endParaRPr lang="en-IN"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069D55FD-2513-859C-6778-06F20ECA458D}"/>
                  </a:ext>
                </a:extLst>
              </p:cNvPr>
              <p:cNvGraphicFramePr/>
              <p:nvPr>
                <p:extLst>
                  <p:ext uri="{D42A27DB-BD31-4B8C-83A1-F6EECF244321}">
                    <p14:modId xmlns:p14="http://schemas.microsoft.com/office/powerpoint/2010/main" val="1073529303"/>
                  </p:ext>
                </p:extLst>
              </p:nvPr>
            </p:nvGraphicFramePr>
            <p:xfrm>
              <a:off x="1306285" y="3145970"/>
              <a:ext cx="9231085" cy="325482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069D55FD-2513-859C-6778-06F20ECA458D}"/>
                  </a:ext>
                </a:extLst>
              </p:cNvPr>
              <p:cNvPicPr>
                <a:picLocks noGrp="1" noRot="1" noChangeAspect="1" noMove="1" noResize="1" noEditPoints="1" noAdjustHandles="1" noChangeArrowheads="1" noChangeShapeType="1"/>
              </p:cNvPicPr>
              <p:nvPr/>
            </p:nvPicPr>
            <p:blipFill>
              <a:blip r:embed="rId3"/>
              <a:stretch>
                <a:fillRect/>
              </a:stretch>
            </p:blipFill>
            <p:spPr>
              <a:xfrm>
                <a:off x="1306285" y="3145970"/>
                <a:ext cx="9231085" cy="3254829"/>
              </a:xfrm>
              <a:prstGeom prst="rect">
                <a:avLst/>
              </a:prstGeom>
            </p:spPr>
          </p:pic>
        </mc:Fallback>
      </mc:AlternateContent>
    </p:spTree>
    <p:extLst>
      <p:ext uri="{BB962C8B-B14F-4D97-AF65-F5344CB8AC3E}">
        <p14:creationId xmlns:p14="http://schemas.microsoft.com/office/powerpoint/2010/main" val="328256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536C-14E8-FC2B-39BB-C5FB423C020C}"/>
              </a:ext>
            </a:extLst>
          </p:cNvPr>
          <p:cNvSpPr>
            <a:spLocks noGrp="1"/>
          </p:cNvSpPr>
          <p:nvPr>
            <p:ph type="title"/>
          </p:nvPr>
        </p:nvSpPr>
        <p:spPr>
          <a:xfrm>
            <a:off x="838200" y="365126"/>
            <a:ext cx="10515600" cy="647246"/>
          </a:xfrm>
        </p:spPr>
        <p:txBody>
          <a:bodyPr>
            <a:normAutofit fontScale="90000"/>
          </a:bodyPr>
          <a:lstStyle/>
          <a:p>
            <a:r>
              <a:rPr lang="en-US" dirty="0"/>
              <a:t>Aggregated Viewership Hours by Channel</a:t>
            </a:r>
            <a:br>
              <a:rPr lang="en-IN" dirty="0"/>
            </a:br>
            <a:endParaRPr lang="en-IN" dirty="0"/>
          </a:p>
        </p:txBody>
      </p:sp>
      <p:sp>
        <p:nvSpPr>
          <p:cNvPr id="3" name="Content Placeholder 2">
            <a:extLst>
              <a:ext uri="{FF2B5EF4-FFF2-40B4-BE49-F238E27FC236}">
                <a16:creationId xmlns:a16="http://schemas.microsoft.com/office/drawing/2014/main" id="{D2DE11E3-AB59-403A-B45E-75CF623C5009}"/>
              </a:ext>
            </a:extLst>
          </p:cNvPr>
          <p:cNvSpPr>
            <a:spLocks noGrp="1"/>
          </p:cNvSpPr>
          <p:nvPr>
            <p:ph idx="1"/>
          </p:nvPr>
        </p:nvSpPr>
        <p:spPr>
          <a:xfrm>
            <a:off x="838200" y="936170"/>
            <a:ext cx="10591800" cy="5556703"/>
          </a:xfrm>
        </p:spPr>
        <p:txBody>
          <a:bodyPr/>
          <a:lstStyle/>
          <a:p>
            <a:r>
              <a:rPr lang="en-US" b="1" dirty="0"/>
              <a:t>Insight</a:t>
            </a:r>
            <a:r>
              <a:rPr lang="en-US" dirty="0"/>
              <a:t>:</a:t>
            </a:r>
          </a:p>
          <a:p>
            <a:pPr>
              <a:buFont typeface="Arial" panose="020B0604020202020204" pitchFamily="34" charset="0"/>
              <a:buChar char="•"/>
            </a:pPr>
            <a:r>
              <a:rPr lang="en-US" dirty="0"/>
              <a:t>This table shows the total hours viewers spent watching each channel for a given date.</a:t>
            </a:r>
          </a:p>
          <a:p>
            <a:pPr>
              <a:buFont typeface="Arial" panose="020B0604020202020204" pitchFamily="34" charset="0"/>
              <a:buChar char="•"/>
            </a:pPr>
            <a:r>
              <a:rPr lang="en-US" dirty="0"/>
              <a:t>Channels like "SSC 1 HD" and "GOBX Marhaba" lead in total viewership hours, indicating high popularity.</a:t>
            </a:r>
          </a:p>
          <a:p>
            <a:endParaRPr lang="en-IN" dirty="0"/>
          </a:p>
        </p:txBody>
      </p:sp>
      <p:pic>
        <p:nvPicPr>
          <p:cNvPr id="5" name="Picture 4">
            <a:extLst>
              <a:ext uri="{FF2B5EF4-FFF2-40B4-BE49-F238E27FC236}">
                <a16:creationId xmlns:a16="http://schemas.microsoft.com/office/drawing/2014/main" id="{62FF0894-F0F7-CAA1-5A92-59DAF23E354A}"/>
              </a:ext>
            </a:extLst>
          </p:cNvPr>
          <p:cNvPicPr>
            <a:picLocks noChangeAspect="1"/>
          </p:cNvPicPr>
          <p:nvPr/>
        </p:nvPicPr>
        <p:blipFill>
          <a:blip r:embed="rId2"/>
          <a:stretch>
            <a:fillRect/>
          </a:stretch>
        </p:blipFill>
        <p:spPr>
          <a:xfrm>
            <a:off x="1162818" y="3556566"/>
            <a:ext cx="9407211" cy="2778919"/>
          </a:xfrm>
          <a:prstGeom prst="rect">
            <a:avLst/>
          </a:prstGeom>
        </p:spPr>
      </p:pic>
    </p:spTree>
    <p:extLst>
      <p:ext uri="{BB962C8B-B14F-4D97-AF65-F5344CB8AC3E}">
        <p14:creationId xmlns:p14="http://schemas.microsoft.com/office/powerpoint/2010/main" val="418015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E17-28CF-14B4-A63B-5F5D415E0E8B}"/>
              </a:ext>
            </a:extLst>
          </p:cNvPr>
          <p:cNvSpPr>
            <a:spLocks noGrp="1"/>
          </p:cNvSpPr>
          <p:nvPr>
            <p:ph type="title"/>
          </p:nvPr>
        </p:nvSpPr>
        <p:spPr/>
        <p:txBody>
          <a:bodyPr/>
          <a:lstStyle/>
          <a:p>
            <a:r>
              <a:rPr lang="en-IN" dirty="0"/>
              <a:t>Geographical Distribution of Viewership</a:t>
            </a:r>
          </a:p>
        </p:txBody>
      </p:sp>
      <mc:AlternateContent xmlns:mc="http://schemas.openxmlformats.org/markup-compatibility/2006">
        <mc:Choice xmlns:cx1="http://schemas.microsoft.com/office/drawing/2015/9/8/chartex" Requires="cx1">
          <p:graphicFrame>
            <p:nvGraphicFramePr>
              <p:cNvPr id="4" name="Content Placeholder 3">
                <a:extLst>
                  <a:ext uri="{FF2B5EF4-FFF2-40B4-BE49-F238E27FC236}">
                    <a16:creationId xmlns:a16="http://schemas.microsoft.com/office/drawing/2014/main" id="{069D55FD-2513-859C-6778-06F20ECA458D}"/>
                  </a:ext>
                </a:extLst>
              </p:cNvPr>
              <p:cNvGraphicFramePr>
                <a:graphicFrameLocks noGrp="1"/>
              </p:cNvGraphicFramePr>
              <p:nvPr>
                <p:ph idx="1"/>
                <p:extLst>
                  <p:ext uri="{D42A27DB-BD31-4B8C-83A1-F6EECF244321}">
                    <p14:modId xmlns:p14="http://schemas.microsoft.com/office/powerpoint/2010/main" val="274249488"/>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069D55FD-2513-859C-6778-06F20ECA458D}"/>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pic>
        <p:nvPicPr>
          <p:cNvPr id="8" name="Picture 7">
            <a:extLst>
              <a:ext uri="{FF2B5EF4-FFF2-40B4-BE49-F238E27FC236}">
                <a16:creationId xmlns:a16="http://schemas.microsoft.com/office/drawing/2014/main" id="{3D95DFBA-9A0A-921C-E8DA-C236BCFD4D61}"/>
              </a:ext>
            </a:extLst>
          </p:cNvPr>
          <p:cNvPicPr>
            <a:picLocks noChangeAspect="1"/>
          </p:cNvPicPr>
          <p:nvPr/>
        </p:nvPicPr>
        <p:blipFill>
          <a:blip r:embed="rId4"/>
          <a:stretch>
            <a:fillRect/>
          </a:stretch>
        </p:blipFill>
        <p:spPr>
          <a:xfrm>
            <a:off x="1338943" y="1690688"/>
            <a:ext cx="9372600" cy="4486275"/>
          </a:xfrm>
          <a:prstGeom prst="rect">
            <a:avLst/>
          </a:prstGeom>
        </p:spPr>
      </p:pic>
    </p:spTree>
    <p:extLst>
      <p:ext uri="{BB962C8B-B14F-4D97-AF65-F5344CB8AC3E}">
        <p14:creationId xmlns:p14="http://schemas.microsoft.com/office/powerpoint/2010/main" val="200915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4B3C-1C2D-7FB4-6409-F3118FAB0674}"/>
              </a:ext>
            </a:extLst>
          </p:cNvPr>
          <p:cNvSpPr>
            <a:spLocks noGrp="1"/>
          </p:cNvSpPr>
          <p:nvPr>
            <p:ph type="title"/>
          </p:nvPr>
        </p:nvSpPr>
        <p:spPr>
          <a:xfrm>
            <a:off x="838200" y="365125"/>
            <a:ext cx="10515600" cy="578793"/>
          </a:xfrm>
        </p:spPr>
        <p:txBody>
          <a:bodyPr>
            <a:normAutofit/>
          </a:bodyPr>
          <a:lstStyle/>
          <a:p>
            <a:r>
              <a:rPr lang="en-IN" sz="2800" dirty="0"/>
              <a:t>Insights</a:t>
            </a:r>
          </a:p>
        </p:txBody>
      </p:sp>
      <p:sp>
        <p:nvSpPr>
          <p:cNvPr id="4" name="Rectangle 1">
            <a:extLst>
              <a:ext uri="{FF2B5EF4-FFF2-40B4-BE49-F238E27FC236}">
                <a16:creationId xmlns:a16="http://schemas.microsoft.com/office/drawing/2014/main" id="{9B9C8C10-7A9F-D67B-4EA0-05DE71FC3566}"/>
              </a:ext>
            </a:extLst>
          </p:cNvPr>
          <p:cNvSpPr>
            <a:spLocks noGrp="1" noChangeArrowheads="1"/>
          </p:cNvSpPr>
          <p:nvPr>
            <p:ph idx="1"/>
          </p:nvPr>
        </p:nvSpPr>
        <p:spPr bwMode="auto">
          <a:xfrm>
            <a:off x="654205" y="312976"/>
            <a:ext cx="1142893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location [45.0, 25.0] has the highest number of unique MAC addresses (3), </a:t>
            </a: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indicating it might have the highest concentration of set-top boxes or viewers compared to other locations.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Locations like [46.7152, 24.6537] also show notable activity with 2 unique MAC addresses.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Potential Audience Density</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Locations with higher counts (e.g., </a:t>
            </a:r>
            <a:r>
              <a:rPr kumimoji="0" lang="en-US" altLang="en-US" sz="1800" b="0" i="0" u="none" strike="noStrike" cap="none" normalizeH="0" baseline="0" dirty="0">
                <a:ln>
                  <a:noFill/>
                </a:ln>
                <a:solidFill>
                  <a:schemeClr val="tx1"/>
                </a:solidFill>
                <a:effectLst/>
                <a:latin typeface="Arial Unicode MS"/>
              </a:rPr>
              <a:t>[45.0, 25.0]</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[46.7152, 24.6537]</a:t>
            </a:r>
            <a:r>
              <a:rPr kumimoji="0" lang="en-US" altLang="en-US" sz="1800" b="0" i="0" u="none" strike="noStrike" cap="none" normalizeH="0" baseline="0" dirty="0">
                <a:ln>
                  <a:noFill/>
                </a:ln>
                <a:solidFill>
                  <a:schemeClr val="tx1"/>
                </a:solidFill>
                <a:effectLst/>
              </a:rPr>
              <a:t>) might be areas with a larger audience base or higher penetration of the    service.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Areas with low counts (e.g., </a:t>
            </a:r>
            <a:r>
              <a:rPr kumimoji="0" lang="en-US" altLang="en-US" sz="1800" b="0" i="0" u="none" strike="noStrike" cap="none" normalizeH="0" baseline="0" dirty="0">
                <a:ln>
                  <a:noFill/>
                </a:ln>
                <a:solidFill>
                  <a:schemeClr val="tx1"/>
                </a:solidFill>
                <a:effectLst/>
                <a:latin typeface="Arial Unicode MS"/>
              </a:rPr>
              <a:t>[21.0362, 52.2394]</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[39.2192, 21.5169]</a:t>
            </a:r>
            <a:r>
              <a:rPr kumimoji="0" lang="en-US" altLang="en-US" sz="1800" b="0" i="0" u="none" strike="noStrike" cap="none" normalizeH="0" baseline="0" dirty="0">
                <a:ln>
                  <a:noFill/>
                </a:ln>
                <a:solidFill>
                  <a:schemeClr val="tx1"/>
                </a:solidFill>
                <a:effectLst/>
              </a:rPr>
              <a:t>) might need marketing efforts to expand viewership.</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b="1" dirty="0"/>
              <a:t>Content or Channel Popularity by Location</a:t>
            </a:r>
            <a:r>
              <a:rPr lang="en-US" sz="1800"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sz="1800" dirty="0"/>
              <a:t>By correlating this data with channel popularity (using another query), you could determine which channels or programs are most watched in specific geo-locations.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58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AE2115-675D-D7E5-F434-F1AFED34CC4C}"/>
              </a:ext>
            </a:extLst>
          </p:cNvPr>
          <p:cNvSpPr>
            <a:spLocks noGrp="1" noChangeArrowheads="1"/>
          </p:cNvSpPr>
          <p:nvPr>
            <p:ph idx="1"/>
          </p:nvPr>
        </p:nvSpPr>
        <p:spPr bwMode="auto">
          <a:xfrm>
            <a:off x="533400" y="581770"/>
            <a:ext cx="1079680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1" dirty="0"/>
              <a:t>Network Optimization</a:t>
            </a:r>
            <a:r>
              <a:rPr lang="en-IN"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High-density locations like </a:t>
            </a:r>
            <a:r>
              <a:rPr kumimoji="0" lang="en-US" altLang="en-US" sz="1800" b="0" i="0" u="none" strike="noStrike" cap="none" normalizeH="0" baseline="0" dirty="0">
                <a:ln>
                  <a:noFill/>
                </a:ln>
                <a:solidFill>
                  <a:schemeClr val="tx1"/>
                </a:solidFill>
                <a:effectLst/>
                <a:latin typeface="Arial Unicode MS"/>
              </a:rPr>
              <a:t>[45.0, 25.0]</a:t>
            </a:r>
            <a:r>
              <a:rPr kumimoji="0" lang="en-US" altLang="en-US" sz="1800" b="0" i="0" u="none" strike="noStrike" cap="none" normalizeH="0" baseline="0" dirty="0">
                <a:ln>
                  <a:noFill/>
                </a:ln>
                <a:solidFill>
                  <a:schemeClr val="tx1"/>
                </a:solidFill>
                <a:effectLst/>
              </a:rPr>
              <a:t> could require better network infrastructure to support the demand.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Low-density areas could indicate underutilized resources or regions with potential for expansion.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69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TotalTime>
  <Words>639</Words>
  <Application>Microsoft Office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Arial Unicode MS</vt:lpstr>
      <vt:lpstr>Calibri</vt:lpstr>
      <vt:lpstr>Courier New</vt:lpstr>
      <vt:lpstr>Office Theme</vt:lpstr>
      <vt:lpstr>Media Analytics and Insights </vt:lpstr>
      <vt:lpstr>1. Introduction </vt:lpstr>
      <vt:lpstr>2. Data Pipeline Overview </vt:lpstr>
      <vt:lpstr>Average Viewing Duration per User</vt:lpstr>
      <vt:lpstr>Top 10 Channels by Viewership</vt:lpstr>
      <vt:lpstr>Aggregated Viewership Hours by Channel </vt:lpstr>
      <vt:lpstr>Geographical Distribution of Viewership</vt:lpstr>
      <vt:lpstr>Insights</vt:lpstr>
      <vt:lpstr>PowerPoint Presentation</vt:lpstr>
      <vt:lpstr>Geographical distribution of channels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E P</dc:creator>
  <cp:lastModifiedBy>Varun E P</cp:lastModifiedBy>
  <cp:revision>23</cp:revision>
  <dcterms:created xsi:type="dcterms:W3CDTF">2025-01-11T18:03:21Z</dcterms:created>
  <dcterms:modified xsi:type="dcterms:W3CDTF">2025-01-12T10:11:41Z</dcterms:modified>
</cp:coreProperties>
</file>