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3" r:id="rId1"/>
  </p:sldMasterIdLst>
  <p:notesMasterIdLst>
    <p:notesMasterId r:id="rId8"/>
  </p:notesMasterIdLst>
  <p:sldIdLst>
    <p:sldId id="307" r:id="rId2"/>
    <p:sldId id="308" r:id="rId3"/>
    <p:sldId id="309" r:id="rId4"/>
    <p:sldId id="311" r:id="rId5"/>
    <p:sldId id="316" r:id="rId6"/>
    <p:sldId id="325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77" autoAdjust="0"/>
    <p:restoredTop sz="91819" autoAdjust="0"/>
  </p:normalViewPr>
  <p:slideViewPr>
    <p:cSldViewPr>
      <p:cViewPr varScale="1">
        <p:scale>
          <a:sx n="68" d="100"/>
          <a:sy n="68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kumente%20und%20Einstellungen\jannach\Eigene%20Dateien\6%20papers\ZZ_OUTDATED_RecommenderBook\Chapter%202a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2769795387143362"/>
          <c:y val="0.14331210191082824"/>
          <c:w val="0.77158341142034659"/>
          <c:h val="0.66560509554140768"/>
        </c:manualLayout>
      </c:layout>
      <c:lineChart>
        <c:grouping val="standard"/>
        <c:ser>
          <c:idx val="0"/>
          <c:order val="0"/>
          <c:tx>
            <c:strRef>
              <c:f>correlation!$B$5</c:f>
              <c:strCache>
                <c:ptCount val="1"/>
                <c:pt idx="0">
                  <c:v>Alice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correlation!$C$5:$F$5</c:f>
              <c:numCache>
                <c:formatCode>0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correlation!$B$6</c:f>
              <c:strCache>
                <c:ptCount val="1"/>
                <c:pt idx="0">
                  <c:v>User1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3300"/>
              </a:solidFill>
              <a:ln>
                <a:solidFill>
                  <a:srgbClr val="00330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correlation!$C$6:$F$6</c:f>
              <c:numCache>
                <c:formatCode>0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ser>
          <c:idx val="4"/>
          <c:order val="2"/>
          <c:tx>
            <c:strRef>
              <c:f>correlation!$B$9</c:f>
              <c:strCache>
                <c:ptCount val="1"/>
                <c:pt idx="0">
                  <c:v>User4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correlation!$C$9:$F$9</c:f>
              <c:numCache>
                <c:formatCode>0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/>
        <c:marker val="1"/>
        <c:axId val="94391296"/>
        <c:axId val="94397568"/>
      </c:lineChart>
      <c:catAx>
        <c:axId val="94391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de-DE"/>
                </a:pPr>
                <a:r>
                  <a:rPr lang="de-DE"/>
                  <a:t>Ratings</a:t>
                </a:r>
              </a:p>
            </c:rich>
          </c:tx>
          <c:layout>
            <c:manualLayout>
              <c:xMode val="edge"/>
              <c:yMode val="edge"/>
              <c:x val="1.6187050359712397E-2"/>
              <c:y val="0.4012738853503188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lang="de-DE"/>
            </a:pPr>
            <a:endParaRPr lang="en-US"/>
          </a:p>
        </c:txPr>
        <c:crossAx val="94397568"/>
        <c:crosses val="autoZero"/>
        <c:auto val="1"/>
        <c:lblAlgn val="ctr"/>
        <c:lblOffset val="100"/>
        <c:tickLblSkip val="1"/>
        <c:tickMarkSkip val="1"/>
      </c:catAx>
      <c:valAx>
        <c:axId val="9439756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lang="de-DE"/>
            </a:pPr>
            <a:endParaRPr lang="en-US"/>
          </a:p>
        </c:txPr>
        <c:crossAx val="94391296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798636681206156"/>
          <c:y val="8.9171974522293668E-2"/>
          <c:w val="0.12050378594762064"/>
          <c:h val="0.30573248407643311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lang="de-DE"/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+mn-lt"/>
          <a:ea typeface="Arial"/>
          <a:cs typeface="Arial"/>
        </a:defRPr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DF11B2A-9AA1-498F-AD5B-78E1979BF15B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DC37BA-9A5D-4521-905E-9EDD87AC65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9069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5830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5830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5830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583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5830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5830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0158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62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23738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  <a:ln>
            <a:noFill/>
          </a:ln>
        </p:spPr>
        <p:txBody>
          <a:bodyPr anchor="ctr">
            <a:normAutofit/>
          </a:bodyPr>
          <a:lstStyle>
            <a:lvl1pPr>
              <a:defRPr lang="en-US" sz="3600" b="1" spc="-150" baseline="0" smtClean="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37429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  <a:p>
            <a:pPr algn="r" eaLnBrk="1" hangingPunct="1">
              <a:defRPr/>
            </a:pPr>
            <a:endParaRPr lang="en-US" sz="1100" dirty="0" smtClean="0">
              <a:solidFill>
                <a:srgbClr val="10114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18195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3147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19187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  <a:p>
            <a:pPr algn="r" eaLnBrk="1" hangingPunct="1">
              <a:defRPr/>
            </a:pPr>
            <a:endParaRPr lang="en-US" sz="1100" dirty="0" smtClean="0">
              <a:solidFill>
                <a:srgbClr val="10114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65708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  <a:p>
            <a:pPr algn="r" eaLnBrk="1" hangingPunct="1">
              <a:defRPr/>
            </a:pPr>
            <a:endParaRPr lang="en-US" sz="1100" dirty="0" smtClean="0">
              <a:solidFill>
                <a:srgbClr val="10114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00134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37249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156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9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AF3785-5FFC-4F6D-B9B3-D9460D19FF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  <p:sldLayoutId id="2147484360" r:id="rId17"/>
    <p:sldLayoutId id="2147484332" r:id="rId18"/>
    <p:sldLayoutId id="2147484333" r:id="rId19"/>
    <p:sldLayoutId id="2147484334" r:id="rId20"/>
    <p:sldLayoutId id="2147484336" r:id="rId21"/>
    <p:sldLayoutId id="2147484337" r:id="rId22"/>
    <p:sldLayoutId id="2147484338" r:id="rId23"/>
    <p:sldLayoutId id="2147484339" r:id="rId24"/>
    <p:sldLayoutId id="2147484340" r:id="rId25"/>
    <p:sldLayoutId id="2147484341" r:id="rId26"/>
    <p:sldLayoutId id="2147484342" r:id="rId27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Inhaltsplatzhalt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Example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/>
              <a:t>A database of ratings of the current user, Alice, and some other users is given:</a:t>
            </a:r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r>
              <a:rPr lang="en-US" altLang="en-US" smtClean="0"/>
              <a:t>Determine whether Alice will like or dislike </a:t>
            </a:r>
            <a:r>
              <a:rPr lang="en-US" altLang="en-US" i="1" smtClean="0"/>
              <a:t>Item5</a:t>
            </a:r>
            <a:r>
              <a:rPr lang="en-US" altLang="en-US" smtClean="0"/>
              <a:t>, which Alice has not yet rated or seen</a:t>
            </a:r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24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User-based nearest-neighbor collaborative </a:t>
            </a:r>
            <a:r>
              <a:rPr lang="en-US" dirty="0" smtClean="0"/>
              <a:t>filtering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643042" y="2643182"/>
          <a:ext cx="6096000" cy="2225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24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b="1" spc="-150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User-based nearest-neighbor collaborative filtering 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Some first questions</a:t>
            </a:r>
          </a:p>
          <a:p>
            <a:pPr lvl="1">
              <a:defRPr/>
            </a:pPr>
            <a:r>
              <a:rPr lang="en-US" dirty="0"/>
              <a:t>How do we measure similarity?</a:t>
            </a:r>
          </a:p>
          <a:p>
            <a:pPr lvl="1">
              <a:defRPr/>
            </a:pPr>
            <a:r>
              <a:rPr lang="en-US" dirty="0"/>
              <a:t>How many neighbors should we consider?</a:t>
            </a:r>
          </a:p>
          <a:p>
            <a:pPr lvl="1">
              <a:defRPr/>
            </a:pPr>
            <a:r>
              <a:rPr lang="en-US" dirty="0"/>
              <a:t>How do we generate a prediction from the neighbors' ratings?</a:t>
            </a:r>
          </a:p>
          <a:p>
            <a:pPr marL="0" indent="0">
              <a:defRPr/>
            </a:pPr>
            <a:endParaRPr lang="en-US" dirty="0"/>
          </a:p>
        </p:txBody>
      </p:sp>
      <p:graphicFrame>
        <p:nvGraphicFramePr>
          <p:cNvPr id="7" name="Tabelle 5"/>
          <p:cNvGraphicFramePr>
            <a:graphicFrameLocks noGrp="1"/>
          </p:cNvGraphicFramePr>
          <p:nvPr/>
        </p:nvGraphicFramePr>
        <p:xfrm>
          <a:off x="1258888" y="3644900"/>
          <a:ext cx="6096000" cy="2225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?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4294967295"/>
          </p:nvPr>
        </p:nvSpPr>
        <p:spPr>
          <a:xfrm>
            <a:off x="0" y="1493838"/>
            <a:ext cx="8229600" cy="2011362"/>
          </a:xfrm>
          <a:blipFill rotWithShape="1">
            <a:blip r:embed="rId2"/>
            <a:stretch>
              <a:fillRect l="-963" t="-2121" r="-1185" b="-3697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24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Measuring user similarity</a:t>
            </a:r>
            <a:endParaRPr lang="en-US" dirty="0"/>
          </a:p>
        </p:txBody>
      </p:sp>
      <p:sp>
        <p:nvSpPr>
          <p:cNvPr id="6" name="Textfeld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61106" y="4496193"/>
            <a:ext cx="5439694" cy="99020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7" name="Tabelle 18"/>
          <p:cNvGraphicFramePr>
            <a:graphicFrameLocks noGrp="1"/>
          </p:cNvGraphicFramePr>
          <p:nvPr/>
        </p:nvGraphicFramePr>
        <p:xfrm>
          <a:off x="874713" y="4251325"/>
          <a:ext cx="6096000" cy="2225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grpSp>
        <p:nvGrpSpPr>
          <p:cNvPr id="8" name="Gruppieren 4"/>
          <p:cNvGrpSpPr>
            <a:grpSpLocks/>
          </p:cNvGrpSpPr>
          <p:nvPr/>
        </p:nvGrpSpPr>
        <p:grpSpPr bwMode="auto">
          <a:xfrm>
            <a:off x="7034213" y="4775200"/>
            <a:ext cx="1657350" cy="558800"/>
            <a:chOff x="6732240" y="4166819"/>
            <a:chExt cx="1656184" cy="558325"/>
          </a:xfrm>
        </p:grpSpPr>
        <p:sp>
          <p:nvSpPr>
            <p:cNvPr id="27714" name="Textfeld 16"/>
            <p:cNvSpPr txBox="1">
              <a:spLocks noChangeArrowheads="1"/>
            </p:cNvSpPr>
            <p:nvPr/>
          </p:nvSpPr>
          <p:spPr bwMode="auto">
            <a:xfrm>
              <a:off x="7246765" y="4355812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>
                  <a:cs typeface="Arial" panose="020B0604020202020204" pitchFamily="34" charset="0"/>
                </a:rPr>
                <a:t>sim = 0,85</a:t>
              </a:r>
            </a:p>
          </p:txBody>
        </p:sp>
        <p:sp>
          <p:nvSpPr>
            <p:cNvPr id="27715" name="Nach links gekrümmter Pfeil 3"/>
            <p:cNvSpPr>
              <a:spLocks noChangeArrowheads="1"/>
            </p:cNvSpPr>
            <p:nvPr/>
          </p:nvSpPr>
          <p:spPr bwMode="auto">
            <a:xfrm>
              <a:off x="6732240" y="4166819"/>
              <a:ext cx="238254" cy="472698"/>
            </a:xfrm>
            <a:prstGeom prst="curvedLeftArrow">
              <a:avLst>
                <a:gd name="adj1" fmla="val 25002"/>
                <a:gd name="adj2" fmla="val 50004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de-DE" altLang="en-US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uppieren 5"/>
          <p:cNvGrpSpPr>
            <a:grpSpLocks/>
          </p:cNvGrpSpPr>
          <p:nvPr/>
        </p:nvGrpSpPr>
        <p:grpSpPr bwMode="auto">
          <a:xfrm>
            <a:off x="7034213" y="4757738"/>
            <a:ext cx="1657350" cy="946150"/>
            <a:chOff x="6732240" y="4149080"/>
            <a:chExt cx="1656184" cy="945396"/>
          </a:xfrm>
        </p:grpSpPr>
        <p:sp>
          <p:nvSpPr>
            <p:cNvPr id="27712" name="Nach links gekrümmter Pfeil 15"/>
            <p:cNvSpPr>
              <a:spLocks noChangeArrowheads="1"/>
            </p:cNvSpPr>
            <p:nvPr/>
          </p:nvSpPr>
          <p:spPr bwMode="auto">
            <a:xfrm>
              <a:off x="6732240" y="4149080"/>
              <a:ext cx="288032" cy="864096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de-DE" altLang="en-US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13" name="Textfeld 17"/>
            <p:cNvSpPr txBox="1">
              <a:spLocks noChangeArrowheads="1"/>
            </p:cNvSpPr>
            <p:nvPr/>
          </p:nvSpPr>
          <p:spPr bwMode="auto">
            <a:xfrm>
              <a:off x="7246765" y="4725144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>
                  <a:cs typeface="Arial" panose="020B0604020202020204" pitchFamily="34" charset="0"/>
                </a:rPr>
                <a:t>sim = 0,00</a:t>
              </a:r>
            </a:p>
          </p:txBody>
        </p:sp>
      </p:grpSp>
      <p:grpSp>
        <p:nvGrpSpPr>
          <p:cNvPr id="14" name="Gruppieren 6"/>
          <p:cNvGrpSpPr>
            <a:grpSpLocks/>
          </p:cNvGrpSpPr>
          <p:nvPr/>
        </p:nvGrpSpPr>
        <p:grpSpPr bwMode="auto">
          <a:xfrm>
            <a:off x="7034213" y="4757738"/>
            <a:ext cx="1657350" cy="1304925"/>
            <a:chOff x="6732240" y="4149080"/>
            <a:chExt cx="1656184" cy="1305436"/>
          </a:xfrm>
        </p:grpSpPr>
        <p:sp>
          <p:nvSpPr>
            <p:cNvPr id="27710" name="Textfeld 21"/>
            <p:cNvSpPr txBox="1">
              <a:spLocks noChangeArrowheads="1"/>
            </p:cNvSpPr>
            <p:nvPr/>
          </p:nvSpPr>
          <p:spPr bwMode="auto">
            <a:xfrm>
              <a:off x="7246765" y="5085184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>
                  <a:cs typeface="Arial" panose="020B0604020202020204" pitchFamily="34" charset="0"/>
                </a:rPr>
                <a:t>sim = 0,70</a:t>
              </a:r>
            </a:p>
          </p:txBody>
        </p:sp>
        <p:sp>
          <p:nvSpPr>
            <p:cNvPr id="27711" name="Nach links gekrümmter Pfeil 19"/>
            <p:cNvSpPr>
              <a:spLocks noChangeArrowheads="1"/>
            </p:cNvSpPr>
            <p:nvPr/>
          </p:nvSpPr>
          <p:spPr bwMode="auto">
            <a:xfrm>
              <a:off x="6732240" y="4149080"/>
              <a:ext cx="360040" cy="1192778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de-DE" altLang="en-US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7"/>
          <p:cNvGrpSpPr>
            <a:grpSpLocks/>
          </p:cNvGrpSpPr>
          <p:nvPr/>
        </p:nvGrpSpPr>
        <p:grpSpPr bwMode="auto">
          <a:xfrm>
            <a:off x="7034213" y="4757738"/>
            <a:ext cx="1728787" cy="1655762"/>
            <a:chOff x="6732240" y="4149079"/>
            <a:chExt cx="1728192" cy="1656185"/>
          </a:xfrm>
        </p:grpSpPr>
        <p:sp>
          <p:nvSpPr>
            <p:cNvPr id="27708" name="Textfeld 24"/>
            <p:cNvSpPr txBox="1">
              <a:spLocks noChangeArrowheads="1"/>
            </p:cNvSpPr>
            <p:nvPr/>
          </p:nvSpPr>
          <p:spPr bwMode="auto">
            <a:xfrm>
              <a:off x="7248241" y="5435933"/>
              <a:ext cx="121219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>
                  <a:cs typeface="Arial" panose="020B0604020202020204" pitchFamily="34" charset="0"/>
                </a:rPr>
                <a:t>sim = -0,79</a:t>
              </a:r>
            </a:p>
          </p:txBody>
        </p:sp>
        <p:sp>
          <p:nvSpPr>
            <p:cNvPr id="27709" name="Nach links gekrümmter Pfeil 25"/>
            <p:cNvSpPr>
              <a:spLocks noChangeArrowheads="1"/>
            </p:cNvSpPr>
            <p:nvPr/>
          </p:nvSpPr>
          <p:spPr bwMode="auto">
            <a:xfrm>
              <a:off x="6732240" y="4149079"/>
              <a:ext cx="432048" cy="1624825"/>
            </a:xfrm>
            <a:prstGeom prst="curvedLeftArrow">
              <a:avLst>
                <a:gd name="adj1" fmla="val 25002"/>
                <a:gd name="adj2" fmla="val 50004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de-DE" altLang="en-US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Inhaltsplatzhalt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fontAlgn="base">
              <a:spcAft>
                <a:spcPct val="0"/>
              </a:spcAft>
            </a:pPr>
            <a:r>
              <a:rPr lang="en-US" altLang="en-US" dirty="0" smtClean="0"/>
              <a:t>Takes differences in rating behavior into account</a:t>
            </a:r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r>
              <a:rPr lang="en-US" altLang="en-US" dirty="0" smtClean="0"/>
              <a:t>Works </a:t>
            </a:r>
            <a:r>
              <a:rPr lang="en-US" altLang="en-US" dirty="0" smtClean="0"/>
              <a:t>well in usual domains, compared with alternative measures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 smtClean="0"/>
              <a:t>such as cosine similarity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None/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24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Pearson correlation</a:t>
            </a:r>
            <a:endParaRPr lang="en-US" dirty="0"/>
          </a:p>
        </p:txBody>
      </p:sp>
      <p:graphicFrame>
        <p:nvGraphicFramePr>
          <p:cNvPr id="5" name="Chart 2"/>
          <p:cNvGraphicFramePr>
            <a:graphicFrameLocks/>
          </p:cNvGraphicFramePr>
          <p:nvPr/>
        </p:nvGraphicFramePr>
        <p:xfrm>
          <a:off x="1500166" y="2000240"/>
          <a:ext cx="5295900" cy="2776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blipFill rotWithShape="1">
            <a:blip r:embed="rId2"/>
            <a:stretch>
              <a:fillRect l="-963" t="-943" r="-111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2400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Making predictions</a:t>
            </a:r>
          </a:p>
        </p:txBody>
      </p:sp>
      <p:sp>
        <p:nvSpPr>
          <p:cNvPr id="5" name="Textfeld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0466" y="2282637"/>
            <a:ext cx="5025670" cy="72109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93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67913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609600" y="3581400"/>
            <a:ext cx="2889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cs typeface="Arial" panose="020B0604020202020204" pitchFamily="34" charset="0"/>
              </a:rPr>
              <a:t>Neighborhood of 2 (A and D)</a:t>
            </a:r>
          </a:p>
          <a:p>
            <a:r>
              <a:rPr lang="en-US" altLang="en-US">
                <a:cs typeface="Arial" panose="020B0604020202020204" pitchFamily="34" charset="0"/>
              </a:rPr>
              <a:t>C’s mean = 3.667</a:t>
            </a:r>
          </a:p>
          <a:p>
            <a:r>
              <a:rPr lang="en-US" altLang="en-US">
                <a:cs typeface="Arial" panose="020B0604020202020204" pitchFamily="34" charset="0"/>
              </a:rPr>
              <a:t>S(C,A) = 0.832</a:t>
            </a:r>
          </a:p>
          <a:p>
            <a:r>
              <a:rPr lang="en-US" altLang="en-US">
                <a:cs typeface="Arial" panose="020B0604020202020204" pitchFamily="34" charset="0"/>
              </a:rPr>
              <a:t>S(C,D)=-0.515</a:t>
            </a:r>
          </a:p>
          <a:p>
            <a:r>
              <a:rPr lang="en-US" altLang="en-US">
                <a:cs typeface="Arial" panose="020B0604020202020204" pitchFamily="34" charset="0"/>
              </a:rPr>
              <a:t>            </a:t>
            </a:r>
          </a:p>
        </p:txBody>
      </p:sp>
      <p:pic>
        <p:nvPicPr>
          <p:cNvPr id="3072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2400" y="4824413"/>
            <a:ext cx="59451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5334000"/>
            <a:ext cx="594518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054225" y="4962526"/>
            <a:ext cx="2289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4224" y="5486400"/>
            <a:ext cx="460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2580</TotalTime>
  <Words>241</Words>
  <Application>Microsoft Office PowerPoint</Application>
  <PresentationFormat>On-screen Show (4:3)</PresentationFormat>
  <Paragraphs>156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sajid</cp:lastModifiedBy>
  <cp:revision>206</cp:revision>
  <dcterms:created xsi:type="dcterms:W3CDTF">2011-09-14T09:42:05Z</dcterms:created>
  <dcterms:modified xsi:type="dcterms:W3CDTF">2019-02-18T15:13:18Z</dcterms:modified>
</cp:coreProperties>
</file>