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1" d="100"/>
          <a:sy n="101" d="100"/>
        </p:scale>
        <p:origin x="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AB630-153B-C649-9FFE-A0C11238C000}" type="datetimeFigureOut">
              <a:rPr lang="en-US" smtClean="0"/>
              <a:t>5/15/16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44057-D382-FB45-B0C4-D5AD22D7AB4F}" type="slidenum">
              <a:rPr lang="en-US" smtClean="0"/>
              <a:t>‹#›</a:t>
            </a:fld>
            <a:endParaRPr lang="en-US"/>
          </a:p>
        </p:txBody>
      </p:sp>
    </p:spTree>
    <p:extLst>
      <p:ext uri="{BB962C8B-B14F-4D97-AF65-F5344CB8AC3E}">
        <p14:creationId xmlns:p14="http://schemas.microsoft.com/office/powerpoint/2010/main" val="155294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understanding</a:t>
            </a:r>
            <a:r>
              <a:rPr lang="en-US" baseline="0" dirty="0" smtClean="0"/>
              <a:t> of this is that since the machine may be in different states, need different observer for each state – like mouse down, up, move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4</a:t>
            </a:fld>
            <a:endParaRPr lang="en-US"/>
          </a:p>
        </p:txBody>
      </p:sp>
    </p:spTree>
    <p:extLst>
      <p:ext uri="{BB962C8B-B14F-4D97-AF65-F5344CB8AC3E}">
        <p14:creationId xmlns:p14="http://schemas.microsoft.com/office/powerpoint/2010/main" val="191213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14</a:t>
            </a:fld>
            <a:endParaRPr lang="en-US"/>
          </a:p>
        </p:txBody>
      </p:sp>
    </p:spTree>
    <p:extLst>
      <p:ext uri="{BB962C8B-B14F-4D97-AF65-F5344CB8AC3E}">
        <p14:creationId xmlns:p14="http://schemas.microsoft.com/office/powerpoint/2010/main" val="9572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15</a:t>
            </a:fld>
            <a:endParaRPr lang="en-US"/>
          </a:p>
        </p:txBody>
      </p:sp>
    </p:spTree>
    <p:extLst>
      <p:ext uri="{BB962C8B-B14F-4D97-AF65-F5344CB8AC3E}">
        <p14:creationId xmlns:p14="http://schemas.microsoft.com/office/powerpoint/2010/main" val="821455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16</a:t>
            </a:fld>
            <a:endParaRPr lang="en-US"/>
          </a:p>
        </p:txBody>
      </p:sp>
    </p:spTree>
    <p:extLst>
      <p:ext uri="{BB962C8B-B14F-4D97-AF65-F5344CB8AC3E}">
        <p14:creationId xmlns:p14="http://schemas.microsoft.com/office/powerpoint/2010/main" val="501089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20</a:t>
            </a:fld>
            <a:endParaRPr lang="en-US"/>
          </a:p>
        </p:txBody>
      </p:sp>
    </p:spTree>
    <p:extLst>
      <p:ext uri="{BB962C8B-B14F-4D97-AF65-F5344CB8AC3E}">
        <p14:creationId xmlns:p14="http://schemas.microsoft.com/office/powerpoint/2010/main" val="214080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21</a:t>
            </a:fld>
            <a:endParaRPr lang="en-US"/>
          </a:p>
        </p:txBody>
      </p:sp>
    </p:spTree>
    <p:extLst>
      <p:ext uri="{BB962C8B-B14F-4D97-AF65-F5344CB8AC3E}">
        <p14:creationId xmlns:p14="http://schemas.microsoft.com/office/powerpoint/2010/main" val="1537148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5</a:t>
            </a:fld>
            <a:endParaRPr lang="en-US"/>
          </a:p>
        </p:txBody>
      </p:sp>
    </p:spTree>
    <p:extLst>
      <p:ext uri="{BB962C8B-B14F-4D97-AF65-F5344CB8AC3E}">
        <p14:creationId xmlns:p14="http://schemas.microsoft.com/office/powerpoint/2010/main" val="1227809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6</a:t>
            </a:fld>
            <a:endParaRPr lang="en-US"/>
          </a:p>
        </p:txBody>
      </p:sp>
    </p:spTree>
    <p:extLst>
      <p:ext uri="{BB962C8B-B14F-4D97-AF65-F5344CB8AC3E}">
        <p14:creationId xmlns:p14="http://schemas.microsoft.com/office/powerpoint/2010/main" val="3096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7</a:t>
            </a:fld>
            <a:endParaRPr lang="en-US"/>
          </a:p>
        </p:txBody>
      </p:sp>
    </p:spTree>
    <p:extLst>
      <p:ext uri="{BB962C8B-B14F-4D97-AF65-F5344CB8AC3E}">
        <p14:creationId xmlns:p14="http://schemas.microsoft.com/office/powerpoint/2010/main" val="200368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8</a:t>
            </a:fld>
            <a:endParaRPr lang="en-US"/>
          </a:p>
        </p:txBody>
      </p:sp>
    </p:spTree>
    <p:extLst>
      <p:ext uri="{BB962C8B-B14F-4D97-AF65-F5344CB8AC3E}">
        <p14:creationId xmlns:p14="http://schemas.microsoft.com/office/powerpoint/2010/main" val="139639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9</a:t>
            </a:fld>
            <a:endParaRPr lang="en-US"/>
          </a:p>
        </p:txBody>
      </p:sp>
    </p:spTree>
    <p:extLst>
      <p:ext uri="{BB962C8B-B14F-4D97-AF65-F5344CB8AC3E}">
        <p14:creationId xmlns:p14="http://schemas.microsoft.com/office/powerpoint/2010/main" val="160793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10</a:t>
            </a:fld>
            <a:endParaRPr lang="en-US"/>
          </a:p>
        </p:txBody>
      </p:sp>
    </p:spTree>
    <p:extLst>
      <p:ext uri="{BB962C8B-B14F-4D97-AF65-F5344CB8AC3E}">
        <p14:creationId xmlns:p14="http://schemas.microsoft.com/office/powerpoint/2010/main" val="97438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11</a:t>
            </a:fld>
            <a:endParaRPr lang="en-US"/>
          </a:p>
        </p:txBody>
      </p:sp>
    </p:spTree>
    <p:extLst>
      <p:ext uri="{BB962C8B-B14F-4D97-AF65-F5344CB8AC3E}">
        <p14:creationId xmlns:p14="http://schemas.microsoft.com/office/powerpoint/2010/main" val="135593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E44057-D382-FB45-B0C4-D5AD22D7AB4F}" type="slidenum">
              <a:rPr lang="en-US" smtClean="0"/>
              <a:t>12</a:t>
            </a:fld>
            <a:endParaRPr lang="en-US"/>
          </a:p>
        </p:txBody>
      </p:sp>
    </p:spTree>
    <p:extLst>
      <p:ext uri="{BB962C8B-B14F-4D97-AF65-F5344CB8AC3E}">
        <p14:creationId xmlns:p14="http://schemas.microsoft.com/office/powerpoint/2010/main" val="202874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660C90-972E-1445-AE85-58E8FC4A0FD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104254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60C90-972E-1445-AE85-58E8FC4A0FD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56970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60C90-972E-1445-AE85-58E8FC4A0FD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155827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60C90-972E-1445-AE85-58E8FC4A0FD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63886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660C90-972E-1445-AE85-58E8FC4A0FDF}"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98349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660C90-972E-1445-AE85-58E8FC4A0FDF}"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49508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660C90-972E-1445-AE85-58E8FC4A0FDF}" type="datetimeFigureOut">
              <a:rPr lang="en-US" smtClean="0"/>
              <a:t>5/15/16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158228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660C90-972E-1445-AE85-58E8FC4A0FDF}" type="datetimeFigureOut">
              <a:rPr lang="en-US" smtClean="0"/>
              <a:t>5/15/16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114579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60C90-972E-1445-AE85-58E8FC4A0FDF}" type="datetimeFigureOut">
              <a:rPr lang="en-US" smtClean="0"/>
              <a:t>5/15/16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84117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660C90-972E-1445-AE85-58E8FC4A0FDF}"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69500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660C90-972E-1445-AE85-58E8FC4A0FDF}"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6C9FF-BB32-784B-9C3D-B2AD4AD57FE7}" type="slidenum">
              <a:rPr lang="en-US" smtClean="0"/>
              <a:t>‹#›</a:t>
            </a:fld>
            <a:endParaRPr lang="en-US"/>
          </a:p>
        </p:txBody>
      </p:sp>
    </p:spTree>
    <p:extLst>
      <p:ext uri="{BB962C8B-B14F-4D97-AF65-F5344CB8AC3E}">
        <p14:creationId xmlns:p14="http://schemas.microsoft.com/office/powerpoint/2010/main" val="806538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60C90-972E-1445-AE85-58E8FC4A0FDF}" type="datetimeFigureOut">
              <a:rPr lang="en-US" smtClean="0"/>
              <a:t>5/15/16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6C9FF-BB32-784B-9C3D-B2AD4AD57FE7}" type="slidenum">
              <a:rPr lang="en-US" smtClean="0"/>
              <a:t>‹#›</a:t>
            </a:fld>
            <a:endParaRPr lang="en-US"/>
          </a:p>
        </p:txBody>
      </p:sp>
    </p:spTree>
    <p:extLst>
      <p:ext uri="{BB962C8B-B14F-4D97-AF65-F5344CB8AC3E}">
        <p14:creationId xmlns:p14="http://schemas.microsoft.com/office/powerpoint/2010/main" val="50489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9563"/>
            <a:ext cx="9144000" cy="2387600"/>
          </a:xfrm>
        </p:spPr>
        <p:txBody>
          <a:bodyPr>
            <a:normAutofit/>
          </a:bodyPr>
          <a:lstStyle/>
          <a:p>
            <a:r>
              <a:rPr lang="en-US" dirty="0" smtClean="0"/>
              <a:t>Deprecating the Observer Pattern</a:t>
            </a:r>
            <a:endParaRPr lang="en-US" dirty="0"/>
          </a:p>
        </p:txBody>
      </p:sp>
    </p:spTree>
    <p:extLst>
      <p:ext uri="{BB962C8B-B14F-4D97-AF65-F5344CB8AC3E}">
        <p14:creationId xmlns:p14="http://schemas.microsoft.com/office/powerpoint/2010/main" val="70857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Uniformity</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Different observers are installed in different ways, decreasing code uniformity</a:t>
            </a:r>
          </a:p>
        </p:txBody>
      </p:sp>
    </p:spTree>
    <p:extLst>
      <p:ext uri="{BB962C8B-B14F-4D97-AF65-F5344CB8AC3E}">
        <p14:creationId xmlns:p14="http://schemas.microsoft.com/office/powerpoint/2010/main" val="148286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The observer pattern relies on the use of a control class, which may define a far larger interface than the one needed for observing a certain source. This precludes the ability to abstract over event sources individually.</a:t>
            </a:r>
          </a:p>
        </p:txBody>
      </p:sp>
    </p:spTree>
    <p:extLst>
      <p:ext uri="{BB962C8B-B14F-4D97-AF65-F5344CB8AC3E}">
        <p14:creationId xmlns:p14="http://schemas.microsoft.com/office/powerpoint/2010/main" val="13960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Distance</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In this pattern, the control flow is inverted. The observed object is installing and disposing the observers, rather than the other way around. This creates a semantic distance between the programmer’s intention and the actual code.</a:t>
            </a:r>
          </a:p>
        </p:txBody>
      </p:sp>
    </p:spTree>
    <p:extLst>
      <p:ext uri="{BB962C8B-B14F-4D97-AF65-F5344CB8AC3E}">
        <p14:creationId xmlns:p14="http://schemas.microsoft.com/office/powerpoint/2010/main" val="20136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1774825"/>
            <a:ext cx="10515600" cy="1325563"/>
          </a:xfrm>
        </p:spPr>
        <p:txBody>
          <a:bodyPr/>
          <a:lstStyle/>
          <a:p>
            <a:pPr algn="ctr"/>
            <a:r>
              <a:rPr lang="en-US" dirty="0" smtClean="0"/>
              <a:t>What this paper presents</a:t>
            </a:r>
            <a:endParaRPr lang="en-US" dirty="0"/>
          </a:p>
        </p:txBody>
      </p:sp>
    </p:spTree>
    <p:extLst>
      <p:ext uri="{BB962C8B-B14F-4D97-AF65-F5344CB8AC3E}">
        <p14:creationId xmlns:p14="http://schemas.microsoft.com/office/powerpoint/2010/main" val="86300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050925"/>
            <a:ext cx="10515600" cy="4351338"/>
          </a:xfrm>
        </p:spPr>
        <p:txBody>
          <a:bodyPr>
            <a:normAutofit fontScale="92500"/>
          </a:bodyPr>
          <a:lstStyle/>
          <a:p>
            <a:pPr>
              <a:lnSpc>
                <a:spcPct val="150000"/>
              </a:lnSpc>
              <a:spcBef>
                <a:spcPts val="0"/>
              </a:spcBef>
            </a:pPr>
            <a:r>
              <a:rPr lang="en-US" dirty="0" smtClean="0"/>
              <a:t>A typed higher order reactive programming library allowing for reactive programming in both a functional style and an imperative style.</a:t>
            </a:r>
          </a:p>
          <a:p>
            <a:pPr>
              <a:lnSpc>
                <a:spcPct val="150000"/>
              </a:lnSpc>
              <a:spcBef>
                <a:spcPts val="0"/>
              </a:spcBef>
            </a:pPr>
            <a:r>
              <a:rPr lang="en-US" dirty="0" smtClean="0"/>
              <a:t>Incorporate a synchronous data flow language, extended to a multi valued domain and with higher order features</a:t>
            </a:r>
          </a:p>
          <a:p>
            <a:pPr>
              <a:lnSpc>
                <a:spcPct val="150000"/>
              </a:lnSpc>
              <a:spcBef>
                <a:spcPts val="0"/>
              </a:spcBef>
            </a:pPr>
            <a:r>
              <a:rPr lang="en-US" dirty="0" smtClean="0"/>
              <a:t>A way to automatically bind the life time of observers to an enclosing object, eliminating a common source of memory leaks</a:t>
            </a:r>
          </a:p>
          <a:p>
            <a:pPr>
              <a:lnSpc>
                <a:spcPct val="150000"/>
              </a:lnSpc>
              <a:spcBef>
                <a:spcPts val="0"/>
              </a:spcBef>
            </a:pPr>
            <a:r>
              <a:rPr lang="en-US" dirty="0" smtClean="0"/>
              <a:t>An implementation that is agnostic of any host language feature</a:t>
            </a:r>
          </a:p>
        </p:txBody>
      </p:sp>
    </p:spTree>
    <p:extLst>
      <p:ext uri="{BB962C8B-B14F-4D97-AF65-F5344CB8AC3E}">
        <p14:creationId xmlns:p14="http://schemas.microsoft.com/office/powerpoint/2010/main" val="62571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Streams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4150" y="2756694"/>
            <a:ext cx="4247796" cy="218360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149" y="5045868"/>
            <a:ext cx="4001773" cy="13549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4149" y="1548605"/>
            <a:ext cx="4950813" cy="1316039"/>
          </a:xfrm>
          <a:prstGeom prst="rect">
            <a:avLst/>
          </a:prstGeom>
        </p:spPr>
      </p:pic>
    </p:spTree>
    <p:extLst>
      <p:ext uri="{BB962C8B-B14F-4D97-AF65-F5344CB8AC3E}">
        <p14:creationId xmlns:p14="http://schemas.microsoft.com/office/powerpoint/2010/main" val="353777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Streams</a:t>
            </a:r>
            <a:endParaRPr lang="en-US" dirty="0"/>
          </a:p>
        </p:txBody>
      </p:sp>
      <p:sp>
        <p:nvSpPr>
          <p:cNvPr id="3" name="TextBox 2"/>
          <p:cNvSpPr txBox="1"/>
          <p:nvPr/>
        </p:nvSpPr>
        <p:spPr>
          <a:xfrm>
            <a:off x="736600" y="1690688"/>
            <a:ext cx="5486400" cy="3139321"/>
          </a:xfrm>
          <a:prstGeom prst="rect">
            <a:avLst/>
          </a:prstGeom>
          <a:noFill/>
        </p:spPr>
        <p:txBody>
          <a:bodyPr wrap="square" rtlCol="0">
            <a:spAutoFit/>
          </a:bodyPr>
          <a:lstStyle/>
          <a:p>
            <a:pPr marL="285750" indent="-285750">
              <a:buFont typeface="Arial" charset="0"/>
              <a:buChar char="•"/>
            </a:pPr>
            <a:r>
              <a:rPr lang="en-US" dirty="0" err="1" smtClean="0"/>
              <a:t>EventSource</a:t>
            </a:r>
            <a:r>
              <a:rPr lang="en-US" dirty="0" smtClean="0"/>
              <a:t> is a class representing a generic source</a:t>
            </a:r>
          </a:p>
          <a:p>
            <a:pPr marL="285750" indent="-285750">
              <a:buFont typeface="Arial" charset="0"/>
              <a:buChar char="•"/>
            </a:pPr>
            <a:r>
              <a:rPr lang="en-US" dirty="0" smtClean="0"/>
              <a:t>The Event streams can be abstracted over since we may as well observe any event stream, rather than just button clicks</a:t>
            </a:r>
          </a:p>
          <a:p>
            <a:pPr marL="285750" indent="-285750">
              <a:buFont typeface="Arial" charset="0"/>
              <a:buChar char="•"/>
            </a:pPr>
            <a:r>
              <a:rPr lang="en-US" dirty="0" smtClean="0"/>
              <a:t>The merge operator creates a new event stream that emits all events from the receiver and the parameter</a:t>
            </a:r>
          </a:p>
          <a:p>
            <a:pPr marL="742950" lvl="1" indent="-285750">
              <a:buFont typeface="Arial" charset="0"/>
              <a:buChar char="•"/>
            </a:pPr>
            <a:r>
              <a:rPr lang="en-US" dirty="0" smtClean="0"/>
              <a:t>This allows us to easily observe multiple streams without duplicating code (assuming that they are used for the same purpose</a:t>
            </a:r>
          </a:p>
          <a:p>
            <a:pPr marL="742950" lvl="1" indent="-285750">
              <a:buFont typeface="Arial" charset="0"/>
              <a:buChar char="•"/>
            </a:pPr>
            <a:r>
              <a:rPr lang="en-US" dirty="0" smtClean="0"/>
              <a:t>Streams are merged using the least upper bound on the type of event that they are emitting</a:t>
            </a:r>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550" y="2532858"/>
            <a:ext cx="4247796" cy="218360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549" y="4822032"/>
            <a:ext cx="4001773" cy="135493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49" y="1324769"/>
            <a:ext cx="4950813" cy="1316039"/>
          </a:xfrm>
          <a:prstGeom prst="rect">
            <a:avLst/>
          </a:prstGeom>
        </p:spPr>
      </p:pic>
    </p:spTree>
    <p:extLst>
      <p:ext uri="{BB962C8B-B14F-4D97-AF65-F5344CB8AC3E}">
        <p14:creationId xmlns:p14="http://schemas.microsoft.com/office/powerpoint/2010/main" val="3235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Reactors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020" y="1538288"/>
            <a:ext cx="5532161" cy="2944812"/>
          </a:xfrm>
          <a:prstGeom prst="rect">
            <a:avLst/>
          </a:prstGeom>
        </p:spPr>
      </p:pic>
      <p:sp>
        <p:nvSpPr>
          <p:cNvPr id="5" name="TextBox 4"/>
          <p:cNvSpPr txBox="1"/>
          <p:nvPr/>
        </p:nvSpPr>
        <p:spPr>
          <a:xfrm>
            <a:off x="647700" y="1538288"/>
            <a:ext cx="5285720" cy="5078313"/>
          </a:xfrm>
          <a:prstGeom prst="rect">
            <a:avLst/>
          </a:prstGeom>
          <a:noFill/>
        </p:spPr>
        <p:txBody>
          <a:bodyPr wrap="square" rtlCol="0">
            <a:spAutoFit/>
          </a:bodyPr>
          <a:lstStyle/>
          <a:p>
            <a:pPr marL="285750" indent="-285750">
              <a:buFont typeface="Arial" charset="0"/>
              <a:buChar char="•"/>
            </a:pPr>
            <a:r>
              <a:rPr lang="en-US" dirty="0" smtClean="0"/>
              <a:t>Do not have inversion of control</a:t>
            </a:r>
          </a:p>
          <a:p>
            <a:pPr marL="285750" indent="-285750">
              <a:buFont typeface="Arial" charset="0"/>
              <a:buChar char="•"/>
            </a:pPr>
            <a:r>
              <a:rPr lang="en-US" dirty="0" smtClean="0"/>
              <a:t>Await</a:t>
            </a:r>
          </a:p>
          <a:p>
            <a:pPr marL="742950" lvl="1" indent="-285750">
              <a:buFont typeface="Arial" charset="0"/>
              <a:buChar char="•"/>
            </a:pPr>
            <a:r>
              <a:rPr lang="en-US" dirty="0" smtClean="0"/>
              <a:t>Returns immediately if the stream is emitting</a:t>
            </a:r>
          </a:p>
          <a:p>
            <a:pPr marL="285750" indent="-285750">
              <a:buFont typeface="Arial" charset="0"/>
              <a:buChar char="•"/>
            </a:pPr>
            <a:r>
              <a:rPr lang="en-US" dirty="0" err="1" smtClean="0"/>
              <a:t>AwaitNext</a:t>
            </a:r>
            <a:endParaRPr lang="en-US" dirty="0" smtClean="0"/>
          </a:p>
          <a:p>
            <a:pPr marL="742950" lvl="1" indent="-285750">
              <a:buFont typeface="Arial" charset="0"/>
              <a:buChar char="•"/>
            </a:pPr>
            <a:r>
              <a:rPr lang="en-US" dirty="0" smtClean="0"/>
              <a:t>Suspends first, then returns when the stream emits</a:t>
            </a:r>
          </a:p>
          <a:p>
            <a:pPr marL="285750" indent="-285750">
              <a:buFont typeface="Arial" charset="0"/>
              <a:buChar char="•"/>
            </a:pPr>
            <a:r>
              <a:rPr lang="en-US" dirty="0" smtClean="0"/>
              <a:t>Pause</a:t>
            </a:r>
          </a:p>
          <a:p>
            <a:pPr marL="742950" lvl="1" indent="-285750">
              <a:buFont typeface="Arial" charset="0"/>
              <a:buChar char="•"/>
            </a:pPr>
            <a:r>
              <a:rPr lang="en-US" dirty="0" smtClean="0"/>
              <a:t>Suspends current reactor until all pending messages having been propagated</a:t>
            </a:r>
          </a:p>
          <a:p>
            <a:pPr marL="285750" indent="-285750">
              <a:buFont typeface="Arial" charset="0"/>
              <a:buChar char="•"/>
            </a:pPr>
            <a:r>
              <a:rPr lang="en-US" dirty="0" err="1" smtClean="0"/>
              <a:t>LoopUntil</a:t>
            </a:r>
            <a:r>
              <a:rPr lang="en-US" dirty="0" smtClean="0"/>
              <a:t> loops over the body until the given stream emits</a:t>
            </a:r>
          </a:p>
          <a:p>
            <a:pPr marL="285750" indent="-285750">
              <a:buFont typeface="Arial" charset="0"/>
              <a:buChar char="•"/>
            </a:pPr>
            <a:r>
              <a:rPr lang="en-US" dirty="0" smtClean="0"/>
              <a:t>This reduces semantic distance as it avoids inversion of control</a:t>
            </a:r>
          </a:p>
          <a:p>
            <a:pPr marL="285750" indent="-285750">
              <a:buFont typeface="Arial" charset="0"/>
              <a:buChar char="•"/>
            </a:pPr>
            <a:r>
              <a:rPr lang="en-US" dirty="0" smtClean="0"/>
              <a:t>Eliminates need to dispose of intermediate observers – </a:t>
            </a:r>
            <a:r>
              <a:rPr lang="en-US" dirty="0" err="1" smtClean="0"/>
              <a:t>loopUntil</a:t>
            </a:r>
            <a:r>
              <a:rPr lang="en-US" dirty="0" smtClean="0"/>
              <a:t> takes care of that</a:t>
            </a:r>
          </a:p>
          <a:p>
            <a:pPr marL="285750" indent="-285750">
              <a:buFont typeface="Arial" charset="0"/>
              <a:buChar char="•"/>
            </a:pPr>
            <a:r>
              <a:rPr lang="en-US" dirty="0" smtClean="0"/>
              <a:t>The whole drag </a:t>
            </a:r>
            <a:r>
              <a:rPr lang="en-US" dirty="0" err="1" smtClean="0"/>
              <a:t>behaviour</a:t>
            </a:r>
            <a:r>
              <a:rPr lang="en-US" dirty="0" smtClean="0"/>
              <a:t> can be disposed by a single call to </a:t>
            </a:r>
            <a:r>
              <a:rPr lang="en-US" dirty="0" err="1" smtClean="0"/>
              <a:t>Reactor.dispose</a:t>
            </a:r>
            <a:r>
              <a:rPr lang="en-US" dirty="0" smtClean="0"/>
              <a:t>() – even though there are multiple observers</a:t>
            </a:r>
          </a:p>
        </p:txBody>
      </p:sp>
    </p:spTree>
    <p:extLst>
      <p:ext uri="{BB962C8B-B14F-4D97-AF65-F5344CB8AC3E}">
        <p14:creationId xmlns:p14="http://schemas.microsoft.com/office/powerpoint/2010/main" val="61006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US" dirty="0"/>
          </a:p>
        </p:txBody>
      </p:sp>
      <p:sp>
        <p:nvSpPr>
          <p:cNvPr id="3" name="Content Placeholder 2"/>
          <p:cNvSpPr>
            <a:spLocks noGrp="1"/>
          </p:cNvSpPr>
          <p:nvPr>
            <p:ph idx="1"/>
          </p:nvPr>
        </p:nvSpPr>
        <p:spPr>
          <a:xfrm>
            <a:off x="838200" y="1825625"/>
            <a:ext cx="5956299" cy="4308475"/>
          </a:xfrm>
        </p:spPr>
        <p:txBody>
          <a:bodyPr>
            <a:normAutofit/>
          </a:bodyPr>
          <a:lstStyle/>
          <a:p>
            <a:r>
              <a:rPr lang="en-US" sz="2000" dirty="0" smtClean="0"/>
              <a:t>Used for data that varies over time</a:t>
            </a:r>
          </a:p>
          <a:p>
            <a:r>
              <a:rPr lang="en-US" sz="2000" dirty="0" err="1" smtClean="0"/>
              <a:t>Signal.now</a:t>
            </a:r>
            <a:r>
              <a:rPr lang="en-US" sz="2000" dirty="0" smtClean="0"/>
              <a:t> creates a momentary dependency on the signal</a:t>
            </a:r>
          </a:p>
          <a:p>
            <a:r>
              <a:rPr lang="en-US" sz="2000" dirty="0" smtClean="0"/>
              <a:t>Signal() is translated to </a:t>
            </a:r>
            <a:r>
              <a:rPr lang="en-US" sz="2000" dirty="0" err="1" smtClean="0"/>
              <a:t>Signal.apply</a:t>
            </a:r>
            <a:r>
              <a:rPr lang="en-US" sz="2000" dirty="0" smtClean="0"/>
              <a:t>() by the compiler and creates a dependency</a:t>
            </a:r>
          </a:p>
          <a:p>
            <a:r>
              <a:rPr lang="en-US" sz="2000" dirty="0" smtClean="0"/>
              <a:t>These signal dependencies are further discussed in the section on the dependency stack</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499" y="1690688"/>
            <a:ext cx="4455375" cy="1560512"/>
          </a:xfrm>
          <a:prstGeom prst="rect">
            <a:avLst/>
          </a:prstGeom>
        </p:spPr>
      </p:pic>
    </p:spTree>
    <p:extLst>
      <p:ext uri="{BB962C8B-B14F-4D97-AF65-F5344CB8AC3E}">
        <p14:creationId xmlns:p14="http://schemas.microsoft.com/office/powerpoint/2010/main" val="70986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functions defined for </a:t>
            </a:r>
            <a:r>
              <a:rPr lang="en-US" dirty="0" err="1" smtClean="0"/>
              <a:t>Reactives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Halt</a:t>
            </a:r>
          </a:p>
          <a:p>
            <a:pPr lvl="1"/>
            <a:r>
              <a:rPr lang="en-US" dirty="0" smtClean="0"/>
              <a:t>Suspends and disposes the current reactive</a:t>
            </a:r>
          </a:p>
          <a:p>
            <a:r>
              <a:rPr lang="en-US" dirty="0" smtClean="0"/>
              <a:t>Par</a:t>
            </a:r>
          </a:p>
          <a:p>
            <a:pPr lvl="1"/>
            <a:r>
              <a:rPr lang="en-US" dirty="0" smtClean="0"/>
              <a:t>Takes two branches, runs both of them until they suspend, finish or call join</a:t>
            </a:r>
          </a:p>
          <a:p>
            <a:r>
              <a:rPr lang="en-US" dirty="0" smtClean="0"/>
              <a:t>Join</a:t>
            </a:r>
          </a:p>
          <a:p>
            <a:pPr lvl="1"/>
            <a:r>
              <a:rPr lang="en-US" dirty="0" smtClean="0"/>
              <a:t>Halts execution of the current branch and joins the innermost enclosing ‘par’ expression</a:t>
            </a:r>
          </a:p>
          <a:p>
            <a:r>
              <a:rPr lang="en-US" dirty="0" err="1" smtClean="0"/>
              <a:t>LoopEndUntil</a:t>
            </a:r>
            <a:endParaRPr lang="en-US" dirty="0" smtClean="0"/>
          </a:p>
          <a:p>
            <a:pPr lvl="1"/>
            <a:r>
              <a:rPr lang="en-US" dirty="0" smtClean="0"/>
              <a:t>Similar to </a:t>
            </a:r>
            <a:r>
              <a:rPr lang="en-US" dirty="0" err="1" smtClean="0"/>
              <a:t>loopUntil</a:t>
            </a:r>
            <a:r>
              <a:rPr lang="en-US" dirty="0" smtClean="0"/>
              <a:t>, but returns only after the body has finished evaluating</a:t>
            </a:r>
          </a:p>
          <a:p>
            <a:r>
              <a:rPr lang="en-US" dirty="0" err="1" smtClean="0"/>
              <a:t>AbortOn</a:t>
            </a:r>
            <a:endParaRPr lang="en-US" dirty="0" smtClean="0"/>
          </a:p>
          <a:p>
            <a:pPr lvl="1"/>
            <a:r>
              <a:rPr lang="en-US" dirty="0" smtClean="0"/>
              <a:t>Similar to </a:t>
            </a:r>
            <a:r>
              <a:rPr lang="en-US" dirty="0" err="1" smtClean="0"/>
              <a:t>loopUntil</a:t>
            </a:r>
            <a:r>
              <a:rPr lang="en-US" dirty="0" smtClean="0"/>
              <a:t>, but evaluates body only once</a:t>
            </a:r>
          </a:p>
          <a:p>
            <a:r>
              <a:rPr lang="en-US" dirty="0" smtClean="0"/>
              <a:t>&lt;&lt;</a:t>
            </a:r>
          </a:p>
          <a:p>
            <a:pPr lvl="1"/>
            <a:r>
              <a:rPr lang="en-US" dirty="0" smtClean="0"/>
              <a:t>Defined only for events, emits the pulse given, overriding the current </a:t>
            </a:r>
            <a:r>
              <a:rPr lang="en-US" dirty="0" err="1" smtClean="0"/>
              <a:t>pilse</a:t>
            </a:r>
            <a:endParaRPr lang="en-US" dirty="0" smtClean="0"/>
          </a:p>
          <a:p>
            <a:r>
              <a:rPr lang="en-US" dirty="0" smtClean="0"/>
              <a:t>Update</a:t>
            </a:r>
          </a:p>
          <a:p>
            <a:pPr lvl="1"/>
            <a:r>
              <a:rPr lang="en-US" dirty="0" smtClean="0"/>
              <a:t>Defined for signals only, sets current value to v, overwriting the current value</a:t>
            </a:r>
          </a:p>
        </p:txBody>
      </p:sp>
    </p:spTree>
    <p:extLst>
      <p:ext uri="{BB962C8B-B14F-4D97-AF65-F5344CB8AC3E}">
        <p14:creationId xmlns:p14="http://schemas.microsoft.com/office/powerpoint/2010/main" val="57114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t>
            </a:r>
            <a:endParaRPr lang="en-US" dirty="0"/>
          </a:p>
        </p:txBody>
      </p:sp>
      <p:sp>
        <p:nvSpPr>
          <p:cNvPr id="3" name="Content Placeholder 2"/>
          <p:cNvSpPr>
            <a:spLocks noGrp="1"/>
          </p:cNvSpPr>
          <p:nvPr>
            <p:ph idx="1"/>
          </p:nvPr>
        </p:nvSpPr>
        <p:spPr/>
        <p:txBody>
          <a:bodyPr/>
          <a:lstStyle/>
          <a:p>
            <a:r>
              <a:rPr lang="en-US" dirty="0" smtClean="0"/>
              <a:t>Develop a reactive model in order to overcome the various deficiencies in the old observer pattern</a:t>
            </a:r>
            <a:endParaRPr lang="en-US" dirty="0"/>
          </a:p>
        </p:txBody>
      </p:sp>
    </p:spTree>
    <p:extLst>
      <p:ext uri="{BB962C8B-B14F-4D97-AF65-F5344CB8AC3E}">
        <p14:creationId xmlns:p14="http://schemas.microsoft.com/office/powerpoint/2010/main" val="2097454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a:t>
            </a:r>
            <a:r>
              <a:rPr lang="en-US" dirty="0" err="1" smtClean="0"/>
              <a:t>combinators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Collect</a:t>
            </a:r>
          </a:p>
          <a:p>
            <a:pPr lvl="1"/>
            <a:r>
              <a:rPr lang="en-US" dirty="0" smtClean="0"/>
              <a:t>Emits events from a given stream after applying a function to them (if the function is defined for that event)</a:t>
            </a:r>
          </a:p>
          <a:p>
            <a:r>
              <a:rPr lang="en-US" dirty="0" smtClean="0"/>
              <a:t>Map</a:t>
            </a:r>
          </a:p>
          <a:p>
            <a:pPr lvl="1"/>
            <a:r>
              <a:rPr lang="en-US" dirty="0" smtClean="0"/>
              <a:t>Same function as map in functional programming, implemented using the collect </a:t>
            </a:r>
            <a:r>
              <a:rPr lang="en-US" dirty="0" err="1" smtClean="0"/>
              <a:t>combinator</a:t>
            </a:r>
            <a:r>
              <a:rPr lang="en-US" dirty="0"/>
              <a:t> </a:t>
            </a:r>
            <a:r>
              <a:rPr lang="en-US" dirty="0" smtClean="0"/>
              <a:t>on the given function</a:t>
            </a:r>
          </a:p>
          <a:p>
            <a:r>
              <a:rPr lang="en-US" dirty="0" smtClean="0"/>
              <a:t>Filter</a:t>
            </a:r>
          </a:p>
          <a:p>
            <a:pPr lvl="1"/>
            <a:r>
              <a:rPr lang="en-US" dirty="0" smtClean="0"/>
              <a:t>Same function as filter in functional programming, implemented using the collect </a:t>
            </a:r>
            <a:r>
              <a:rPr lang="en-US" dirty="0" err="1" smtClean="0"/>
              <a:t>combinator</a:t>
            </a:r>
            <a:r>
              <a:rPr lang="en-US" dirty="0" smtClean="0"/>
              <a:t> using a function that maps the event to itself if the given filter function returns True when applied to the event</a:t>
            </a:r>
          </a:p>
          <a:p>
            <a:r>
              <a:rPr lang="en-US" dirty="0" smtClean="0"/>
              <a:t>Switch</a:t>
            </a:r>
          </a:p>
          <a:p>
            <a:pPr lvl="1"/>
            <a:r>
              <a:rPr lang="en-US" dirty="0" smtClean="0"/>
              <a:t>Creates a signal that behaves like a given signal until the receiver stream emits an event. Behaves like a second given signal after that</a:t>
            </a:r>
          </a:p>
        </p:txBody>
      </p:sp>
    </p:spTree>
    <p:extLst>
      <p:ext uri="{BB962C8B-B14F-4D97-AF65-F5344CB8AC3E}">
        <p14:creationId xmlns:p14="http://schemas.microsoft.com/office/powerpoint/2010/main" val="2107102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a:t>
            </a:r>
            <a:r>
              <a:rPr lang="en-US" dirty="0" err="1" smtClean="0"/>
              <a:t>combinators</a:t>
            </a:r>
            <a:endParaRPr lang="en-US" dirty="0"/>
          </a:p>
        </p:txBody>
      </p:sp>
      <p:sp>
        <p:nvSpPr>
          <p:cNvPr id="3" name="Content Placeholder 2"/>
          <p:cNvSpPr>
            <a:spLocks noGrp="1"/>
          </p:cNvSpPr>
          <p:nvPr>
            <p:ph idx="1"/>
          </p:nvPr>
        </p:nvSpPr>
        <p:spPr/>
        <p:txBody>
          <a:bodyPr>
            <a:normAutofit/>
          </a:bodyPr>
          <a:lstStyle/>
          <a:p>
            <a:r>
              <a:rPr lang="en-US" dirty="0" smtClean="0"/>
              <a:t>Take</a:t>
            </a:r>
          </a:p>
          <a:p>
            <a:pPr lvl="1"/>
            <a:r>
              <a:rPr lang="en-US" dirty="0" smtClean="0"/>
              <a:t>Takes the first n events from a given stream</a:t>
            </a:r>
          </a:p>
          <a:p>
            <a:r>
              <a:rPr lang="en-US" dirty="0" smtClean="0"/>
              <a:t>Drop</a:t>
            </a:r>
          </a:p>
          <a:p>
            <a:pPr lvl="1"/>
            <a:r>
              <a:rPr lang="en-US" dirty="0" smtClean="0"/>
              <a:t>Drops the first n events from a given stream</a:t>
            </a:r>
          </a:p>
          <a:p>
            <a:r>
              <a:rPr lang="en-US" dirty="0"/>
              <a:t>S</a:t>
            </a:r>
            <a:r>
              <a:rPr lang="en-US" dirty="0" smtClean="0"/>
              <a:t>can</a:t>
            </a:r>
          </a:p>
          <a:p>
            <a:pPr lvl="1"/>
            <a:r>
              <a:rPr lang="en-US" dirty="0" smtClean="0"/>
              <a:t>Same function as accumulate in functional programming</a:t>
            </a:r>
          </a:p>
          <a:p>
            <a:r>
              <a:rPr lang="en-US" dirty="0" smtClean="0"/>
              <a:t>Flatten</a:t>
            </a:r>
          </a:p>
          <a:p>
            <a:pPr lvl="1"/>
            <a:r>
              <a:rPr lang="en-US" dirty="0" smtClean="0"/>
              <a:t>Used for nested events of events and events of signals. It returns a signal/event (implemented separately for the two) that behaves like the signal/event which is currently held by the outer event</a:t>
            </a:r>
            <a:endParaRPr lang="en-US" dirty="0" smtClean="0"/>
          </a:p>
        </p:txBody>
      </p:sp>
    </p:spTree>
    <p:extLst>
      <p:ext uri="{BB962C8B-B14F-4D97-AF65-F5344CB8AC3E}">
        <p14:creationId xmlns:p14="http://schemas.microsoft.com/office/powerpoint/2010/main" val="131704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Routers</a:t>
            </a:r>
            <a:endParaRPr lang="en-US" dirty="0"/>
          </a:p>
        </p:txBody>
      </p:sp>
      <p:sp>
        <p:nvSpPr>
          <p:cNvPr id="3" name="Content Placeholder 2"/>
          <p:cNvSpPr>
            <a:spLocks noGrp="1"/>
          </p:cNvSpPr>
          <p:nvPr>
            <p:ph idx="1"/>
          </p:nvPr>
        </p:nvSpPr>
        <p:spPr/>
        <p:txBody>
          <a:bodyPr/>
          <a:lstStyle/>
          <a:p>
            <a:r>
              <a:rPr lang="en-US" dirty="0" smtClean="0"/>
              <a:t>Signals/events have to be routed through the control hierarchy of the system</a:t>
            </a:r>
          </a:p>
          <a:p>
            <a:r>
              <a:rPr lang="en-US" dirty="0" smtClean="0"/>
              <a:t>An O(n) way is to filter the event stream based on the controls</a:t>
            </a:r>
          </a:p>
          <a:p>
            <a:r>
              <a:rPr lang="en-US" dirty="0" err="1" smtClean="0"/>
              <a:t>Scala.React</a:t>
            </a:r>
            <a:r>
              <a:rPr lang="en-US" dirty="0" smtClean="0"/>
              <a:t> allows for implementing routing as an O(1) operation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00" y="3949699"/>
            <a:ext cx="5994400" cy="2553827"/>
          </a:xfrm>
          <a:prstGeom prst="rect">
            <a:avLst/>
          </a:prstGeom>
        </p:spPr>
      </p:pic>
    </p:spTree>
    <p:extLst>
      <p:ext uri="{BB962C8B-B14F-4D97-AF65-F5344CB8AC3E}">
        <p14:creationId xmlns:p14="http://schemas.microsoft.com/office/powerpoint/2010/main" val="1800405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Uses two components – a propagator and a scheduler</a:t>
            </a:r>
          </a:p>
          <a:p>
            <a:r>
              <a:rPr lang="en-US" dirty="0" smtClean="0"/>
              <a:t>Scheduler initiates a turn when a request is available</a:t>
            </a:r>
          </a:p>
          <a:p>
            <a:r>
              <a:rPr lang="en-US" dirty="0" smtClean="0"/>
              <a:t>Propagator collects all requests and validates all affected </a:t>
            </a:r>
            <a:r>
              <a:rPr lang="en-US" dirty="0" err="1" smtClean="0"/>
              <a:t>reactives</a:t>
            </a:r>
            <a:endParaRPr lang="en-US" dirty="0" smtClean="0"/>
          </a:p>
          <a:p>
            <a:r>
              <a:rPr lang="en-US" dirty="0" smtClean="0"/>
              <a:t>Then scheduler gains control again, performs some cleanup and waits for more requests</a:t>
            </a:r>
          </a:p>
        </p:txBody>
      </p:sp>
    </p:spTree>
    <p:extLst>
      <p:ext uri="{BB962C8B-B14F-4D97-AF65-F5344CB8AC3E}">
        <p14:creationId xmlns:p14="http://schemas.microsoft.com/office/powerpoint/2010/main" val="1836244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Propagation</a:t>
            </a:r>
            <a:endParaRPr lang="en-US" dirty="0"/>
          </a:p>
        </p:txBody>
      </p:sp>
      <p:sp>
        <p:nvSpPr>
          <p:cNvPr id="3" name="Content Placeholder 2"/>
          <p:cNvSpPr>
            <a:spLocks noGrp="1"/>
          </p:cNvSpPr>
          <p:nvPr>
            <p:ph idx="1"/>
          </p:nvPr>
        </p:nvSpPr>
        <p:spPr/>
        <p:txBody>
          <a:bodyPr/>
          <a:lstStyle/>
          <a:p>
            <a:r>
              <a:rPr lang="en-US" dirty="0" smtClean="0"/>
              <a:t>All invalidated nodes are placed in a priority queue according to the topological order of the nodes</a:t>
            </a:r>
          </a:p>
          <a:p>
            <a:r>
              <a:rPr lang="en-US" dirty="0" smtClean="0"/>
              <a:t>Propagator </a:t>
            </a:r>
            <a:r>
              <a:rPr lang="en-US" dirty="0" err="1" smtClean="0"/>
              <a:t>dequeues</a:t>
            </a:r>
            <a:r>
              <a:rPr lang="en-US" dirty="0" smtClean="0"/>
              <a:t> lowest node, validates it and puts all of its dependent nodes on the queue</a:t>
            </a:r>
          </a:p>
          <a:p>
            <a:r>
              <a:rPr lang="en-US" dirty="0" smtClean="0"/>
              <a:t>This is repeated until the queue is empty</a:t>
            </a:r>
          </a:p>
          <a:p>
            <a:r>
              <a:rPr lang="en-US" dirty="0" smtClean="0"/>
              <a:t>If the graph is correctly ordered, then there are no level mismatches, aka glitches</a:t>
            </a:r>
          </a:p>
          <a:p>
            <a:r>
              <a:rPr lang="en-US" dirty="0" smtClean="0"/>
              <a:t>If not, then the procedure outlined in level mismatches is executed</a:t>
            </a:r>
          </a:p>
        </p:txBody>
      </p:sp>
    </p:spTree>
    <p:extLst>
      <p:ext uri="{BB962C8B-B14F-4D97-AF65-F5344CB8AC3E}">
        <p14:creationId xmlns:p14="http://schemas.microsoft.com/office/powerpoint/2010/main" val="2006070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Mismatches</a:t>
            </a:r>
            <a:endParaRPr lang="en-US" dirty="0"/>
          </a:p>
        </p:txBody>
      </p:sp>
      <p:sp>
        <p:nvSpPr>
          <p:cNvPr id="3" name="Content Placeholder 2"/>
          <p:cNvSpPr>
            <a:spLocks noGrp="1"/>
          </p:cNvSpPr>
          <p:nvPr>
            <p:ph idx="1"/>
          </p:nvPr>
        </p:nvSpPr>
        <p:spPr>
          <a:xfrm>
            <a:off x="838200" y="1549400"/>
            <a:ext cx="10515600" cy="4965700"/>
          </a:xfrm>
        </p:spPr>
        <p:txBody>
          <a:bodyPr>
            <a:normAutofit/>
          </a:bodyPr>
          <a:lstStyle/>
          <a:p>
            <a:r>
              <a:rPr lang="en-US" dirty="0" smtClean="0"/>
              <a:t>If a node tries to access another node that is higher in the dependency graph, then a level mismatch exception is thrown</a:t>
            </a:r>
          </a:p>
          <a:p>
            <a:r>
              <a:rPr lang="en-US" dirty="0" smtClean="0"/>
              <a:t>The propagator changes the node’s level so as to resolve the level mismatch, and then reinserts the node into the propagation queue since it needs to be validated again</a:t>
            </a:r>
          </a:p>
          <a:p>
            <a:r>
              <a:rPr lang="en-US" dirty="0" smtClean="0"/>
              <a:t>All of the node’s dependents are also then hoisted</a:t>
            </a:r>
          </a:p>
          <a:p>
            <a:r>
              <a:rPr lang="en-US" dirty="0" smtClean="0"/>
              <a:t>This can cause a signal to be evaluated twice</a:t>
            </a:r>
          </a:p>
          <a:p>
            <a:r>
              <a:rPr lang="en-US" dirty="0" smtClean="0"/>
              <a:t>Thus, for </a:t>
            </a:r>
            <a:r>
              <a:rPr lang="en-US" dirty="0" err="1" smtClean="0"/>
              <a:t>reactives</a:t>
            </a:r>
            <a:r>
              <a:rPr lang="en-US" dirty="0" smtClean="0"/>
              <a:t>, the current continuation is captured before the level mismatch happens, and execution continues from this point when reevaluated later</a:t>
            </a:r>
          </a:p>
          <a:p>
            <a:r>
              <a:rPr lang="en-US" dirty="0" smtClean="0"/>
              <a:t>This allows the use of local variables within reactive</a:t>
            </a:r>
          </a:p>
        </p:txBody>
      </p:sp>
    </p:spTree>
    <p:extLst>
      <p:ext uri="{BB962C8B-B14F-4D97-AF65-F5344CB8AC3E}">
        <p14:creationId xmlns:p14="http://schemas.microsoft.com/office/powerpoint/2010/main" val="1400769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vs Lazy Nodes</a:t>
            </a:r>
            <a:endParaRPr lang="en-US" dirty="0"/>
          </a:p>
        </p:txBody>
      </p:sp>
      <p:sp>
        <p:nvSpPr>
          <p:cNvPr id="3" name="Content Placeholder 2"/>
          <p:cNvSpPr>
            <a:spLocks noGrp="1"/>
          </p:cNvSpPr>
          <p:nvPr>
            <p:ph idx="1"/>
          </p:nvPr>
        </p:nvSpPr>
        <p:spPr/>
        <p:txBody>
          <a:bodyPr/>
          <a:lstStyle/>
          <a:p>
            <a:r>
              <a:rPr lang="en-US" dirty="0" smtClean="0"/>
              <a:t>Strict nodes are strictly validated when notified of a change</a:t>
            </a:r>
          </a:p>
          <a:p>
            <a:pPr lvl="1"/>
            <a:r>
              <a:rPr lang="en-US" dirty="0" smtClean="0"/>
              <a:t>They do not propagate to their dependents if they do not need to emit</a:t>
            </a:r>
          </a:p>
          <a:p>
            <a:r>
              <a:rPr lang="en-US" dirty="0" smtClean="0"/>
              <a:t>Lazy nodes are only validated when queried – these nodes do not accumulate state so this can work</a:t>
            </a:r>
          </a:p>
          <a:p>
            <a:pPr lvl="1"/>
            <a:r>
              <a:rPr lang="en-US" dirty="0" smtClean="0"/>
              <a:t>They have to always notify their dependents, which is a disadvantage as compared to strict nodes</a:t>
            </a:r>
          </a:p>
          <a:p>
            <a:pPr lvl="1"/>
            <a:r>
              <a:rPr lang="en-US" dirty="0" smtClean="0"/>
              <a:t>They are put onto the propagation queue since they do not need to be validated instantly, hence they have a performance advantage</a:t>
            </a:r>
          </a:p>
        </p:txBody>
      </p:sp>
    </p:spTree>
    <p:extLst>
      <p:ext uri="{BB962C8B-B14F-4D97-AF65-F5344CB8AC3E}">
        <p14:creationId xmlns:p14="http://schemas.microsoft.com/office/powerpoint/2010/main" val="117657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DSL</a:t>
            </a:r>
            <a:endParaRPr lang="en-US" dirty="0"/>
          </a:p>
        </p:txBody>
      </p:sp>
      <p:sp>
        <p:nvSpPr>
          <p:cNvPr id="3" name="Content Placeholder 2"/>
          <p:cNvSpPr>
            <a:spLocks noGrp="1"/>
          </p:cNvSpPr>
          <p:nvPr>
            <p:ph idx="1"/>
          </p:nvPr>
        </p:nvSpPr>
        <p:spPr/>
        <p:txBody>
          <a:bodyPr/>
          <a:lstStyle/>
          <a:p>
            <a:r>
              <a:rPr lang="en-US" dirty="0" smtClean="0"/>
              <a:t>Implemented using Scala’s continuations</a:t>
            </a:r>
          </a:p>
          <a:p>
            <a:r>
              <a:rPr lang="en-US" dirty="0" smtClean="0"/>
              <a:t>Pause calls </a:t>
            </a:r>
            <a:r>
              <a:rPr lang="en-US" dirty="0" err="1" smtClean="0"/>
              <a:t>continueLater</a:t>
            </a:r>
            <a:r>
              <a:rPr lang="en-US" dirty="0" smtClean="0"/>
              <a:t> method</a:t>
            </a:r>
          </a:p>
          <a:p>
            <a:r>
              <a:rPr lang="en-US" dirty="0" smtClean="0"/>
              <a:t>Halt calls shift method, passing a function that causes it to dispose the reactive</a:t>
            </a:r>
          </a:p>
          <a:p>
            <a:r>
              <a:rPr lang="en-US" dirty="0" smtClean="0"/>
              <a:t>Await uses </a:t>
            </a:r>
            <a:r>
              <a:rPr lang="en-US" dirty="0" err="1" smtClean="0"/>
              <a:t>shiftAndContinue</a:t>
            </a:r>
            <a:r>
              <a:rPr lang="en-US" dirty="0" smtClean="0"/>
              <a:t> to add code which checks whether its input is emitting and if so, continues with the value from the input. Else, it subscribes the reactive to the input and suspends</a:t>
            </a:r>
          </a:p>
          <a:p>
            <a:r>
              <a:rPr lang="en-US" dirty="0" smtClean="0"/>
              <a:t>More complicated control flow like </a:t>
            </a:r>
            <a:r>
              <a:rPr lang="en-US" dirty="0" err="1" smtClean="0"/>
              <a:t>loopEndUntil</a:t>
            </a:r>
            <a:r>
              <a:rPr lang="en-US" dirty="0" smtClean="0"/>
              <a:t> are implemented using par and join, which themselves use Scala continuation methods</a:t>
            </a:r>
          </a:p>
        </p:txBody>
      </p:sp>
    </p:spTree>
    <p:extLst>
      <p:ext uri="{BB962C8B-B14F-4D97-AF65-F5344CB8AC3E}">
        <p14:creationId xmlns:p14="http://schemas.microsoft.com/office/powerpoint/2010/main" val="161667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a:t>
            </a:r>
            <a:endParaRPr lang="en-US" dirty="0"/>
          </a:p>
        </p:txBody>
      </p:sp>
      <p:sp>
        <p:nvSpPr>
          <p:cNvPr id="3" name="Content Placeholder 2"/>
          <p:cNvSpPr>
            <a:spLocks noGrp="1"/>
          </p:cNvSpPr>
          <p:nvPr>
            <p:ph idx="1"/>
          </p:nvPr>
        </p:nvSpPr>
        <p:spPr/>
        <p:txBody>
          <a:bodyPr/>
          <a:lstStyle/>
          <a:p>
            <a:r>
              <a:rPr lang="en-US" dirty="0" smtClean="0"/>
              <a:t>An implementation where there is a strong reference from an event to the observer requires explicit memory management to dispose an observer before its dependencies are garbage collected</a:t>
            </a:r>
          </a:p>
          <a:p>
            <a:r>
              <a:rPr lang="en-US" dirty="0" smtClean="0"/>
              <a:t>Thus weak references from the event to the observer are used instead</a:t>
            </a:r>
          </a:p>
          <a:p>
            <a:r>
              <a:rPr lang="en-US" dirty="0" smtClean="0"/>
              <a:t>Once the client does not hold any references to an observer, it can be automatically garbage collected since there is only a weak reference to it from the event stream</a:t>
            </a:r>
            <a:endParaRPr lang="en-US" dirty="0"/>
          </a:p>
        </p:txBody>
      </p:sp>
    </p:spTree>
    <p:extLst>
      <p:ext uri="{BB962C8B-B14F-4D97-AF65-F5344CB8AC3E}">
        <p14:creationId xmlns:p14="http://schemas.microsoft.com/office/powerpoint/2010/main" val="1254401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Scala.React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Works with general types</a:t>
            </a:r>
          </a:p>
          <a:p>
            <a:r>
              <a:rPr lang="en-US" dirty="0" smtClean="0"/>
              <a:t>Glitch-free</a:t>
            </a:r>
          </a:p>
          <a:p>
            <a:r>
              <a:rPr lang="en-US" dirty="0" smtClean="0"/>
              <a:t>Has higher-order features</a:t>
            </a:r>
          </a:p>
          <a:p>
            <a:r>
              <a:rPr lang="en-US" dirty="0" smtClean="0"/>
              <a:t>Supports strict and lazy evaluation of nodes</a:t>
            </a:r>
          </a:p>
          <a:p>
            <a:r>
              <a:rPr lang="en-US" dirty="0" smtClean="0"/>
              <a:t>No inversion of control</a:t>
            </a:r>
          </a:p>
          <a:p>
            <a:r>
              <a:rPr lang="en-US" dirty="0" smtClean="0"/>
              <a:t>Binds lifetime of observers to an observing object</a:t>
            </a:r>
          </a:p>
          <a:p>
            <a:r>
              <a:rPr lang="en-US" dirty="0" smtClean="0"/>
              <a:t>Reusable and uniform interfaces</a:t>
            </a:r>
          </a:p>
          <a:p>
            <a:r>
              <a:rPr lang="en-US" dirty="0" smtClean="0"/>
              <a:t>No need to expose state</a:t>
            </a:r>
          </a:p>
          <a:p>
            <a:r>
              <a:rPr lang="en-US" dirty="0" smtClean="0"/>
              <a:t>Can obtain a handle to a single feature without having to use multiple loosely coupled objects</a:t>
            </a:r>
          </a:p>
        </p:txBody>
      </p:sp>
    </p:spTree>
    <p:extLst>
      <p:ext uri="{BB962C8B-B14F-4D97-AF65-F5344CB8AC3E}">
        <p14:creationId xmlns:p14="http://schemas.microsoft.com/office/powerpoint/2010/main" val="209839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1774825"/>
            <a:ext cx="10515600" cy="1325563"/>
          </a:xfrm>
        </p:spPr>
        <p:txBody>
          <a:bodyPr/>
          <a:lstStyle/>
          <a:p>
            <a:pPr algn="ctr"/>
            <a:r>
              <a:rPr lang="en-US" dirty="0" smtClean="0"/>
              <a:t>Deficiencies in the </a:t>
            </a:r>
            <a:r>
              <a:rPr lang="en-US" smtClean="0"/>
              <a:t>observer pattern</a:t>
            </a:r>
            <a:endParaRPr lang="en-US"/>
          </a:p>
        </p:txBody>
      </p:sp>
    </p:spTree>
    <p:extLst>
      <p:ext uri="{BB962C8B-B14F-4D97-AF65-F5344CB8AC3E}">
        <p14:creationId xmlns:p14="http://schemas.microsoft.com/office/powerpoint/2010/main" val="19796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4850"/>
          </a:xfrm>
          <a:prstGeom prst="rect">
            <a:avLst/>
          </a:prstGeom>
        </p:spPr>
      </p:pic>
    </p:spTree>
    <p:extLst>
      <p:ext uri="{BB962C8B-B14F-4D97-AF65-F5344CB8AC3E}">
        <p14:creationId xmlns:p14="http://schemas.microsoft.com/office/powerpoint/2010/main" val="66117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effects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Since observers are stateless, multiple such observers are needed to simulate a state machine. </a:t>
            </a:r>
            <a:endParaRPr lang="en-US" b="1" dirty="0"/>
          </a:p>
        </p:txBody>
      </p:sp>
    </p:spTree>
    <p:extLst>
      <p:ext uri="{BB962C8B-B14F-4D97-AF65-F5344CB8AC3E}">
        <p14:creationId xmlns:p14="http://schemas.microsoft.com/office/powerpoint/2010/main" val="205688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Multiple observers needed to simulate the state machine. Thus there is a need </a:t>
            </a:r>
            <a:r>
              <a:rPr lang="en-US" dirty="0" smtClean="0"/>
              <a:t>to save state in global variables, which may then be used by unrelated parts of the program.</a:t>
            </a:r>
            <a:endParaRPr lang="en-US" b="1" dirty="0" smtClean="0"/>
          </a:p>
        </p:txBody>
      </p:sp>
    </p:spTree>
    <p:extLst>
      <p:ext uri="{BB962C8B-B14F-4D97-AF65-F5344CB8AC3E}">
        <p14:creationId xmlns:p14="http://schemas.microsoft.com/office/powerpoint/2010/main" val="157628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Composability</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The many observers are installed at different points and at different times. This does not allow for easy disposing of the observers.</a:t>
            </a:r>
          </a:p>
        </p:txBody>
      </p:sp>
    </p:spTree>
    <p:extLst>
      <p:ext uri="{BB962C8B-B14F-4D97-AF65-F5344CB8AC3E}">
        <p14:creationId xmlns:p14="http://schemas.microsoft.com/office/powerpoint/2010/main" val="192452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Observers’ life times need to be managed carefully and explicitly. They need to be explicitly installed and uninstalled rather than being automatically garbage collected.</a:t>
            </a:r>
          </a:p>
        </p:txBody>
      </p:sp>
    </p:spTree>
    <p:extLst>
      <p:ext uri="{BB962C8B-B14F-4D97-AF65-F5344CB8AC3E}">
        <p14:creationId xmlns:p14="http://schemas.microsoft.com/office/powerpoint/2010/main" val="28467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When using the observer pattern, constructing and displaying the path are both done in the same code location. The authors argue that it is better to separate these, as in the MVC model</a:t>
            </a:r>
          </a:p>
        </p:txBody>
      </p:sp>
    </p:spTree>
    <p:extLst>
      <p:ext uri="{BB962C8B-B14F-4D97-AF65-F5344CB8AC3E}">
        <p14:creationId xmlns:p14="http://schemas.microsoft.com/office/powerpoint/2010/main" val="122453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Consistency</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dirty="0" smtClean="0"/>
              <a:t>Observer pattern does not guarantee data consistency. This means that some event might be emitted by a certain object, but the observer not get it due to the order in which they’re being executed.</a:t>
            </a:r>
          </a:p>
        </p:txBody>
      </p:sp>
    </p:spTree>
    <p:extLst>
      <p:ext uri="{BB962C8B-B14F-4D97-AF65-F5344CB8AC3E}">
        <p14:creationId xmlns:p14="http://schemas.microsoft.com/office/powerpoint/2010/main" val="346360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1470</Words>
  <Application>Microsoft Macintosh PowerPoint</Application>
  <PresentationFormat>Widescreen</PresentationFormat>
  <Paragraphs>147</Paragraphs>
  <Slides>30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Arial</vt:lpstr>
      <vt:lpstr>Office Theme</vt:lpstr>
      <vt:lpstr>Deprecating the Observer Pattern</vt:lpstr>
      <vt:lpstr>Aim </vt:lpstr>
      <vt:lpstr>Deficiencies in the observer pattern</vt:lpstr>
      <vt:lpstr>Side effects</vt:lpstr>
      <vt:lpstr>Encapsulation</vt:lpstr>
      <vt:lpstr>Composability</vt:lpstr>
      <vt:lpstr>Resource Management</vt:lpstr>
      <vt:lpstr>Separation of Concerns</vt:lpstr>
      <vt:lpstr>Data Consistency</vt:lpstr>
      <vt:lpstr>Uniformity</vt:lpstr>
      <vt:lpstr>Abstraction</vt:lpstr>
      <vt:lpstr>Semantic Distance</vt:lpstr>
      <vt:lpstr>What this paper presents</vt:lpstr>
      <vt:lpstr>PowerPoint Presentation</vt:lpstr>
      <vt:lpstr>Event Streams</vt:lpstr>
      <vt:lpstr>Event Streams</vt:lpstr>
      <vt:lpstr>Reactors</vt:lpstr>
      <vt:lpstr>Signals</vt:lpstr>
      <vt:lpstr>Other functions defined for Reactives</vt:lpstr>
      <vt:lpstr>Reactive combinators</vt:lpstr>
      <vt:lpstr>Reactive combinators</vt:lpstr>
      <vt:lpstr>Routers</vt:lpstr>
      <vt:lpstr>Implementation</vt:lpstr>
      <vt:lpstr>Change Propagation</vt:lpstr>
      <vt:lpstr>Level Mismatches</vt:lpstr>
      <vt:lpstr>Strict vs Lazy Nodes</vt:lpstr>
      <vt:lpstr>Data-Flow DSL</vt:lpstr>
      <vt:lpstr>Resource Management</vt:lpstr>
      <vt:lpstr>Benefits of Scala.React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Deprecating the Observer Pattern</dc:title>
  <dc:creator>Rajeev Gupta</dc:creator>
  <cp:lastModifiedBy>Rajeev Gupta</cp:lastModifiedBy>
  <cp:revision>83</cp:revision>
  <dcterms:created xsi:type="dcterms:W3CDTF">2016-05-15T03:48:18Z</dcterms:created>
  <dcterms:modified xsi:type="dcterms:W3CDTF">2016-05-16T01:45:52Z</dcterms:modified>
</cp:coreProperties>
</file>