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60" r:id="rId4"/>
    <p:sldId id="261" r:id="rId5"/>
    <p:sldId id="262" r:id="rId6"/>
    <p:sldId id="263" r:id="rId7"/>
    <p:sldId id="264" r:id="rId8"/>
    <p:sldId id="279" r:id="rId9"/>
    <p:sldId id="266" r:id="rId10"/>
    <p:sldId id="265" r:id="rId11"/>
    <p:sldId id="267" r:id="rId12"/>
    <p:sldId id="268" r:id="rId13"/>
    <p:sldId id="269" r:id="rId14"/>
    <p:sldId id="270" r:id="rId15"/>
    <p:sldId id="271" r:id="rId16"/>
    <p:sldId id="272" r:id="rId17"/>
    <p:sldId id="274" r:id="rId18"/>
    <p:sldId id="275" r:id="rId19"/>
    <p:sldId id="276" r:id="rId20"/>
    <p:sldId id="277" r:id="rId21"/>
    <p:sldId id="278"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6817"/>
  </p:normalViewPr>
  <p:slideViewPr>
    <p:cSldViewPr snapToGrid="0" snapToObjects="1">
      <p:cViewPr>
        <p:scale>
          <a:sx n="80" d="100"/>
          <a:sy n="80" d="100"/>
        </p:scale>
        <p:origin x="170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229EF-8C8A-A04F-8A31-1E0E5822DC80}" type="datetimeFigureOut">
              <a:rPr lang="en-US" smtClean="0"/>
              <a:t>11/20/18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61863-C21D-3E4E-B948-D1699B0E5A68}" type="slidenum">
              <a:rPr lang="en-US" smtClean="0"/>
              <a:t>‹#›</a:t>
            </a:fld>
            <a:endParaRPr lang="en-US"/>
          </a:p>
        </p:txBody>
      </p:sp>
    </p:spTree>
    <p:extLst>
      <p:ext uri="{BB962C8B-B14F-4D97-AF65-F5344CB8AC3E}">
        <p14:creationId xmlns:p14="http://schemas.microsoft.com/office/powerpoint/2010/main" val="1211073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Phylogenetic tree</a:t>
            </a:r>
            <a:r>
              <a:rPr lang="en-US" baseline="0" dirty="0" smtClean="0"/>
              <a:t> of jawed vertebrates. Note the roots on the left, how every node has at least two children and the taxa at the leaves</a:t>
            </a:r>
          </a:p>
          <a:p>
            <a:r>
              <a:rPr lang="en-US" baseline="0" dirty="0" smtClean="0"/>
              <a:t>The problem we’re concerned with is that given a bunch of phylogenetic trees with the same </a:t>
            </a:r>
            <a:r>
              <a:rPr lang="en-US" baseline="0" dirty="0" err="1" smtClean="0"/>
              <a:t>leafsets</a:t>
            </a:r>
            <a:r>
              <a:rPr lang="en-US" baseline="0" dirty="0" smtClean="0"/>
              <a:t>, how to we build a master tree or a consensus tree that </a:t>
            </a:r>
            <a:r>
              <a:rPr lang="en-US" baseline="0" dirty="0" err="1" smtClean="0"/>
              <a:t>summarises</a:t>
            </a:r>
            <a:r>
              <a:rPr lang="en-US" baseline="0" dirty="0" smtClean="0"/>
              <a:t> the branching information in all these trees.</a:t>
            </a:r>
          </a:p>
          <a:p>
            <a:r>
              <a:rPr lang="en-US" baseline="0" dirty="0" smtClean="0"/>
              <a:t>There are a variety of rules following which we can come up with consensus trees, but we will be focusing on the frequency difference consensus tree.</a:t>
            </a:r>
          </a:p>
        </p:txBody>
      </p:sp>
      <p:sp>
        <p:nvSpPr>
          <p:cNvPr id="4" name="Slide Number Placeholder 3"/>
          <p:cNvSpPr>
            <a:spLocks noGrp="1"/>
          </p:cNvSpPr>
          <p:nvPr>
            <p:ph type="sldNum" sz="quarter" idx="10"/>
          </p:nvPr>
        </p:nvSpPr>
        <p:spPr/>
        <p:txBody>
          <a:bodyPr/>
          <a:lstStyle/>
          <a:p>
            <a:fld id="{D5961863-C21D-3E4E-B948-D1699B0E5A68}" type="slidenum">
              <a:rPr lang="en-US" smtClean="0"/>
              <a:t>2</a:t>
            </a:fld>
            <a:endParaRPr lang="en-US"/>
          </a:p>
        </p:txBody>
      </p:sp>
    </p:spTree>
    <p:extLst>
      <p:ext uri="{BB962C8B-B14F-4D97-AF65-F5344CB8AC3E}">
        <p14:creationId xmlns:p14="http://schemas.microsoft.com/office/powerpoint/2010/main" val="66689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Centroid path decomposition</a:t>
            </a:r>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17</a:t>
            </a:fld>
            <a:endParaRPr lang="en-US"/>
          </a:p>
        </p:txBody>
      </p:sp>
    </p:spTree>
    <p:extLst>
      <p:ext uri="{BB962C8B-B14F-4D97-AF65-F5344CB8AC3E}">
        <p14:creationId xmlns:p14="http://schemas.microsoft.com/office/powerpoint/2010/main" val="204248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Non</a:t>
            </a:r>
            <a:r>
              <a:rPr lang="en-US" baseline="0" dirty="0" smtClean="0"/>
              <a:t> empty subsets of the </a:t>
            </a:r>
            <a:r>
              <a:rPr lang="en-US" baseline="0" dirty="0" err="1" smtClean="0"/>
              <a:t>leafset</a:t>
            </a:r>
            <a:r>
              <a:rPr lang="en-US" baseline="0" dirty="0" smtClean="0"/>
              <a:t> are clusters</a:t>
            </a:r>
          </a:p>
          <a:p>
            <a:r>
              <a:rPr lang="en-US" baseline="0" dirty="0" smtClean="0"/>
              <a:t>Every node in a phylogenetic tree has a cluster associated with it </a:t>
            </a:r>
            <a:r>
              <a:rPr lang="mr-IN" baseline="0" dirty="0" smtClean="0"/>
              <a:t>–</a:t>
            </a:r>
            <a:r>
              <a:rPr lang="en-US" baseline="0" dirty="0" smtClean="0"/>
              <a:t> give example from tree</a:t>
            </a:r>
          </a:p>
          <a:p>
            <a:r>
              <a:rPr lang="en-US" baseline="0" dirty="0" smtClean="0"/>
              <a:t>{c, d, e} is a cluster, but does not belong to this tree</a:t>
            </a:r>
          </a:p>
          <a:p>
            <a:r>
              <a:rPr lang="en-US" dirty="0" smtClean="0"/>
              <a:t>Clusters are compatible if</a:t>
            </a:r>
            <a:r>
              <a:rPr lang="en-US" baseline="0" dirty="0" smtClean="0"/>
              <a:t> </a:t>
            </a:r>
            <a:r>
              <a:rPr lang="mr-IN" baseline="0" dirty="0" smtClean="0"/>
              <a:t>–</a:t>
            </a:r>
            <a:r>
              <a:rPr lang="en-US" baseline="0" dirty="0" smtClean="0"/>
              <a:t> one is a subset of the other or they’re disjoint. That is, they shouldn’t overlap. So {a, b} is incompatible with T1 ({b, c}).</a:t>
            </a:r>
          </a:p>
          <a:p>
            <a:r>
              <a:rPr lang="en-US" dirty="0" smtClean="0"/>
              <a:t>The two</a:t>
            </a:r>
            <a:r>
              <a:rPr lang="en-US" baseline="0" dirty="0" smtClean="0"/>
              <a:t> tree are incompatible because {a, b, c} is incompatible with {b, c, d, e}</a:t>
            </a:r>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3</a:t>
            </a:fld>
            <a:endParaRPr lang="en-US"/>
          </a:p>
        </p:txBody>
      </p:sp>
    </p:spTree>
    <p:extLst>
      <p:ext uri="{BB962C8B-B14F-4D97-AF65-F5344CB8AC3E}">
        <p14:creationId xmlns:p14="http://schemas.microsoft.com/office/powerpoint/2010/main" val="181652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four trees shown are the input trees</a:t>
            </a:r>
          </a:p>
          <a:p>
            <a:r>
              <a:rPr lang="en-US" dirty="0" smtClean="0"/>
              <a:t>We</a:t>
            </a:r>
            <a:r>
              <a:rPr lang="en-US" baseline="0" dirty="0" smtClean="0"/>
              <a:t> assign a weight to each cluster equal to the number of trees it occurs in</a:t>
            </a:r>
            <a:endParaRPr lang="en-US" dirty="0" smtClean="0"/>
          </a:p>
          <a:p>
            <a:r>
              <a:rPr lang="en-US" baseline="0" dirty="0" smtClean="0"/>
              <a:t>The {a, b} cluster appears in trees 1 and 3</a:t>
            </a:r>
          </a:p>
          <a:p>
            <a:r>
              <a:rPr lang="en-US" baseline="0" dirty="0" smtClean="0"/>
              <a:t>The {c, d, e} cluster only appears in tree 1</a:t>
            </a:r>
          </a:p>
          <a:p>
            <a:r>
              <a:rPr lang="en-US" baseline="0" dirty="0" smtClean="0"/>
              <a:t>The {b, c} cluster appears in trees 2 and 4</a:t>
            </a:r>
          </a:p>
          <a:p>
            <a:r>
              <a:rPr lang="en-US" baseline="0" dirty="0" smtClean="0"/>
              <a:t>Then all the other weights</a:t>
            </a:r>
          </a:p>
          <a:p>
            <a:endParaRPr lang="en-US" baseline="0" dirty="0" smtClean="0"/>
          </a:p>
          <a:p>
            <a:r>
              <a:rPr lang="en-US" dirty="0" smtClean="0"/>
              <a:t>A</a:t>
            </a:r>
            <a:r>
              <a:rPr lang="en-US" baseline="0" dirty="0" smtClean="0"/>
              <a:t> cluster appears in the </a:t>
            </a:r>
            <a:r>
              <a:rPr lang="en-US" baseline="0" dirty="0" err="1" smtClean="0"/>
              <a:t>fqd</a:t>
            </a:r>
            <a:r>
              <a:rPr lang="en-US" baseline="0" dirty="0" smtClean="0"/>
              <a:t> consensus tree if its weight is larger than all the clusters it is incompatible with</a:t>
            </a:r>
          </a:p>
          <a:p>
            <a:r>
              <a:rPr lang="en-US" baseline="0" dirty="0" smtClean="0"/>
              <a:t>So w({a, b}) = 2 and w({b, c}) = 2, hence neither of them are in the </a:t>
            </a:r>
            <a:r>
              <a:rPr lang="en-US" baseline="0" dirty="0" err="1" smtClean="0"/>
              <a:t>fdct</a:t>
            </a:r>
            <a:endParaRPr lang="en-US" baseline="0" dirty="0" smtClean="0"/>
          </a:p>
          <a:p>
            <a:r>
              <a:rPr lang="en-US" baseline="0" dirty="0" smtClean="0"/>
              <a:t>{a, b, c} is incompatible with {c, d, e} and {b, c, d, e}, but both of those have smaller weight, so it appears</a:t>
            </a:r>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4</a:t>
            </a:fld>
            <a:endParaRPr lang="en-US"/>
          </a:p>
        </p:txBody>
      </p:sp>
    </p:spTree>
    <p:extLst>
      <p:ext uri="{BB962C8B-B14F-4D97-AF65-F5344CB8AC3E}">
        <p14:creationId xmlns:p14="http://schemas.microsoft.com/office/powerpoint/2010/main" val="128325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Literature gives us an algorithm that splits the</a:t>
            </a:r>
            <a:r>
              <a:rPr lang="en-US" baseline="0" dirty="0" smtClean="0"/>
              <a:t> process of constructing this tree into two main bottlenecks </a:t>
            </a:r>
            <a:r>
              <a:rPr lang="mr-IN" baseline="0" dirty="0" smtClean="0"/>
              <a:t>–</a:t>
            </a:r>
            <a:r>
              <a:rPr lang="en-US" baseline="0" dirty="0" smtClean="0"/>
              <a:t> labelling and filtering. Labelling gives each cluster a weight, as seen on the previous slide. Filtering will be described in due course. It is further shown that the runtime of FD can be written as f(n) + k g(n) where f(n) = runtime of Labelling and g(n) = runtime of Filtering. The best known solution to the labelling step runs in </a:t>
            </a:r>
            <a:r>
              <a:rPr lang="en-US" baseline="0" dirty="0" err="1" smtClean="0"/>
              <a:t>kn</a:t>
            </a:r>
            <a:r>
              <a:rPr lang="en-US" baseline="0" dirty="0" smtClean="0"/>
              <a:t> log</a:t>
            </a:r>
            <a:r>
              <a:rPr lang="en-US" baseline="30000" dirty="0" smtClean="0"/>
              <a:t>2</a:t>
            </a:r>
            <a:r>
              <a:rPr lang="en-US" baseline="0" dirty="0" smtClean="0"/>
              <a:t>n and the best known solution to filtering runs in </a:t>
            </a:r>
            <a:r>
              <a:rPr lang="en-US" baseline="0" dirty="0" smtClean="0"/>
              <a:t>n log</a:t>
            </a:r>
            <a:r>
              <a:rPr lang="en-US" baseline="30000" dirty="0" smtClean="0"/>
              <a:t>2</a:t>
            </a:r>
            <a:r>
              <a:rPr lang="en-US" baseline="0" dirty="0" smtClean="0"/>
              <a:t>n, giving an overall runtime of </a:t>
            </a:r>
            <a:r>
              <a:rPr lang="en-US" baseline="0" dirty="0" err="1" smtClean="0"/>
              <a:t>kn</a:t>
            </a:r>
            <a:r>
              <a:rPr lang="en-US" baseline="0" dirty="0" smtClean="0"/>
              <a:t> log</a:t>
            </a:r>
            <a:r>
              <a:rPr lang="en-US" baseline="30000" dirty="0" smtClean="0"/>
              <a:t>2</a:t>
            </a:r>
            <a:r>
              <a:rPr lang="en-US" baseline="0" dirty="0" smtClean="0"/>
              <a:t>n. The algorithms we have come up with solve these in </a:t>
            </a:r>
            <a:r>
              <a:rPr lang="en-US" baseline="0" dirty="0" err="1" smtClean="0"/>
              <a:t>kn</a:t>
            </a:r>
            <a:r>
              <a:rPr lang="en-US" baseline="0" dirty="0" smtClean="0"/>
              <a:t> log</a:t>
            </a:r>
            <a:r>
              <a:rPr lang="en-US" baseline="30000" dirty="0" smtClean="0"/>
              <a:t> </a:t>
            </a:r>
            <a:r>
              <a:rPr lang="en-US" baseline="0" dirty="0" smtClean="0"/>
              <a:t>n and n log n time, giving an overall runtime of </a:t>
            </a:r>
            <a:r>
              <a:rPr lang="en-US" baseline="0" dirty="0" err="1" smtClean="0"/>
              <a:t>kn</a:t>
            </a:r>
            <a:r>
              <a:rPr lang="en-US" baseline="0" dirty="0" smtClean="0"/>
              <a:t> log n.</a:t>
            </a:r>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5</a:t>
            </a:fld>
            <a:endParaRPr lang="en-US"/>
          </a:p>
        </p:txBody>
      </p:sp>
    </p:spTree>
    <p:extLst>
      <p:ext uri="{BB962C8B-B14F-4D97-AF65-F5344CB8AC3E}">
        <p14:creationId xmlns:p14="http://schemas.microsoft.com/office/powerpoint/2010/main" val="1870564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6</a:t>
            </a:fld>
            <a:endParaRPr lang="en-US"/>
          </a:p>
        </p:txBody>
      </p:sp>
    </p:spTree>
    <p:extLst>
      <p:ext uri="{BB962C8B-B14F-4D97-AF65-F5344CB8AC3E}">
        <p14:creationId xmlns:p14="http://schemas.microsoft.com/office/powerpoint/2010/main" val="82602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Demonstrated</a:t>
            </a:r>
            <a:r>
              <a:rPr lang="en-US" baseline="0" dirty="0" smtClean="0"/>
              <a:t> on the above two trees</a:t>
            </a:r>
          </a:p>
          <a:p>
            <a:r>
              <a:rPr lang="en-US" baseline="0" dirty="0" smtClean="0"/>
              <a:t>These trees have </a:t>
            </a:r>
            <a:r>
              <a:rPr lang="en-US" baseline="0" dirty="0" err="1" smtClean="0"/>
              <a:t>leafsets</a:t>
            </a:r>
            <a:r>
              <a:rPr lang="en-US" baseline="0" dirty="0" smtClean="0"/>
              <a:t> {a </a:t>
            </a:r>
            <a:r>
              <a:rPr lang="mr-IN" baseline="0" dirty="0" smtClean="0"/>
              <a:t>…</a:t>
            </a:r>
            <a:r>
              <a:rPr lang="en-US" baseline="0" dirty="0" smtClean="0"/>
              <a:t> h}</a:t>
            </a:r>
          </a:p>
          <a:p>
            <a:pPr algn="l"/>
            <a:r>
              <a:rPr lang="en-US" baseline="0" dirty="0" smtClean="0"/>
              <a:t>We divide this into two equal halves </a:t>
            </a:r>
            <a:r>
              <a:rPr lang="mr-IN" baseline="0" dirty="0" smtClean="0"/>
              <a:t>–</a:t>
            </a:r>
            <a:r>
              <a:rPr lang="en-US" baseline="0" dirty="0" smtClean="0"/>
              <a:t> {a </a:t>
            </a:r>
            <a:r>
              <a:rPr lang="mr-IN" baseline="0" dirty="0" smtClean="0"/>
              <a:t>…</a:t>
            </a:r>
            <a:r>
              <a:rPr lang="en-US" baseline="0" dirty="0" smtClean="0"/>
              <a:t> d} and {e </a:t>
            </a:r>
            <a:r>
              <a:rPr lang="mr-IN" baseline="0" dirty="0" smtClean="0"/>
              <a:t>…</a:t>
            </a:r>
            <a:r>
              <a:rPr lang="en-US" baseline="0" dirty="0" smtClean="0"/>
              <a:t> f}</a:t>
            </a:r>
          </a:p>
          <a:p>
            <a:pPr algn="l"/>
            <a:r>
              <a:rPr lang="en-US" baseline="0" dirty="0" smtClean="0"/>
              <a:t>For each of these we construct “restricted subtrees”</a:t>
            </a:r>
          </a:p>
          <a:p>
            <a:pPr algn="l"/>
            <a:r>
              <a:rPr lang="en-US" baseline="0" dirty="0" smtClean="0"/>
              <a:t>Take T</a:t>
            </a:r>
            <a:r>
              <a:rPr lang="en-US" baseline="-25000" dirty="0" smtClean="0"/>
              <a:t>1</a:t>
            </a:r>
            <a:r>
              <a:rPr lang="en-US" baseline="0" dirty="0" smtClean="0"/>
              <a:t> | L’. Contains all nodes that are </a:t>
            </a:r>
            <a:r>
              <a:rPr lang="en-US" baseline="0" dirty="0" err="1" smtClean="0"/>
              <a:t>lcas</a:t>
            </a:r>
            <a:r>
              <a:rPr lang="en-US" baseline="0" dirty="0" smtClean="0"/>
              <a:t> of these leaves, arranged in the same manner as the original tree.</a:t>
            </a:r>
          </a:p>
          <a:p>
            <a:pPr algn="l"/>
            <a:r>
              <a:rPr lang="en-US" baseline="0" dirty="0" smtClean="0"/>
              <a:t>Similarly we construct </a:t>
            </a:r>
            <a:r>
              <a:rPr lang="en-US" baseline="0" dirty="0" smtClean="0"/>
              <a:t>T</a:t>
            </a:r>
            <a:r>
              <a:rPr lang="en-US" baseline="-25000" dirty="0" smtClean="0"/>
              <a:t>2</a:t>
            </a:r>
            <a:r>
              <a:rPr lang="en-US" baseline="0" dirty="0" smtClean="0"/>
              <a:t> | L’. </a:t>
            </a:r>
            <a:endParaRPr lang="en-US" baseline="0" dirty="0" smtClean="0"/>
          </a:p>
          <a:p>
            <a:pPr algn="l"/>
            <a:r>
              <a:rPr lang="en-US" baseline="0" dirty="0" smtClean="0"/>
              <a:t>We then recursively label these trees</a:t>
            </a:r>
          </a:p>
          <a:p>
            <a:pPr algn="l"/>
            <a:r>
              <a:rPr lang="en-US" baseline="0" dirty="0" smtClean="0"/>
              <a:t>Similarly, L’’ trees and labelling is done</a:t>
            </a:r>
          </a:p>
          <a:p>
            <a:pPr algn="l"/>
            <a:r>
              <a:rPr lang="en-US" baseline="0" dirty="0" smtClean="0"/>
              <a:t>Now we need to label </a:t>
            </a:r>
            <a:r>
              <a:rPr lang="en-US" baseline="0" dirty="0" smtClean="0"/>
              <a:t>T</a:t>
            </a:r>
            <a:r>
              <a:rPr lang="en-US" baseline="-25000" dirty="0" smtClean="0"/>
              <a:t>1</a:t>
            </a:r>
            <a:r>
              <a:rPr lang="en-US" baseline="0" dirty="0" smtClean="0"/>
              <a:t> and T</a:t>
            </a:r>
            <a:r>
              <a:rPr lang="en-US" baseline="-25000" dirty="0" smtClean="0"/>
              <a:t>2</a:t>
            </a:r>
          </a:p>
          <a:p>
            <a:pPr algn="l"/>
            <a:r>
              <a:rPr lang="en-US" baseline="0" dirty="0" smtClean="0"/>
              <a:t>The {a, b} node is associated with the {a, b} node in T</a:t>
            </a:r>
            <a:r>
              <a:rPr lang="en-US" baseline="-25000" dirty="0" smtClean="0"/>
              <a:t>1</a:t>
            </a:r>
            <a:r>
              <a:rPr lang="en-US" baseline="0" dirty="0" smtClean="0"/>
              <a:t> | L’. It doesn’t have any leaves from L’’, so for that we give it 0. Thus we have created a label for this node, and this label uniquely identifies the </a:t>
            </a:r>
            <a:r>
              <a:rPr lang="en-US" baseline="0" dirty="0" err="1" smtClean="0"/>
              <a:t>leafset</a:t>
            </a:r>
            <a:r>
              <a:rPr lang="en-US" baseline="0" dirty="0" smtClean="0"/>
              <a:t> of the node.</a:t>
            </a:r>
          </a:p>
          <a:p>
            <a:pPr algn="l"/>
            <a:r>
              <a:rPr lang="en-US" baseline="0" dirty="0" smtClean="0"/>
              <a:t>Similarly for {c, d, f, g, h}</a:t>
            </a:r>
          </a:p>
          <a:p>
            <a:pPr algn="l"/>
            <a:r>
              <a:rPr lang="en-US" baseline="0" dirty="0" smtClean="0"/>
              <a:t>And label all of them</a:t>
            </a:r>
          </a:p>
          <a:p>
            <a:pPr algn="l"/>
            <a:r>
              <a:rPr lang="en-US" baseline="0" dirty="0" smtClean="0"/>
              <a:t>What’s left is to radix sort these pairs so that we can assign new ids.</a:t>
            </a:r>
          </a:p>
          <a:p>
            <a:pPr algn="l"/>
            <a:r>
              <a:rPr lang="en-US" baseline="0" dirty="0" smtClean="0"/>
              <a:t>Finally, note that we can counting sort the resulting ids to find the weight of each node.</a:t>
            </a:r>
            <a:endParaRPr lang="en-US" baseline="0" dirty="0" smtClean="0"/>
          </a:p>
        </p:txBody>
      </p:sp>
      <p:sp>
        <p:nvSpPr>
          <p:cNvPr id="4" name="Slide Number Placeholder 3"/>
          <p:cNvSpPr>
            <a:spLocks noGrp="1"/>
          </p:cNvSpPr>
          <p:nvPr>
            <p:ph type="sldNum" sz="quarter" idx="10"/>
          </p:nvPr>
        </p:nvSpPr>
        <p:spPr/>
        <p:txBody>
          <a:bodyPr/>
          <a:lstStyle/>
          <a:p>
            <a:fld id="{D5961863-C21D-3E4E-B948-D1699B0E5A68}" type="slidenum">
              <a:rPr lang="en-US" smtClean="0"/>
              <a:t>7</a:t>
            </a:fld>
            <a:endParaRPr lang="en-US"/>
          </a:p>
        </p:txBody>
      </p:sp>
    </p:spTree>
    <p:extLst>
      <p:ext uri="{BB962C8B-B14F-4D97-AF65-F5344CB8AC3E}">
        <p14:creationId xmlns:p14="http://schemas.microsoft.com/office/powerpoint/2010/main" val="160187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9</a:t>
            </a:fld>
            <a:endParaRPr lang="en-US"/>
          </a:p>
        </p:txBody>
      </p:sp>
    </p:spTree>
    <p:extLst>
      <p:ext uri="{BB962C8B-B14F-4D97-AF65-F5344CB8AC3E}">
        <p14:creationId xmlns:p14="http://schemas.microsoft.com/office/powerpoint/2010/main" val="1455643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the cluster {a,</a:t>
            </a:r>
            <a:r>
              <a:rPr lang="en-US" baseline="0" dirty="0" smtClean="0"/>
              <a:t> b, c, f, g, h} and compare it with the given tree. Notice that the clusters associated with the circled nodes are subsets of C. Such nodes for subsets of the tree. This allows us to define maximal compatible subtrees, which are subtrees that have no parent which is also a subset of C. These subtrees are identified by their roots, as circled.</a:t>
            </a:r>
          </a:p>
          <a:p>
            <a:r>
              <a:rPr lang="en-US" baseline="0" dirty="0" smtClean="0"/>
              <a:t>Also notice that the root of the tree is the </a:t>
            </a:r>
            <a:r>
              <a:rPr lang="en-US" baseline="0" dirty="0" err="1" smtClean="0"/>
              <a:t>lca</a:t>
            </a:r>
            <a:r>
              <a:rPr lang="en-US" baseline="0" dirty="0" smtClean="0"/>
              <a:t> of the cluster as a whole.</a:t>
            </a:r>
          </a:p>
          <a:p>
            <a:r>
              <a:rPr lang="en-US" baseline="0" dirty="0" smtClean="0"/>
              <a:t>Then the nodes in rectangles, which are proper ancestors of the </a:t>
            </a:r>
            <a:r>
              <a:rPr lang="en-US" baseline="0" dirty="0" err="1" smtClean="0"/>
              <a:t>rootsOfSubtrees</a:t>
            </a:r>
            <a:r>
              <a:rPr lang="en-US" baseline="0" dirty="0" smtClean="0"/>
              <a:t> and proper descendants of the </a:t>
            </a:r>
            <a:r>
              <a:rPr lang="en-US" baseline="0" dirty="0" err="1" smtClean="0"/>
              <a:t>lca</a:t>
            </a:r>
            <a:r>
              <a:rPr lang="en-US" baseline="0" dirty="0" smtClean="0"/>
              <a:t> are all incompatible with C</a:t>
            </a:r>
          </a:p>
        </p:txBody>
      </p:sp>
      <p:sp>
        <p:nvSpPr>
          <p:cNvPr id="4" name="Slide Number Placeholder 3"/>
          <p:cNvSpPr>
            <a:spLocks noGrp="1"/>
          </p:cNvSpPr>
          <p:nvPr>
            <p:ph type="sldNum" sz="quarter" idx="10"/>
          </p:nvPr>
        </p:nvSpPr>
        <p:spPr/>
        <p:txBody>
          <a:bodyPr/>
          <a:lstStyle/>
          <a:p>
            <a:fld id="{D5961863-C21D-3E4E-B948-D1699B0E5A68}" type="slidenum">
              <a:rPr lang="en-US" smtClean="0"/>
              <a:t>10</a:t>
            </a:fld>
            <a:endParaRPr lang="en-US"/>
          </a:p>
        </p:txBody>
      </p:sp>
    </p:spTree>
    <p:extLst>
      <p:ext uri="{BB962C8B-B14F-4D97-AF65-F5344CB8AC3E}">
        <p14:creationId xmlns:p14="http://schemas.microsoft.com/office/powerpoint/2010/main" val="1977605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961863-C21D-3E4E-B948-D1699B0E5A68}" type="slidenum">
              <a:rPr lang="en-US" smtClean="0"/>
              <a:t>12</a:t>
            </a:fld>
            <a:endParaRPr lang="en-US"/>
          </a:p>
        </p:txBody>
      </p:sp>
    </p:spTree>
    <p:extLst>
      <p:ext uri="{BB962C8B-B14F-4D97-AF65-F5344CB8AC3E}">
        <p14:creationId xmlns:p14="http://schemas.microsoft.com/office/powerpoint/2010/main" val="1439087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1B9722-69F0-3842-B6F1-71438358AF2B}"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584501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9722-69F0-3842-B6F1-71438358AF2B}"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60261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9722-69F0-3842-B6F1-71438358AF2B}"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609644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1B9722-69F0-3842-B6F1-71438358AF2B}"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113022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B9722-69F0-3842-B6F1-71438358AF2B}" type="datetimeFigureOut">
              <a:rPr lang="en-US" smtClean="0"/>
              <a:t>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117298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1B9722-69F0-3842-B6F1-71438358AF2B}"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471923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1B9722-69F0-3842-B6F1-71438358AF2B}" type="datetimeFigureOut">
              <a:rPr lang="en-US" smtClean="0"/>
              <a:t>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95806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1B9722-69F0-3842-B6F1-71438358AF2B}" type="datetimeFigureOut">
              <a:rPr lang="en-US" smtClean="0"/>
              <a:t>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34322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B9722-69F0-3842-B6F1-71438358AF2B}" type="datetimeFigureOut">
              <a:rPr lang="en-US" smtClean="0"/>
              <a:t>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510088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B9722-69F0-3842-B6F1-71438358AF2B}"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30312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B9722-69F0-3842-B6F1-71438358AF2B}" type="datetimeFigureOut">
              <a:rPr lang="en-US" smtClean="0"/>
              <a:t>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D85A76-1ECE-434C-A65A-59431E6E6904}" type="slidenum">
              <a:rPr lang="en-US" smtClean="0"/>
              <a:t>‹#›</a:t>
            </a:fld>
            <a:endParaRPr lang="en-US"/>
          </a:p>
        </p:txBody>
      </p:sp>
    </p:spTree>
    <p:extLst>
      <p:ext uri="{BB962C8B-B14F-4D97-AF65-F5344CB8AC3E}">
        <p14:creationId xmlns:p14="http://schemas.microsoft.com/office/powerpoint/2010/main" val="720932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B9722-69F0-3842-B6F1-71438358AF2B}" type="datetimeFigureOut">
              <a:rPr lang="en-US" smtClean="0"/>
              <a:t>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D85A76-1ECE-434C-A65A-59431E6E6904}" type="slidenum">
              <a:rPr lang="en-US" smtClean="0"/>
              <a:t>‹#›</a:t>
            </a:fld>
            <a:endParaRPr lang="en-US"/>
          </a:p>
        </p:txBody>
      </p:sp>
    </p:spTree>
    <p:extLst>
      <p:ext uri="{BB962C8B-B14F-4D97-AF65-F5344CB8AC3E}">
        <p14:creationId xmlns:p14="http://schemas.microsoft.com/office/powerpoint/2010/main" val="116436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A Faster Construction of </a:t>
            </a:r>
            <a:r>
              <a:rPr lang="en-US" dirty="0" smtClean="0"/>
              <a:t>Frequency Difference Consensus </a:t>
            </a:r>
            <a:r>
              <a:rPr lang="en-US" dirty="0"/>
              <a:t>Trees</a:t>
            </a:r>
          </a:p>
        </p:txBody>
      </p:sp>
      <p:sp>
        <p:nvSpPr>
          <p:cNvPr id="5" name="Subtitle 4"/>
          <p:cNvSpPr>
            <a:spLocks noGrp="1"/>
          </p:cNvSpPr>
          <p:nvPr>
            <p:ph type="subTitle" idx="1"/>
          </p:nvPr>
        </p:nvSpPr>
        <p:spPr>
          <a:xfrm>
            <a:off x="1524000" y="4153368"/>
            <a:ext cx="9144000" cy="1655762"/>
          </a:xfrm>
        </p:spPr>
        <p:txBody>
          <a:bodyPr/>
          <a:lstStyle/>
          <a:p>
            <a:r>
              <a:rPr lang="en-US" dirty="0" smtClean="0"/>
              <a:t>Varun Gupta</a:t>
            </a:r>
          </a:p>
        </p:txBody>
      </p:sp>
    </p:spTree>
    <p:extLst>
      <p:ext uri="{BB962C8B-B14F-4D97-AF65-F5344CB8AC3E}">
        <p14:creationId xmlns:p14="http://schemas.microsoft.com/office/powerpoint/2010/main" val="8360063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RootsOfSubtrees</a:t>
            </a:r>
            <a:endParaRPr lang="en-US" dirty="0"/>
          </a:p>
        </p:txBody>
      </p:sp>
      <p:cxnSp>
        <p:nvCxnSpPr>
          <p:cNvPr id="21" name="Straight Connector 20"/>
          <p:cNvCxnSpPr/>
          <p:nvPr/>
        </p:nvCxnSpPr>
        <p:spPr>
          <a:xfrm flipV="1">
            <a:off x="5683337" y="3692161"/>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989416" y="3692159"/>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5979728" y="2836923"/>
            <a:ext cx="546238" cy="8435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525965" y="2836923"/>
            <a:ext cx="546238"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761413" y="3692161"/>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67492" y="3692159"/>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4553104" y="3705193"/>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859183" y="3705192"/>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4860809" y="2836924"/>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166888" y="2836923"/>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247025" y="4568493"/>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553104" y="4568492"/>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163631" y="1968654"/>
            <a:ext cx="681168" cy="84357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44797" y="1968654"/>
            <a:ext cx="681168"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07774" y="5446784"/>
            <a:ext cx="412847" cy="45370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14" name="TextBox 13"/>
          <p:cNvSpPr txBox="1"/>
          <p:nvPr/>
        </p:nvSpPr>
        <p:spPr>
          <a:xfrm>
            <a:off x="4684317" y="5527371"/>
            <a:ext cx="403733" cy="45370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15" name="TextBox 14"/>
          <p:cNvSpPr txBox="1"/>
          <p:nvPr/>
        </p:nvSpPr>
        <p:spPr>
          <a:xfrm>
            <a:off x="5001544" y="4590409"/>
            <a:ext cx="374116" cy="45370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16" name="TextBox 15"/>
          <p:cNvSpPr txBox="1"/>
          <p:nvPr/>
        </p:nvSpPr>
        <p:spPr>
          <a:xfrm>
            <a:off x="5298540" y="3779125"/>
            <a:ext cx="412847" cy="45370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17" name="TextBox 16"/>
          <p:cNvSpPr txBox="1"/>
          <p:nvPr/>
        </p:nvSpPr>
        <p:spPr>
          <a:xfrm>
            <a:off x="5538266" y="4581546"/>
            <a:ext cx="371836" cy="45370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sp>
        <p:nvSpPr>
          <p:cNvPr id="18" name="TextBox 17"/>
          <p:cNvSpPr txBox="1"/>
          <p:nvPr/>
        </p:nvSpPr>
        <p:spPr>
          <a:xfrm>
            <a:off x="6128116" y="4650315"/>
            <a:ext cx="353609" cy="45370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19" name="TextBox 18"/>
          <p:cNvSpPr txBox="1"/>
          <p:nvPr/>
        </p:nvSpPr>
        <p:spPr>
          <a:xfrm>
            <a:off x="6632577" y="4575419"/>
            <a:ext cx="399177" cy="45370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g</a:t>
            </a:r>
            <a:endParaRPr lang="en-US" sz="1600" dirty="0">
              <a:latin typeface="Apple Chancery" charset="0"/>
              <a:ea typeface="Apple Chancery" charset="0"/>
              <a:cs typeface="Apple Chancery" charset="0"/>
            </a:endParaRPr>
          </a:p>
        </p:txBody>
      </p:sp>
      <p:sp>
        <p:nvSpPr>
          <p:cNvPr id="20" name="TextBox 19"/>
          <p:cNvSpPr txBox="1"/>
          <p:nvPr/>
        </p:nvSpPr>
        <p:spPr>
          <a:xfrm>
            <a:off x="7197597" y="4648350"/>
            <a:ext cx="417404" cy="45370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6" name="Oval 5"/>
          <p:cNvSpPr/>
          <p:nvPr/>
        </p:nvSpPr>
        <p:spPr>
          <a:xfrm>
            <a:off x="4751065" y="3586777"/>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59919" y="4438983"/>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959694" y="3577646"/>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73788" y="3586952"/>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24987" y="2714553"/>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54934" y="2708513"/>
            <a:ext cx="207194" cy="1953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541721" y="3322827"/>
            <a:ext cx="1846659" cy="369332"/>
          </a:xfrm>
          <a:prstGeom prst="rect">
            <a:avLst/>
          </a:prstGeom>
          <a:noFill/>
        </p:spPr>
        <p:txBody>
          <a:bodyPr wrap="none" rtlCol="0">
            <a:spAutoFit/>
          </a:bodyPr>
          <a:lstStyle/>
          <a:p>
            <a:r>
              <a:rPr lang="en-US" dirty="0" smtClean="0"/>
              <a:t>C = {a, b, c, f, g, h}</a:t>
            </a:r>
            <a:endParaRPr lang="en-US" dirty="0"/>
          </a:p>
        </p:txBody>
      </p:sp>
      <p:sp>
        <p:nvSpPr>
          <p:cNvPr id="37" name="Oval 36"/>
          <p:cNvSpPr/>
          <p:nvPr/>
        </p:nvSpPr>
        <p:spPr>
          <a:xfrm>
            <a:off x="6662393" y="4434577"/>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7234513" y="4437068"/>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5018461" y="4454549"/>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451320" y="4457040"/>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4139009" y="5328952"/>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726107" y="5316445"/>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3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3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1"/>
                                      </p:to>
                                    </p:animClr>
                                  </p:subTnLst>
                                </p:cTn>
                              </p:par>
                              <p:par>
                                <p:cTn id="39" presetID="1" presetClass="entr" presetSubtype="0" fill="hold" grpId="1"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subTnLst>
                                    <p:animClr clrSpc="rgb" dir="cw">
                                      <p:cBhvr override="childStyle">
                                        <p:cTn dur="1" fill="hold" display="0" masterRel="nextClick" afterEffect="1"/>
                                        <p:tgtEl>
                                          <p:spTgt spid="7"/>
                                        </p:tgtEl>
                                        <p:attrNameLst>
                                          <p:attrName>ppt_c</p:attrName>
                                        </p:attrNameLst>
                                      </p:cBhvr>
                                      <p:to>
                                        <a:schemeClr val="tx1"/>
                                      </p:to>
                                    </p:animClr>
                                  </p:subTnLst>
                                </p:cTn>
                              </p:par>
                              <p:par>
                                <p:cTn id="41" presetID="1" presetClass="entr" presetSubtype="0" fill="hold" grpId="1"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1"/>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10" grpId="0" animBg="1"/>
      <p:bldP spid="11" grpId="0"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formulating incompatibility</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Given the set of nodes incompatible with some node c</a:t>
            </a:r>
            <a:r>
              <a:rPr lang="en-US" baseline="-25000" dirty="0" smtClean="0"/>
              <a:t>1</a:t>
            </a:r>
            <a:r>
              <a:rPr lang="en-US" dirty="0" smtClean="0"/>
              <a:t>, we would like to find the set of nodes incompatible with its parent, u</a:t>
            </a:r>
            <a:endParaRPr lang="en-US" dirty="0"/>
          </a:p>
        </p:txBody>
      </p:sp>
    </p:spTree>
    <p:extLst>
      <p:ext uri="{BB962C8B-B14F-4D97-AF65-F5344CB8AC3E}">
        <p14:creationId xmlns:p14="http://schemas.microsoft.com/office/powerpoint/2010/main" val="325359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formulating incompatibility</a:t>
            </a:r>
            <a:endParaRPr lang="en-US" dirty="0"/>
          </a:p>
        </p:txBody>
      </p:sp>
      <p:sp>
        <p:nvSpPr>
          <p:cNvPr id="5" name="Triangle 4"/>
          <p:cNvSpPr/>
          <p:nvPr/>
        </p:nvSpPr>
        <p:spPr>
          <a:xfrm>
            <a:off x="8831200" y="4504969"/>
            <a:ext cx="1566503" cy="1381709"/>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6" name="Triangle 5"/>
          <p:cNvSpPr/>
          <p:nvPr/>
        </p:nvSpPr>
        <p:spPr>
          <a:xfrm>
            <a:off x="5895218" y="5291591"/>
            <a:ext cx="683331" cy="595089"/>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 name="Triangle 6"/>
          <p:cNvSpPr/>
          <p:nvPr/>
        </p:nvSpPr>
        <p:spPr>
          <a:xfrm>
            <a:off x="6828652" y="4513830"/>
            <a:ext cx="1694332" cy="1372848"/>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8" name="Triangle 7"/>
          <p:cNvSpPr/>
          <p:nvPr/>
        </p:nvSpPr>
        <p:spPr>
          <a:xfrm>
            <a:off x="7506734" y="5291591"/>
            <a:ext cx="734440" cy="595088"/>
          </a:xfrm>
          <a:prstGeom prst="triangl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riangle 8"/>
          <p:cNvSpPr/>
          <p:nvPr/>
        </p:nvSpPr>
        <p:spPr>
          <a:xfrm>
            <a:off x="4402584" y="4907348"/>
            <a:ext cx="1183537" cy="958972"/>
          </a:xfrm>
          <a:prstGeom prst="triangle">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13" idx="0"/>
          </p:cNvCxnSpPr>
          <p:nvPr/>
        </p:nvCxnSpPr>
        <p:spPr>
          <a:xfrm flipV="1">
            <a:off x="4994353" y="3583379"/>
            <a:ext cx="1261148" cy="1323969"/>
          </a:xfrm>
          <a:prstGeom prst="line">
            <a:avLst/>
          </a:prstGeom>
          <a:ln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1" idx="0"/>
          </p:cNvCxnSpPr>
          <p:nvPr/>
        </p:nvCxnSpPr>
        <p:spPr>
          <a:xfrm flipH="1" flipV="1">
            <a:off x="6345398" y="3583379"/>
            <a:ext cx="1330421" cy="930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10" idx="0"/>
          </p:cNvCxnSpPr>
          <p:nvPr/>
        </p:nvCxnSpPr>
        <p:spPr>
          <a:xfrm flipV="1">
            <a:off x="6236883" y="3602186"/>
            <a:ext cx="63567" cy="16894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236883" y="3473758"/>
            <a:ext cx="127132" cy="1284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0"/>
            <a:endCxn id="11" idx="0"/>
          </p:cNvCxnSpPr>
          <p:nvPr/>
        </p:nvCxnSpPr>
        <p:spPr>
          <a:xfrm flipH="1" flipV="1">
            <a:off x="7675819" y="4513830"/>
            <a:ext cx="198136" cy="7777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506734" y="2210531"/>
            <a:ext cx="127132" cy="1284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cxnSp>
        <p:nvCxnSpPr>
          <p:cNvPr id="16" name="Straight Connector 15"/>
          <p:cNvCxnSpPr/>
          <p:nvPr/>
        </p:nvCxnSpPr>
        <p:spPr>
          <a:xfrm flipV="1">
            <a:off x="6345398" y="2320152"/>
            <a:ext cx="1179954" cy="1172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9" idx="0"/>
          </p:cNvCxnSpPr>
          <p:nvPr/>
        </p:nvCxnSpPr>
        <p:spPr>
          <a:xfrm>
            <a:off x="7615248" y="2320152"/>
            <a:ext cx="1999203" cy="218481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TextBox 17"/>
              <p:cNvSpPr txBox="1"/>
              <p:nvPr/>
            </p:nvSpPr>
            <p:spPr>
              <a:xfrm>
                <a:off x="5713381" y="3152763"/>
                <a:ext cx="577759"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𝑙</m:t>
                          </m:r>
                        </m:e>
                        <m:sub>
                          <m:sSub>
                            <m:sSubPr>
                              <m:ctrlPr>
                                <a:rPr lang="en-US" b="0" i="1" smtClean="0">
                                  <a:latin typeface="Cambria Math" charset="0"/>
                                </a:rPr>
                              </m:ctrlPr>
                            </m:sSubPr>
                            <m:e>
                              <m:r>
                                <a:rPr lang="en-US" b="0" i="1" smtClean="0">
                                  <a:latin typeface="Cambria Math" charset="0"/>
                                </a:rPr>
                                <m:t>𝑐</m:t>
                              </m:r>
                            </m:e>
                            <m:sub>
                              <m:r>
                                <a:rPr lang="en-US" b="0" i="1" smtClean="0">
                                  <a:latin typeface="Cambria Math" charset="0"/>
                                </a:rPr>
                                <m:t>1</m:t>
                              </m:r>
                            </m:sub>
                          </m:sSub>
                        </m:sub>
                      </m:sSub>
                    </m:oMath>
                  </m:oMathPara>
                </a14:m>
                <a:endParaRPr lang="en-US" dirty="0"/>
              </a:p>
            </p:txBody>
          </p:sp>
        </mc:Choice>
        <mc:Fallback>
          <p:sp>
            <p:nvSpPr>
              <p:cNvPr id="18" name="TextBox 17"/>
              <p:cNvSpPr txBox="1">
                <a:spLocks noRot="1" noChangeAspect="1" noMove="1" noResize="1" noEditPoints="1" noAdjustHandles="1" noChangeArrowheads="1" noChangeShapeType="1" noTextEdit="1"/>
              </p:cNvSpPr>
              <p:nvPr/>
            </p:nvSpPr>
            <p:spPr>
              <a:xfrm>
                <a:off x="5713381" y="3152763"/>
                <a:ext cx="577759" cy="393121"/>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7663805" y="1959204"/>
                <a:ext cx="502510" cy="369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charset="0"/>
                            </a:rPr>
                          </m:ctrlPr>
                        </m:sSubPr>
                        <m:e>
                          <m:r>
                            <a:rPr lang="en-US" b="0" i="1" smtClean="0">
                              <a:solidFill>
                                <a:srgbClr val="FF0000"/>
                              </a:solidFill>
                              <a:latin typeface="Cambria Math" charset="0"/>
                            </a:rPr>
                            <m:t>𝑙</m:t>
                          </m:r>
                        </m:e>
                        <m:sub>
                          <m:r>
                            <a:rPr lang="en-US" b="0" i="1" smtClean="0">
                              <a:solidFill>
                                <a:srgbClr val="FF0000"/>
                              </a:solidFill>
                              <a:latin typeface="Cambria Math" charset="0"/>
                            </a:rPr>
                            <m:t>𝑢</m:t>
                          </m:r>
                        </m:sub>
                      </m:sSub>
                    </m:oMath>
                  </m:oMathPara>
                </a14:m>
                <a:endParaRPr lang="en-US" dirty="0">
                  <a:solidFill>
                    <a:srgbClr val="FF0000"/>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7663805" y="1959204"/>
                <a:ext cx="502510" cy="36933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4429268" y="4611775"/>
                <a:ext cx="676634" cy="5965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1</m:t>
                          </m:r>
                        </m:sub>
                      </m:sSub>
                    </m:oMath>
                  </m:oMathPara>
                </a14:m>
                <a:endParaRPr lang="en-US" dirty="0"/>
              </a:p>
            </p:txBody>
          </p:sp>
        </mc:Choice>
        <mc:Fallback>
          <p:sp>
            <p:nvSpPr>
              <p:cNvPr id="20" name="TextBox 19"/>
              <p:cNvSpPr txBox="1">
                <a:spLocks noRot="1" noChangeAspect="1" noMove="1" noResize="1" noEditPoints="1" noAdjustHandles="1" noChangeArrowheads="1" noChangeShapeType="1" noTextEdit="1"/>
              </p:cNvSpPr>
              <p:nvPr/>
            </p:nvSpPr>
            <p:spPr>
              <a:xfrm>
                <a:off x="4429268" y="4611775"/>
                <a:ext cx="676634" cy="596541"/>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7321899" y="5026239"/>
                <a:ext cx="685143" cy="5965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𝑟</m:t>
                          </m:r>
                        </m:e>
                        <m:sub>
                          <m:r>
                            <a:rPr lang="en-US" b="0" i="1" smtClean="0">
                              <a:latin typeface="Cambria Math" charset="0"/>
                            </a:rPr>
                            <m:t>2</m:t>
                          </m:r>
                        </m:sub>
                      </m:sSub>
                    </m:oMath>
                  </m:oMathPara>
                </a14:m>
                <a:endParaRPr lang="en-US" dirty="0"/>
              </a:p>
            </p:txBody>
          </p:sp>
        </mc:Choice>
        <mc:Fallback>
          <p:sp>
            <p:nvSpPr>
              <p:cNvPr id="21" name="TextBox 20"/>
              <p:cNvSpPr txBox="1">
                <a:spLocks noRot="1" noChangeAspect="1" noMove="1" noResize="1" noEditPoints="1" noAdjustHandles="1" noChangeArrowheads="1" noChangeShapeType="1" noTextEdit="1"/>
              </p:cNvSpPr>
              <p:nvPr/>
            </p:nvSpPr>
            <p:spPr>
              <a:xfrm>
                <a:off x="7321899" y="5026239"/>
                <a:ext cx="685143" cy="596541"/>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6197639" y="5049023"/>
                <a:ext cx="428514"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charset="0"/>
                            </a:rPr>
                          </m:ctrlPr>
                        </m:sSubPr>
                        <m:e>
                          <m:r>
                            <a:rPr lang="en-US" b="0" i="1" smtClean="0">
                              <a:solidFill>
                                <a:srgbClr val="FF0000"/>
                              </a:solidFill>
                              <a:latin typeface="Cambria Math" charset="0"/>
                            </a:rPr>
                            <m:t>𝑟</m:t>
                          </m:r>
                        </m:e>
                        <m:sub>
                          <m:r>
                            <a:rPr lang="en-US" b="0" i="1" smtClean="0">
                              <a:solidFill>
                                <a:srgbClr val="FF0000"/>
                              </a:solidFill>
                              <a:latin typeface="Cambria Math" charset="0"/>
                            </a:rPr>
                            <m:t>3</m:t>
                          </m:r>
                        </m:sub>
                      </m:sSub>
                    </m:oMath>
                  </m:oMathPara>
                </a14:m>
                <a:endParaRPr lang="en-US" dirty="0">
                  <a:solidFill>
                    <a:srgbClr val="FF0000"/>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6197639" y="5049023"/>
                <a:ext cx="428514" cy="369332"/>
              </a:xfrm>
              <a:prstGeom prst="rect">
                <a:avLst/>
              </a:prstGeom>
              <a:blipFill rotWithShape="0">
                <a:blip r:embed="rId7"/>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7591245" y="4215558"/>
                <a:ext cx="418640"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charset="0"/>
                            </a:rPr>
                          </m:ctrlPr>
                        </m:sSubPr>
                        <m:e>
                          <m:r>
                            <a:rPr lang="en-US" b="0" i="1" smtClean="0">
                              <a:solidFill>
                                <a:srgbClr val="FF0000"/>
                              </a:solidFill>
                              <a:latin typeface="Cambria Math" charset="0"/>
                            </a:rPr>
                            <m:t>𝑟</m:t>
                          </m:r>
                        </m:e>
                        <m:sub>
                          <m:r>
                            <a:rPr lang="en-US" b="0" i="1" smtClean="0">
                              <a:solidFill>
                                <a:srgbClr val="FF0000"/>
                              </a:solidFill>
                              <a:latin typeface="Cambria Math" charset="0"/>
                            </a:rPr>
                            <m:t>4</m:t>
                          </m:r>
                        </m:sub>
                      </m:sSub>
                    </m:oMath>
                  </m:oMathPara>
                </a14:m>
                <a:endParaRPr lang="en-US" dirty="0">
                  <a:solidFill>
                    <a:srgbClr val="FF0000"/>
                  </a:solidFill>
                </a:endParaRPr>
              </a:p>
            </p:txBody>
          </p:sp>
        </mc:Choice>
        <mc:Fallback>
          <p:sp>
            <p:nvSpPr>
              <p:cNvPr id="23" name="TextBox 22"/>
              <p:cNvSpPr txBox="1">
                <a:spLocks noRot="1" noChangeAspect="1" noMove="1" noResize="1" noEditPoints="1" noAdjustHandles="1" noChangeArrowheads="1" noChangeShapeType="1" noTextEdit="1"/>
              </p:cNvSpPr>
              <p:nvPr/>
            </p:nvSpPr>
            <p:spPr>
              <a:xfrm>
                <a:off x="7591245" y="4215558"/>
                <a:ext cx="418640" cy="369332"/>
              </a:xfrm>
              <a:prstGeom prst="rect">
                <a:avLst/>
              </a:prstGeom>
              <a:blipFill rotWithShape="0">
                <a:blip r:embed="rId8"/>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9513039" y="4243468"/>
                <a:ext cx="428514"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charset="0"/>
                            </a:rPr>
                          </m:ctrlPr>
                        </m:sSubPr>
                        <m:e>
                          <m:r>
                            <a:rPr lang="en-US" b="0" i="1" smtClean="0">
                              <a:solidFill>
                                <a:srgbClr val="FF0000"/>
                              </a:solidFill>
                              <a:latin typeface="Cambria Math" charset="0"/>
                            </a:rPr>
                            <m:t>𝑟</m:t>
                          </m:r>
                        </m:e>
                        <m:sub>
                          <m:r>
                            <a:rPr lang="en-US" b="0" i="1" smtClean="0">
                              <a:solidFill>
                                <a:srgbClr val="FF0000"/>
                              </a:solidFill>
                              <a:latin typeface="Cambria Math" charset="0"/>
                            </a:rPr>
                            <m:t>5</m:t>
                          </m:r>
                        </m:sub>
                      </m:sSub>
                    </m:oMath>
                  </m:oMathPara>
                </a14:m>
                <a:endParaRPr lang="en-US" dirty="0">
                  <a:solidFill>
                    <a:srgbClr val="FF0000"/>
                  </a:solidFill>
                </a:endParaRPr>
              </a:p>
            </p:txBody>
          </p:sp>
        </mc:Choice>
        <mc:Fallback>
          <p:sp>
            <p:nvSpPr>
              <p:cNvPr id="24" name="TextBox 23"/>
              <p:cNvSpPr txBox="1">
                <a:spLocks noRot="1" noChangeAspect="1" noMove="1" noResize="1" noEditPoints="1" noAdjustHandles="1" noChangeArrowheads="1" noChangeShapeType="1" noTextEdit="1"/>
              </p:cNvSpPr>
              <p:nvPr/>
            </p:nvSpPr>
            <p:spPr>
              <a:xfrm>
                <a:off x="9513039" y="4243468"/>
                <a:ext cx="428514" cy="369332"/>
              </a:xfrm>
              <a:prstGeom prst="rect">
                <a:avLst/>
              </a:prstGeom>
              <a:blipFill rotWithShape="0">
                <a:blip r:embed="rId9"/>
                <a:stretch>
                  <a:fillRect b="-163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722571" y="2765019"/>
                <a:ext cx="3834448" cy="369332"/>
              </a:xfrm>
              <a:prstGeom prst="rect">
                <a:avLst/>
              </a:prstGeom>
            </p:spPr>
            <p:txBody>
              <a:bodyPr wrap="none">
                <a:spAutoFit/>
              </a:bodyPr>
              <a:lstStyle/>
              <a:p>
                <a14:m>
                  <m:oMath xmlns:m="http://schemas.openxmlformats.org/officeDocument/2006/math">
                    <m:sSub>
                      <m:sSubPr>
                        <m:ctrlPr>
                          <a:rPr lang="en-US" b="0" i="1" smtClean="0">
                            <a:latin typeface="Cambria Math" charset="0"/>
                          </a:rPr>
                        </m:ctrlPr>
                      </m:sSubPr>
                      <m:e>
                        <m:r>
                          <a:rPr lang="en-US" b="0" i="1" smtClean="0">
                            <a:latin typeface="Cambria Math" charset="0"/>
                          </a:rPr>
                          <m:t>𝑙</m:t>
                        </m:r>
                      </m:e>
                      <m:sub>
                        <m:r>
                          <a:rPr lang="en-US" b="0" i="1" smtClean="0">
                            <a:latin typeface="Cambria Math" charset="0"/>
                          </a:rPr>
                          <m:t>𝑢</m:t>
                        </m:r>
                      </m:sub>
                    </m:sSub>
                  </m:oMath>
                </a14:m>
                <a:r>
                  <a:rPr lang="en-US" dirty="0" smtClean="0"/>
                  <a:t> = lca of the cluster associated with u</a:t>
                </a:r>
                <a:endParaRPr lang="en-US" dirty="0"/>
              </a:p>
            </p:txBody>
          </p:sp>
        </mc:Choice>
        <mc:Fallback>
          <p:sp>
            <p:nvSpPr>
              <p:cNvPr id="27" name="Rectangle 26"/>
              <p:cNvSpPr>
                <a:spLocks noRot="1" noChangeAspect="1" noMove="1" noResize="1" noEditPoints="1" noAdjustHandles="1" noChangeArrowheads="1" noChangeShapeType="1" noTextEdit="1"/>
              </p:cNvSpPr>
              <p:nvPr/>
            </p:nvSpPr>
            <p:spPr>
              <a:xfrm>
                <a:off x="722571" y="2765019"/>
                <a:ext cx="3834448" cy="369332"/>
              </a:xfrm>
              <a:prstGeom prst="rect">
                <a:avLst/>
              </a:prstGeom>
              <a:blipFill rotWithShape="0">
                <a:blip r:embed="rId10"/>
                <a:stretch>
                  <a:fillRect t="-10000" r="-318"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Rectangle 27"/>
              <p:cNvSpPr/>
              <p:nvPr/>
            </p:nvSpPr>
            <p:spPr>
              <a:xfrm>
                <a:off x="722571" y="1817422"/>
                <a:ext cx="3946658" cy="393121"/>
              </a:xfrm>
              <a:prstGeom prst="rect">
                <a:avLst/>
              </a:prstGeom>
            </p:spPr>
            <p:txBody>
              <a:bodyPr wrap="none">
                <a:spAutoFit/>
              </a:bodyPr>
              <a:lstStyle/>
              <a:p>
                <a:pPr/>
                <a14:m>
                  <m:oMath xmlns:m="http://schemas.openxmlformats.org/officeDocument/2006/math">
                    <m:sSub>
                      <m:sSubPr>
                        <m:ctrlPr>
                          <a:rPr lang="en-US" b="0" i="1" smtClean="0">
                            <a:latin typeface="Cambria Math" charset="0"/>
                          </a:rPr>
                        </m:ctrlPr>
                      </m:sSubPr>
                      <m:e>
                        <m:r>
                          <a:rPr lang="en-US" b="0" i="1" smtClean="0">
                            <a:latin typeface="Cambria Math" charset="0"/>
                          </a:rPr>
                          <m:t>𝑙</m:t>
                        </m:r>
                      </m:e>
                      <m:sub>
                        <m:sSub>
                          <m:sSubPr>
                            <m:ctrlPr>
                              <a:rPr lang="en-US" b="0" i="1" smtClean="0">
                                <a:latin typeface="Cambria Math" charset="0"/>
                              </a:rPr>
                            </m:ctrlPr>
                          </m:sSubPr>
                          <m:e>
                            <m:r>
                              <a:rPr lang="en-US" b="0" i="1" smtClean="0">
                                <a:latin typeface="Cambria Math" charset="0"/>
                              </a:rPr>
                              <m:t>𝑐</m:t>
                            </m:r>
                          </m:e>
                          <m:sub>
                            <m:r>
                              <a:rPr lang="en-US" b="0" i="1" smtClean="0">
                                <a:latin typeface="Cambria Math" charset="0"/>
                              </a:rPr>
                              <m:t>1</m:t>
                            </m:r>
                          </m:sub>
                        </m:sSub>
                      </m:sub>
                    </m:sSub>
                  </m:oMath>
                </a14:m>
                <a:r>
                  <a:rPr lang="en-US" dirty="0" smtClean="0"/>
                  <a:t> = </a:t>
                </a:r>
                <a:r>
                  <a:rPr lang="en-US" dirty="0" err="1" smtClean="0"/>
                  <a:t>lca</a:t>
                </a:r>
                <a:r>
                  <a:rPr lang="en-US" dirty="0" smtClean="0"/>
                  <a:t> of the cluster associated with c</a:t>
                </a:r>
                <a:r>
                  <a:rPr lang="en-US" baseline="-25000" dirty="0" smtClean="0"/>
                  <a:t>1</a:t>
                </a:r>
                <a:endParaRPr lang="en-US" dirty="0"/>
              </a:p>
            </p:txBody>
          </p:sp>
        </mc:Choice>
        <mc:Fallback>
          <p:sp>
            <p:nvSpPr>
              <p:cNvPr id="28" name="Rectangle 27"/>
              <p:cNvSpPr>
                <a:spLocks noRot="1" noChangeAspect="1" noMove="1" noResize="1" noEditPoints="1" noAdjustHandles="1" noChangeArrowheads="1" noChangeShapeType="1" noTextEdit="1"/>
              </p:cNvSpPr>
              <p:nvPr/>
            </p:nvSpPr>
            <p:spPr>
              <a:xfrm>
                <a:off x="722571" y="1817422"/>
                <a:ext cx="3946658" cy="393121"/>
              </a:xfrm>
              <a:prstGeom prst="rect">
                <a:avLst/>
              </a:prstGeom>
              <a:blipFill rotWithShape="0">
                <a:blip r:embed="rId11"/>
                <a:stretch>
                  <a:fillRect t="-6154" b="-18462"/>
                </a:stretch>
              </a:blipFill>
            </p:spPr>
            <p:txBody>
              <a:bodyPr/>
              <a:lstStyle/>
              <a:p>
                <a:r>
                  <a:rPr lang="en-US">
                    <a:noFill/>
                  </a:rPr>
                  <a:t> </a:t>
                </a:r>
              </a:p>
            </p:txBody>
          </p:sp>
        </mc:Fallback>
      </mc:AlternateContent>
      <p:sp>
        <p:nvSpPr>
          <p:cNvPr id="29" name="TextBox 28"/>
          <p:cNvSpPr txBox="1"/>
          <p:nvPr/>
        </p:nvSpPr>
        <p:spPr>
          <a:xfrm>
            <a:off x="723247" y="2303115"/>
            <a:ext cx="2828403" cy="369332"/>
          </a:xfrm>
          <a:prstGeom prst="rect">
            <a:avLst/>
          </a:prstGeom>
          <a:noFill/>
        </p:spPr>
        <p:txBody>
          <a:bodyPr wrap="none" rtlCol="0">
            <a:spAutoFit/>
          </a:bodyPr>
          <a:lstStyle/>
          <a:p>
            <a:r>
              <a:rPr lang="en-US" dirty="0" err="1" smtClean="0"/>
              <a:t>rootsOfSubtrees</a:t>
            </a:r>
            <a:r>
              <a:rPr lang="en-US" dirty="0" smtClean="0"/>
              <a:t>(c</a:t>
            </a:r>
            <a:r>
              <a:rPr lang="en-US" baseline="-25000" dirty="0" smtClean="0"/>
              <a:t>1</a:t>
            </a:r>
            <a:r>
              <a:rPr lang="en-US" dirty="0" smtClean="0"/>
              <a:t>) = {r</a:t>
            </a:r>
            <a:r>
              <a:rPr lang="en-US" baseline="-25000" dirty="0" smtClean="0"/>
              <a:t>1</a:t>
            </a:r>
            <a:r>
              <a:rPr lang="en-US" dirty="0" smtClean="0"/>
              <a:t>, </a:t>
            </a:r>
            <a:r>
              <a:rPr lang="en-US" dirty="0" smtClean="0"/>
              <a:t>r</a:t>
            </a:r>
            <a:r>
              <a:rPr lang="en-US" baseline="-25000" dirty="0"/>
              <a:t>2</a:t>
            </a:r>
            <a:r>
              <a:rPr lang="en-US" dirty="0" smtClean="0"/>
              <a:t>}</a:t>
            </a:r>
            <a:endParaRPr lang="en-US" dirty="0"/>
          </a:p>
        </p:txBody>
      </p:sp>
      <p:sp>
        <p:nvSpPr>
          <p:cNvPr id="30" name="TextBox 29"/>
          <p:cNvSpPr txBox="1"/>
          <p:nvPr/>
        </p:nvSpPr>
        <p:spPr>
          <a:xfrm>
            <a:off x="722571" y="3222801"/>
            <a:ext cx="3312510" cy="369332"/>
          </a:xfrm>
          <a:prstGeom prst="rect">
            <a:avLst/>
          </a:prstGeom>
          <a:noFill/>
        </p:spPr>
        <p:txBody>
          <a:bodyPr wrap="none" rtlCol="0">
            <a:spAutoFit/>
          </a:bodyPr>
          <a:lstStyle/>
          <a:p>
            <a:r>
              <a:rPr lang="en-US" dirty="0" err="1" smtClean="0"/>
              <a:t>rootsOfSubtrees</a:t>
            </a:r>
            <a:r>
              <a:rPr lang="en-US" dirty="0" smtClean="0"/>
              <a:t>(u) = {r</a:t>
            </a:r>
            <a:r>
              <a:rPr lang="en-US" baseline="-25000" dirty="0" smtClean="0"/>
              <a:t>1</a:t>
            </a:r>
            <a:r>
              <a:rPr lang="en-US" dirty="0" smtClean="0"/>
              <a:t>, </a:t>
            </a:r>
            <a:r>
              <a:rPr lang="en-US" dirty="0" smtClean="0"/>
              <a:t>r</a:t>
            </a:r>
            <a:r>
              <a:rPr lang="en-US" baseline="-25000" dirty="0" smtClean="0"/>
              <a:t>3</a:t>
            </a:r>
            <a:r>
              <a:rPr lang="en-US" dirty="0" smtClean="0"/>
              <a:t>, r</a:t>
            </a:r>
            <a:r>
              <a:rPr lang="en-US" baseline="-25000" dirty="0" smtClean="0"/>
              <a:t>4</a:t>
            </a:r>
            <a:r>
              <a:rPr lang="en-US" dirty="0" smtClean="0"/>
              <a:t>, r</a:t>
            </a:r>
            <a:r>
              <a:rPr lang="en-US" baseline="-25000" dirty="0"/>
              <a:t>5</a:t>
            </a:r>
            <a:r>
              <a:rPr lang="en-US" dirty="0" smtClean="0"/>
              <a:t>}</a:t>
            </a:r>
            <a:endParaRPr lang="en-US" dirty="0"/>
          </a:p>
        </p:txBody>
      </p:sp>
      <p:sp>
        <p:nvSpPr>
          <p:cNvPr id="32" name="Triangle 31"/>
          <p:cNvSpPr/>
          <p:nvPr/>
        </p:nvSpPr>
        <p:spPr>
          <a:xfrm>
            <a:off x="4395657" y="4916102"/>
            <a:ext cx="1183537" cy="958972"/>
          </a:xfrm>
          <a:prstGeom prst="triangl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2" idx="0"/>
            <a:endCxn id="13" idx="3"/>
          </p:cNvCxnSpPr>
          <p:nvPr/>
        </p:nvCxnSpPr>
        <p:spPr>
          <a:xfrm flipV="1">
            <a:off x="4987426" y="3583379"/>
            <a:ext cx="1268075" cy="1332723"/>
          </a:xfrm>
          <a:prstGeom prst="line">
            <a:avLst/>
          </a:prstGeom>
          <a:ln cmpd="sng">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34" name="Triangle 33"/>
          <p:cNvSpPr/>
          <p:nvPr/>
        </p:nvSpPr>
        <p:spPr>
          <a:xfrm>
            <a:off x="7513601" y="5291591"/>
            <a:ext cx="734440" cy="595088"/>
          </a:xfrm>
          <a:prstGeom prst="triangle">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4" idx="0"/>
            <a:endCxn id="7" idx="0"/>
          </p:cNvCxnSpPr>
          <p:nvPr/>
        </p:nvCxnSpPr>
        <p:spPr>
          <a:xfrm flipH="1" flipV="1">
            <a:off x="7675818" y="4513830"/>
            <a:ext cx="205003" cy="777761"/>
          </a:xfrm>
          <a:prstGeom prst="line">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12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6"/>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5" grpId="0" animBg="1"/>
      <p:bldP spid="19" grpId="0"/>
      <p:bldP spid="22" grpId="0"/>
      <p:bldP spid="23" grpId="0"/>
      <p:bldP spid="24" grpId="0"/>
      <p:bldP spid="27" grpId="0"/>
      <p:bldP spid="30" grpId="0"/>
      <p:bldP spid="32"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Compute_Roots_Of_Subtrees</a:t>
            </a:r>
            <a:endParaRPr lang="en-US" dirty="0">
              <a:latin typeface="American Typewriter" charset="0"/>
              <a:ea typeface="American Typewriter" charset="0"/>
              <a:cs typeface="American Typewriter" charset="0"/>
            </a:endParaRPr>
          </a:p>
        </p:txBody>
      </p:sp>
      <mc:AlternateContent xmlns:mc="http://schemas.openxmlformats.org/markup-compatibility/2006">
        <mc:Choice xmlns:a14="http://schemas.microsoft.com/office/drawing/2010/main" Requires="a14">
          <p:sp>
            <p:nvSpPr>
              <p:cNvPr id="42" name="Content Placeholder 2"/>
              <p:cNvSpPr>
                <a:spLocks noGrp="1"/>
              </p:cNvSpPr>
              <p:nvPr>
                <p:ph idx="1"/>
              </p:nvPr>
            </p:nvSpPr>
            <p:spPr>
              <a:xfrm>
                <a:off x="838200" y="1825625"/>
                <a:ext cx="10515600" cy="4351338"/>
              </a:xfrm>
            </p:spPr>
            <p:txBody>
              <a:bodyPr/>
              <a:lstStyle/>
              <a:p>
                <a:pPr marL="0" indent="0">
                  <a:buNone/>
                </a:pPr>
                <a:r>
                  <a:rPr lang="en-US" dirty="0" smtClean="0"/>
                  <a:t>Input: For some internal node u </a:t>
                </a:r>
                <a14:m>
                  <m:oMath xmlns:m="http://schemas.openxmlformats.org/officeDocument/2006/math">
                    <m:r>
                      <a:rPr lang="en-US" i="1" smtClean="0">
                        <a:latin typeface="Cambria Math" charset="0"/>
                        <a:ea typeface="Cambria Math" charset="0"/>
                        <a:cs typeface="Cambria Math" charset="0"/>
                      </a:rPr>
                      <m:t>∈</m:t>
                    </m:r>
                  </m:oMath>
                </a14:m>
                <a:r>
                  <a:rPr lang="en-US" dirty="0" smtClean="0"/>
                  <a:t> </a:t>
                </a:r>
                <a:r>
                  <a:rPr lang="en-US" dirty="0" smtClean="0"/>
                  <a:t>T</a:t>
                </a:r>
                <a:r>
                  <a:rPr lang="en-US" baseline="-25000" dirty="0" smtClean="0"/>
                  <a:t>A</a:t>
                </a:r>
                <a:r>
                  <a:rPr lang="en-US" dirty="0" smtClean="0"/>
                  <a:t> and c</a:t>
                </a:r>
                <a:r>
                  <a:rPr lang="en-US" baseline="-25000" dirty="0" smtClean="0"/>
                  <a:t>1</a:t>
                </a:r>
                <a:r>
                  <a:rPr lang="en-US" dirty="0" smtClean="0"/>
                  <a:t> </a:t>
                </a:r>
                <a14:m>
                  <m:oMath xmlns:m="http://schemas.openxmlformats.org/officeDocument/2006/math">
                    <m:r>
                      <a:rPr lang="en-US" i="1" smtClean="0">
                        <a:latin typeface="Cambria Math" charset="0"/>
                        <a:ea typeface="Cambria Math" charset="0"/>
                        <a:cs typeface="Cambria Math" charset="0"/>
                      </a:rPr>
                      <m:t>∈</m:t>
                    </m:r>
                  </m:oMath>
                </a14:m>
                <a:r>
                  <a:rPr lang="en-US" dirty="0" smtClean="0"/>
                  <a:t> children(u), </a:t>
                </a:r>
                <a:r>
                  <a:rPr lang="en-US" dirty="0" err="1" smtClean="0"/>
                  <a:t>rootsOfSubtrees</a:t>
                </a:r>
                <a:r>
                  <a:rPr lang="en-US" dirty="0" smtClean="0"/>
                  <a:t>(</a:t>
                </a:r>
                <a:r>
                  <a:rPr lang="en-US" dirty="0" smtClean="0"/>
                  <a:t>c</a:t>
                </a:r>
                <a:r>
                  <a:rPr lang="en-US" baseline="-25000" dirty="0" smtClean="0"/>
                  <a:t>1</a:t>
                </a:r>
                <a:r>
                  <a:rPr lang="en-US" dirty="0" smtClean="0"/>
                  <a:t>), </a:t>
                </a:r>
                <a:r>
                  <a:rPr lang="en-US" dirty="0" err="1" smtClean="0"/>
                  <a:t>lowerBoundary</a:t>
                </a:r>
                <a:r>
                  <a:rPr lang="en-US" dirty="0" smtClean="0"/>
                  <a:t>(u, </a:t>
                </a:r>
                <a:r>
                  <a:rPr lang="en-US" dirty="0" smtClean="0"/>
                  <a:t>c</a:t>
                </a:r>
                <a:r>
                  <a:rPr lang="en-US" baseline="-25000" dirty="0" smtClean="0"/>
                  <a:t>1</a:t>
                </a:r>
                <a:r>
                  <a:rPr lang="en-US" dirty="0" smtClean="0"/>
                  <a:t>) = </a:t>
                </a:r>
                <a14:m>
                  <m:oMath xmlns:m="http://schemas.openxmlformats.org/officeDocument/2006/math">
                    <m:nary>
                      <m:naryPr>
                        <m:chr m:val="⋃"/>
                        <m:limLoc m:val="subSup"/>
                        <m:supHide m:val="on"/>
                        <m:ctrlPr>
                          <a:rPr lang="en-US" i="1" smtClean="0">
                            <a:latin typeface="Cambria Math" charset="0"/>
                          </a:rPr>
                        </m:ctrlPr>
                      </m:naryPr>
                      <m:sub>
                        <m:r>
                          <m:rPr>
                            <m:brk m:alnAt="9"/>
                          </m:rPr>
                          <a:rPr lang="en-US" b="0" i="1" smtClean="0">
                            <a:latin typeface="Cambria Math" charset="0"/>
                          </a:rPr>
                          <m:t>𝑐</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𝑐h𝑖𝑙𝑑𝑟𝑒𝑛</m:t>
                        </m:r>
                        <m:d>
                          <m:dPr>
                            <m:ctrlPr>
                              <a:rPr lang="en-US" b="0" i="1" smtClean="0">
                                <a:latin typeface="Cambria Math" charset="0"/>
                                <a:ea typeface="Cambria Math" charset="0"/>
                                <a:cs typeface="Cambria Math" charset="0"/>
                              </a:rPr>
                            </m:ctrlPr>
                          </m:dPr>
                          <m:e>
                            <m:r>
                              <m:rPr>
                                <m:brk m:alnAt="9"/>
                              </m:rPr>
                              <a:rPr lang="en-US" b="0" i="1" smtClean="0">
                                <a:latin typeface="Cambria Math" charset="0"/>
                                <a:ea typeface="Cambria Math" charset="0"/>
                                <a:cs typeface="Cambria Math" charset="0"/>
                              </a:rPr>
                              <m:t>𝑢</m:t>
                            </m:r>
                          </m:e>
                        </m:d>
                        <m:r>
                          <m:rPr>
                            <m:brk m:alnAt="9"/>
                          </m:rP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𝑐</m:t>
                            </m:r>
                          </m:e>
                          <m:sub>
                            <m:r>
                              <a:rPr lang="en-US" b="0" i="1" smtClean="0">
                                <a:latin typeface="Cambria Math" charset="0"/>
                                <a:ea typeface="Cambria Math" charset="0"/>
                                <a:cs typeface="Cambria Math" charset="0"/>
                              </a:rPr>
                              <m:t>1</m:t>
                            </m:r>
                          </m:sub>
                        </m:sSub>
                        <m:r>
                          <m:rPr>
                            <m:brk m:alnAt="9"/>
                          </m:rPr>
                          <a:rPr lang="en-US" b="0" i="1" smtClean="0">
                            <a:latin typeface="Cambria Math" charset="0"/>
                            <a:ea typeface="Cambria Math" charset="0"/>
                            <a:cs typeface="Cambria Math" charset="0"/>
                          </a:rPr>
                          <m:t>}</m:t>
                        </m:r>
                      </m:sub>
                      <m:sup/>
                      <m:e>
                        <m:r>
                          <a:rPr lang="en-US" b="0" i="1" smtClean="0">
                            <a:latin typeface="Cambria Math" charset="0"/>
                          </a:rPr>
                          <m:t>𝑟𝑜𝑜𝑡𝑠𝑂𝑓𝑆𝑢𝑏𝑡𝑟𝑒𝑒𝑠</m:t>
                        </m:r>
                        <m:r>
                          <a:rPr lang="en-US" b="0" i="1" smtClean="0">
                            <a:latin typeface="Cambria Math" charset="0"/>
                          </a:rPr>
                          <m:t>(</m:t>
                        </m:r>
                        <m:r>
                          <a:rPr lang="en-US" b="0" i="1" smtClean="0">
                            <a:latin typeface="Cambria Math" charset="0"/>
                          </a:rPr>
                          <m:t>𝑐</m:t>
                        </m:r>
                        <m:r>
                          <a:rPr lang="en-US" b="0" i="1" smtClean="0">
                            <a:latin typeface="Cambria Math" charset="0"/>
                          </a:rPr>
                          <m:t>)</m:t>
                        </m:r>
                      </m:e>
                    </m:nary>
                  </m:oMath>
                </a14:m>
                <a:r>
                  <a:rPr lang="en-US" dirty="0" smtClean="0"/>
                  <a:t>, </a:t>
                </a:r>
                <a:r>
                  <a:rPr lang="en-US" dirty="0" smtClean="0"/>
                  <a:t>T</a:t>
                </a:r>
                <a:r>
                  <a:rPr lang="en-US" baseline="-25000" dirty="0" smtClean="0"/>
                  <a:t>B</a:t>
                </a:r>
                <a:endParaRPr lang="en-US" dirty="0" smtClean="0"/>
              </a:p>
              <a:p>
                <a:pPr marL="0" indent="0">
                  <a:buNone/>
                </a:pPr>
                <a:endParaRPr lang="en-US" dirty="0"/>
              </a:p>
              <a:p>
                <a:pPr marL="0" indent="0">
                  <a:buNone/>
                </a:pPr>
                <a:r>
                  <a:rPr lang="en-US" dirty="0" smtClean="0"/>
                  <a:t>Output: </a:t>
                </a:r>
              </a:p>
              <a:p>
                <a:r>
                  <a:rPr lang="en-US" dirty="0" err="1" smtClean="0"/>
                  <a:t>rootsOfSubtrees</a:t>
                </a:r>
                <a:r>
                  <a:rPr lang="en-US" dirty="0" smtClean="0"/>
                  <a:t>(</a:t>
                </a:r>
                <a:r>
                  <a:rPr lang="en-US" dirty="0" smtClean="0"/>
                  <a:t>u</a:t>
                </a:r>
                <a:r>
                  <a:rPr lang="en-US" dirty="0" smtClean="0"/>
                  <a:t>) - </a:t>
                </a:r>
                <a:r>
                  <a:rPr lang="en-US" dirty="0" err="1" smtClean="0"/>
                  <a:t>rootsOfSubtrees</a:t>
                </a:r>
                <a:r>
                  <a:rPr lang="en-US" dirty="0" smtClean="0"/>
                  <a:t>(c</a:t>
                </a:r>
                <a:r>
                  <a:rPr lang="en-US" baseline="-25000" dirty="0" smtClean="0"/>
                  <a:t>1</a:t>
                </a:r>
                <a:r>
                  <a:rPr lang="en-US" dirty="0" smtClean="0"/>
                  <a:t>)</a:t>
                </a:r>
              </a:p>
              <a:p>
                <a:r>
                  <a:rPr lang="en-US" dirty="0" err="1" smtClean="0"/>
                  <a:t>rootsOfSubtrees</a:t>
                </a:r>
                <a:r>
                  <a:rPr lang="en-US" dirty="0" smtClean="0"/>
                  <a:t>(c</a:t>
                </a:r>
                <a:r>
                  <a:rPr lang="en-US" baseline="-25000" dirty="0" smtClean="0"/>
                  <a:t>1</a:t>
                </a:r>
                <a:r>
                  <a:rPr lang="en-US" dirty="0" smtClean="0"/>
                  <a:t>) - </a:t>
                </a:r>
                <a:r>
                  <a:rPr lang="en-US" dirty="0" err="1" smtClean="0"/>
                  <a:t>rootsOfSubtrees</a:t>
                </a:r>
                <a:r>
                  <a:rPr lang="en-US" dirty="0" smtClean="0"/>
                  <a:t>(u)</a:t>
                </a:r>
              </a:p>
              <a:p>
                <a:r>
                  <a:rPr lang="en-US" dirty="0" err="1" smtClean="0"/>
                  <a:t>rootsOfSubtrees</a:t>
                </a:r>
                <a:r>
                  <a:rPr lang="en-US" dirty="0" smtClean="0"/>
                  <a:t>(u) </a:t>
                </a:r>
                <a14:m>
                  <m:oMath xmlns:m="http://schemas.openxmlformats.org/officeDocument/2006/math">
                    <m:r>
                      <a:rPr lang="en-US" i="1" smtClean="0">
                        <a:latin typeface="Cambria Math" charset="0"/>
                        <a:ea typeface="Cambria Math" charset="0"/>
                        <a:cs typeface="Cambria Math" charset="0"/>
                      </a:rPr>
                      <m:t>∩</m:t>
                    </m:r>
                  </m:oMath>
                </a14:m>
                <a:r>
                  <a:rPr lang="en-US" dirty="0" smtClean="0"/>
                  <a:t> </a:t>
                </a:r>
                <a:r>
                  <a:rPr lang="en-US" dirty="0" smtClean="0"/>
                  <a:t>rootsOfSubtrees(c</a:t>
                </a:r>
                <a:r>
                  <a:rPr lang="en-US" baseline="-25000" dirty="0" smtClean="0"/>
                  <a:t>1</a:t>
                </a:r>
                <a:r>
                  <a:rPr lang="en-US" dirty="0" smtClean="0"/>
                  <a:t>)</a:t>
                </a:r>
                <a:endParaRPr lang="en-US" dirty="0"/>
              </a:p>
            </p:txBody>
          </p:sp>
        </mc:Choice>
        <mc:Fallback>
          <p:sp>
            <p:nvSpPr>
              <p:cNvPr id="42"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781284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13331" y="4668660"/>
            <a:ext cx="284052" cy="369332"/>
          </a:xfrm>
          <a:prstGeom prst="rect">
            <a:avLst/>
          </a:prstGeom>
          <a:noFill/>
        </p:spPr>
        <p:txBody>
          <a:bodyPr wrap="none" rtlCol="0">
            <a:spAutoFit/>
          </a:bodyPr>
          <a:lstStyle/>
          <a:p>
            <a:r>
              <a:rPr lang="en-US" smtClean="0">
                <a:solidFill>
                  <a:srgbClr val="FF0000"/>
                </a:solidFill>
                <a:latin typeface="Apple Chancery" charset="0"/>
                <a:ea typeface="Apple Chancery" charset="0"/>
                <a:cs typeface="Apple Chancery" charset="0"/>
              </a:rPr>
              <a:t>1</a:t>
            </a:r>
            <a:endParaRPr lang="en-US" dirty="0">
              <a:solidFill>
                <a:srgbClr val="FF0000"/>
              </a:solidFill>
              <a:latin typeface="Apple Chancery" charset="0"/>
              <a:ea typeface="Apple Chancery" charset="0"/>
              <a:cs typeface="Apple Chancery" charset="0"/>
            </a:endParaRPr>
          </a:p>
        </p:txBody>
      </p:sp>
      <p:sp>
        <p:nvSpPr>
          <p:cNvPr id="40" name="TextBox 39"/>
          <p:cNvSpPr txBox="1"/>
          <p:nvPr/>
        </p:nvSpPr>
        <p:spPr>
          <a:xfrm>
            <a:off x="7122929" y="2936123"/>
            <a:ext cx="284052" cy="369332"/>
          </a:xfrm>
          <a:prstGeom prst="rect">
            <a:avLst/>
          </a:prstGeom>
          <a:noFill/>
        </p:spPr>
        <p:txBody>
          <a:bodyPr wrap="none" rtlCol="0">
            <a:spAutoFit/>
          </a:bodyPr>
          <a:lstStyle/>
          <a:p>
            <a:r>
              <a:rPr lang="en-US" dirty="0">
                <a:solidFill>
                  <a:srgbClr val="FF0000"/>
                </a:solidFill>
                <a:latin typeface="Apple Chancery" charset="0"/>
                <a:ea typeface="Apple Chancery" charset="0"/>
                <a:cs typeface="Apple Chancery" charset="0"/>
              </a:rPr>
              <a:t>1</a:t>
            </a:r>
          </a:p>
        </p:txBody>
      </p:sp>
      <p:sp>
        <p:nvSpPr>
          <p:cNvPr id="42" name="TextBox 41"/>
          <p:cNvSpPr txBox="1"/>
          <p:nvPr/>
        </p:nvSpPr>
        <p:spPr>
          <a:xfrm>
            <a:off x="6802089" y="3786352"/>
            <a:ext cx="290464" cy="369332"/>
          </a:xfrm>
          <a:prstGeom prst="rect">
            <a:avLst/>
          </a:prstGeom>
          <a:noFill/>
        </p:spPr>
        <p:txBody>
          <a:bodyPr wrap="none" rtlCol="0">
            <a:spAutoFit/>
          </a:bodyPr>
          <a:lstStyle/>
          <a:p>
            <a:r>
              <a:rPr lang="en-US" smtClean="0">
                <a:solidFill>
                  <a:srgbClr val="FF0000"/>
                </a:solidFill>
                <a:latin typeface="Apple Chancery" charset="0"/>
                <a:ea typeface="Apple Chancery" charset="0"/>
                <a:cs typeface="Apple Chancery" charset="0"/>
              </a:rPr>
              <a:t>3</a:t>
            </a:r>
            <a:endParaRPr lang="en-US" dirty="0">
              <a:solidFill>
                <a:srgbClr val="FF0000"/>
              </a:solidFill>
              <a:latin typeface="Apple Chancery" charset="0"/>
              <a:ea typeface="Apple Chancery" charset="0"/>
              <a:cs typeface="Apple Chancery" charset="0"/>
            </a:endParaRPr>
          </a:p>
        </p:txBody>
      </p:sp>
      <p:sp>
        <p:nvSpPr>
          <p:cNvPr id="43" name="TextBox 42"/>
          <p:cNvSpPr txBox="1"/>
          <p:nvPr/>
        </p:nvSpPr>
        <p:spPr>
          <a:xfrm>
            <a:off x="7082825" y="2912061"/>
            <a:ext cx="327334" cy="369332"/>
          </a:xfrm>
          <a:prstGeom prst="rect">
            <a:avLst/>
          </a:prstGeom>
          <a:noFill/>
        </p:spPr>
        <p:txBody>
          <a:bodyPr wrap="none" rtlCol="0">
            <a:spAutoFit/>
          </a:bodyPr>
          <a:lstStyle/>
          <a:p>
            <a:r>
              <a:rPr lang="en-US" dirty="0" smtClean="0">
                <a:solidFill>
                  <a:srgbClr val="FF0000"/>
                </a:solidFill>
                <a:latin typeface="Apple Chancery" charset="0"/>
                <a:ea typeface="Apple Chancery" charset="0"/>
                <a:cs typeface="Apple Chancery" charset="0"/>
              </a:rPr>
              <a:t>4</a:t>
            </a:r>
            <a:endParaRPr lang="en-US" dirty="0">
              <a:solidFill>
                <a:srgbClr val="FF0000"/>
              </a:solidFill>
              <a:latin typeface="Apple Chancery" charset="0"/>
              <a:ea typeface="Apple Chancery" charset="0"/>
              <a:cs typeface="Apple Chancery" charset="0"/>
            </a:endParaRPr>
          </a:p>
        </p:txBody>
      </p:sp>
      <p:sp>
        <p:nvSpPr>
          <p:cNvPr id="41" name="TextBox 40"/>
          <p:cNvSpPr txBox="1"/>
          <p:nvPr/>
        </p:nvSpPr>
        <p:spPr>
          <a:xfrm>
            <a:off x="6473497" y="4667432"/>
            <a:ext cx="312906" cy="369332"/>
          </a:xfrm>
          <a:prstGeom prst="rect">
            <a:avLst/>
          </a:prstGeom>
          <a:noFill/>
        </p:spPr>
        <p:txBody>
          <a:bodyPr wrap="none" rtlCol="0">
            <a:spAutoFit/>
          </a:bodyPr>
          <a:lstStyle/>
          <a:p>
            <a:r>
              <a:rPr lang="en-US" dirty="0" smtClean="0">
                <a:solidFill>
                  <a:srgbClr val="FF0000"/>
                </a:solidFill>
                <a:latin typeface="Apple Chancery" charset="0"/>
                <a:ea typeface="Apple Chancery" charset="0"/>
                <a:cs typeface="Apple Chancery" charset="0"/>
              </a:rPr>
              <a:t>2</a:t>
            </a:r>
            <a:endParaRPr lang="en-US" dirty="0">
              <a:solidFill>
                <a:srgbClr val="FF0000"/>
              </a:solidFill>
              <a:latin typeface="Apple Chancery" charset="0"/>
              <a:ea typeface="Apple Chancery" charset="0"/>
              <a:cs typeface="Apple Chancery" charset="0"/>
            </a:endParaRPr>
          </a:p>
        </p:txBody>
      </p:sp>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Compute_Roots_Of_Subtrees</a:t>
            </a:r>
            <a:endParaRPr lang="en-US" dirty="0">
              <a:latin typeface="American Typewriter" charset="0"/>
              <a:ea typeface="American Typewriter" charset="0"/>
              <a:cs typeface="American Typewriter" charset="0"/>
            </a:endParaRPr>
          </a:p>
        </p:txBody>
      </p:sp>
      <p:cxnSp>
        <p:nvCxnSpPr>
          <p:cNvPr id="4" name="Straight Connector 3"/>
          <p:cNvCxnSpPr/>
          <p:nvPr/>
        </p:nvCxnSpPr>
        <p:spPr>
          <a:xfrm flipV="1">
            <a:off x="7949639" y="3996962"/>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255718" y="3996960"/>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8246030" y="3141724"/>
            <a:ext cx="546238" cy="8435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792267" y="3141724"/>
            <a:ext cx="546238"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9027715" y="3996962"/>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33794" y="3996960"/>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6819406" y="4009994"/>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125485" y="4009993"/>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7127111" y="3141725"/>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433190" y="3141724"/>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513327" y="4873294"/>
            <a:ext cx="306079" cy="84357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819406" y="4873293"/>
            <a:ext cx="273120"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7429933" y="2273455"/>
            <a:ext cx="681168" cy="84357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111099" y="2273455"/>
            <a:ext cx="681168" cy="8435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74076" y="5751585"/>
            <a:ext cx="412847" cy="45370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19" name="TextBox 18"/>
          <p:cNvSpPr txBox="1"/>
          <p:nvPr/>
        </p:nvSpPr>
        <p:spPr>
          <a:xfrm>
            <a:off x="6950619" y="5832172"/>
            <a:ext cx="403733" cy="45370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20" name="TextBox 19"/>
          <p:cNvSpPr txBox="1"/>
          <p:nvPr/>
        </p:nvSpPr>
        <p:spPr>
          <a:xfrm>
            <a:off x="7267846" y="4895210"/>
            <a:ext cx="374116" cy="45370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21" name="TextBox 20"/>
          <p:cNvSpPr txBox="1"/>
          <p:nvPr/>
        </p:nvSpPr>
        <p:spPr>
          <a:xfrm>
            <a:off x="7564842" y="4083926"/>
            <a:ext cx="412847" cy="45370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22" name="TextBox 21"/>
          <p:cNvSpPr txBox="1"/>
          <p:nvPr/>
        </p:nvSpPr>
        <p:spPr>
          <a:xfrm>
            <a:off x="7804568" y="4886347"/>
            <a:ext cx="371836" cy="45370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sp>
        <p:nvSpPr>
          <p:cNvPr id="23" name="TextBox 22"/>
          <p:cNvSpPr txBox="1"/>
          <p:nvPr/>
        </p:nvSpPr>
        <p:spPr>
          <a:xfrm>
            <a:off x="8394418" y="4955116"/>
            <a:ext cx="353609" cy="45370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24" name="TextBox 23"/>
          <p:cNvSpPr txBox="1"/>
          <p:nvPr/>
        </p:nvSpPr>
        <p:spPr>
          <a:xfrm>
            <a:off x="8898879" y="4880220"/>
            <a:ext cx="399177" cy="45370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g</a:t>
            </a:r>
            <a:endParaRPr lang="en-US" sz="1600" dirty="0">
              <a:latin typeface="Apple Chancery" charset="0"/>
              <a:ea typeface="Apple Chancery" charset="0"/>
              <a:cs typeface="Apple Chancery" charset="0"/>
            </a:endParaRPr>
          </a:p>
        </p:txBody>
      </p:sp>
      <p:sp>
        <p:nvSpPr>
          <p:cNvPr id="25" name="TextBox 24"/>
          <p:cNvSpPr txBox="1"/>
          <p:nvPr/>
        </p:nvSpPr>
        <p:spPr>
          <a:xfrm>
            <a:off x="9463899" y="4953151"/>
            <a:ext cx="417404" cy="45370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38" name="TextBox 37"/>
          <p:cNvSpPr txBox="1"/>
          <p:nvPr/>
        </p:nvSpPr>
        <p:spPr>
          <a:xfrm>
            <a:off x="834189" y="2616697"/>
            <a:ext cx="1500091" cy="369332"/>
          </a:xfrm>
          <a:prstGeom prst="rect">
            <a:avLst/>
          </a:prstGeom>
          <a:noFill/>
        </p:spPr>
        <p:txBody>
          <a:bodyPr wrap="none" rtlCol="0">
            <a:spAutoFit/>
          </a:bodyPr>
          <a:lstStyle/>
          <a:p>
            <a:r>
              <a:rPr lang="en-US" dirty="0"/>
              <a:t>c</a:t>
            </a:r>
            <a:r>
              <a:rPr lang="en-US" baseline="-25000" dirty="0" smtClean="0"/>
              <a:t>1</a:t>
            </a:r>
            <a:r>
              <a:rPr lang="en-US" dirty="0" smtClean="0"/>
              <a:t> = {a, c, g, h}</a:t>
            </a:r>
            <a:endParaRPr lang="en-US" dirty="0"/>
          </a:p>
        </p:txBody>
      </p:sp>
      <p:sp>
        <p:nvSpPr>
          <p:cNvPr id="39" name="TextBox 38"/>
          <p:cNvSpPr txBox="1"/>
          <p:nvPr/>
        </p:nvSpPr>
        <p:spPr>
          <a:xfrm>
            <a:off x="834188" y="3115018"/>
            <a:ext cx="2091598" cy="369332"/>
          </a:xfrm>
          <a:prstGeom prst="rect">
            <a:avLst/>
          </a:prstGeom>
          <a:noFill/>
        </p:spPr>
        <p:txBody>
          <a:bodyPr wrap="none" rtlCol="0">
            <a:spAutoFit/>
          </a:bodyPr>
          <a:lstStyle/>
          <a:p>
            <a:r>
              <a:rPr lang="en-US" dirty="0"/>
              <a:t>u</a:t>
            </a:r>
            <a:r>
              <a:rPr lang="en-US" dirty="0" smtClean="0"/>
              <a:t> = {a, c, g, h, </a:t>
            </a:r>
            <a:r>
              <a:rPr lang="en-US" dirty="0">
                <a:solidFill>
                  <a:srgbClr val="FF0000"/>
                </a:solidFill>
              </a:rPr>
              <a:t>b</a:t>
            </a:r>
            <a:r>
              <a:rPr lang="en-US" dirty="0" smtClean="0"/>
              <a:t>,</a:t>
            </a:r>
            <a:r>
              <a:rPr lang="en-US" dirty="0" smtClean="0"/>
              <a:t> </a:t>
            </a:r>
            <a:r>
              <a:rPr lang="en-US" dirty="0" smtClean="0">
                <a:solidFill>
                  <a:srgbClr val="FF0000"/>
                </a:solidFill>
              </a:rPr>
              <a:t>d</a:t>
            </a:r>
            <a:r>
              <a:rPr lang="en-US" dirty="0" smtClean="0"/>
              <a:t>, </a:t>
            </a:r>
            <a:r>
              <a:rPr lang="en-US" dirty="0" smtClean="0">
                <a:solidFill>
                  <a:srgbClr val="FF0000"/>
                </a:solidFill>
              </a:rPr>
              <a:t>f</a:t>
            </a:r>
            <a:r>
              <a:rPr lang="en-US" dirty="0" smtClean="0"/>
              <a:t>}</a:t>
            </a:r>
            <a:endParaRPr lang="en-US" dirty="0"/>
          </a:p>
        </p:txBody>
      </p:sp>
      <mc:AlternateContent xmlns:mc="http://schemas.openxmlformats.org/markup-compatibility/2006">
        <mc:Choice xmlns:a14="http://schemas.microsoft.com/office/drawing/2010/main" Requires="a14">
          <p:sp>
            <p:nvSpPr>
              <p:cNvPr id="27" name="TextBox 26"/>
              <p:cNvSpPr txBox="1"/>
              <p:nvPr/>
            </p:nvSpPr>
            <p:spPr>
              <a:xfrm>
                <a:off x="1881379" y="1647549"/>
                <a:ext cx="4802661" cy="8014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charset="0"/>
                        </a:rPr>
                        <m:t>=</m:t>
                      </m:r>
                      <m:nary>
                        <m:naryPr>
                          <m:chr m:val="∑"/>
                          <m:supHide m:val="on"/>
                          <m:ctrlPr>
                            <a:rPr lang="en-US" i="1" smtClean="0">
                              <a:latin typeface="Cambria Math" charset="0"/>
                            </a:rPr>
                          </m:ctrlPr>
                        </m:naryPr>
                        <m:sub>
                          <m:r>
                            <m:rPr>
                              <m:brk m:alnAt="7"/>
                            </m:rPr>
                            <a:rPr lang="en-US" b="0" i="1" smtClean="0">
                              <a:latin typeface="Cambria Math" charset="0"/>
                            </a:rPr>
                            <m:t>𝑟</m:t>
                          </m:r>
                          <m:r>
                            <a:rPr lang="en-US" b="0" i="1" smtClean="0">
                              <a:latin typeface="Cambria Math" charset="0"/>
                            </a:rPr>
                            <m:t> ∈ </m:t>
                          </m:r>
                          <m:r>
                            <a:rPr lang="en-US" b="0" i="1" smtClean="0">
                              <a:latin typeface="Cambria Math" charset="0"/>
                              <a:ea typeface="Cambria Math" charset="0"/>
                              <a:cs typeface="Cambria Math" charset="0"/>
                            </a:rPr>
                            <m:t>𝑟𝑜𝑜𝑡𝑠𝑂𝑓𝑆𝑢𝑏𝑡𝑟𝑒𝑒𝑠</m:t>
                          </m:r>
                          <m:d>
                            <m:dPr>
                              <m:ctrlPr>
                                <a:rPr lang="en-US" b="0" i="1" smtClean="0">
                                  <a:latin typeface="Cambria Math" charset="0"/>
                                  <a:ea typeface="Cambria Math" charset="0"/>
                                  <a:cs typeface="Cambria Math" charset="0"/>
                                </a:rPr>
                              </m:ctrlPr>
                            </m:dPr>
                            <m:e>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𝑐</m:t>
                                  </m:r>
                                </m:e>
                                <m:sub>
                                  <m:r>
                                    <a:rPr lang="en-US" b="0" i="1" smtClean="0">
                                      <a:latin typeface="Cambria Math" charset="0"/>
                                      <a:ea typeface="Cambria Math" charset="0"/>
                                      <a:cs typeface="Cambria Math" charset="0"/>
                                    </a:rPr>
                                    <m:t>1</m:t>
                                  </m:r>
                                </m:sub>
                              </m:sSub>
                            </m:e>
                          </m:d>
                          <m:r>
                            <m:rPr>
                              <m:brk m:alnAt="7"/>
                            </m:rPr>
                            <a:rPr lang="en-US" b="0" i="1" smtClean="0">
                              <a:latin typeface="Cambria Math" charset="0"/>
                              <a:ea typeface="Cambria Math" charset="0"/>
                              <a:cs typeface="Cambria Math" charset="0"/>
                            </a:rPr>
                            <m:t> ∩ </m:t>
                          </m:r>
                          <m:r>
                            <a:rPr lang="en-US" b="0" i="1" smtClean="0">
                              <a:latin typeface="Cambria Math" charset="0"/>
                              <a:ea typeface="Cambria Math" charset="0"/>
                              <a:cs typeface="Cambria Math" charset="0"/>
                            </a:rPr>
                            <m:t>𝑐h𝑖𝑙𝑑𝑟𝑒𝑛</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𝑣</m:t>
                          </m:r>
                          <m:r>
                            <a:rPr lang="en-US" b="0" i="1" smtClean="0">
                              <a:latin typeface="Cambria Math" charset="0"/>
                              <a:ea typeface="Cambria Math" charset="0"/>
                              <a:cs typeface="Cambria Math" charset="0"/>
                            </a:rPr>
                            <m:t>)</m:t>
                          </m:r>
                        </m:sub>
                        <m:sup/>
                        <m:e>
                          <m:d>
                            <m:dPr>
                              <m:begChr m:val="|"/>
                              <m:endChr m:val="|"/>
                              <m:ctrlPr>
                                <a:rPr lang="hr-HR" i="1" smtClean="0">
                                  <a:latin typeface="Cambria Math" charset="0"/>
                                </a:rPr>
                              </m:ctrlPr>
                            </m:dPr>
                            <m:e>
                              <m:r>
                                <a:rPr lang="en-US" b="0" i="1" smtClean="0">
                                  <a:latin typeface="Cambria Math" charset="0"/>
                                </a:rPr>
                                <m:t>𝑙𝑒𝑎𝑓𝑠𝑒𝑡</m:t>
                              </m:r>
                              <m:r>
                                <a:rPr lang="en-US" b="0" i="1" smtClean="0">
                                  <a:latin typeface="Cambria Math" charset="0"/>
                                </a:rPr>
                                <m:t>(</m:t>
                              </m:r>
                              <m:r>
                                <a:rPr lang="en-US" b="0" i="1" smtClean="0">
                                  <a:latin typeface="Cambria Math" charset="0"/>
                                </a:rPr>
                                <m:t>𝑟</m:t>
                              </m:r>
                              <m:r>
                                <a:rPr lang="en-US" b="0" i="1" smtClean="0">
                                  <a:latin typeface="Cambria Math" charset="0"/>
                                </a:rPr>
                                <m:t>)</m:t>
                              </m:r>
                            </m:e>
                          </m:d>
                        </m:e>
                      </m:nary>
                    </m:oMath>
                  </m:oMathPara>
                </a14:m>
                <a:endParaRPr lang="en-US" dirty="0"/>
              </a:p>
            </p:txBody>
          </p:sp>
        </mc:Choice>
        <mc:Fallback>
          <p:sp>
            <p:nvSpPr>
              <p:cNvPr id="27" name="TextBox 26"/>
              <p:cNvSpPr txBox="1">
                <a:spLocks noRot="1" noChangeAspect="1" noMove="1" noResize="1" noEditPoints="1" noAdjustHandles="1" noChangeArrowheads="1" noChangeShapeType="1" noTextEdit="1"/>
              </p:cNvSpPr>
              <p:nvPr/>
            </p:nvSpPr>
            <p:spPr>
              <a:xfrm>
                <a:off x="1881379" y="1647549"/>
                <a:ext cx="4802661" cy="801438"/>
              </a:xfrm>
              <a:prstGeom prst="rect">
                <a:avLst/>
              </a:prstGeom>
              <a:blipFill rotWithShape="0">
                <a:blip r:embed="rId2"/>
                <a:stretch>
                  <a:fillRect/>
                </a:stretch>
              </a:blipFill>
            </p:spPr>
            <p:txBody>
              <a:bodyPr/>
              <a:lstStyle/>
              <a:p>
                <a:r>
                  <a:rPr lang="en-US">
                    <a:noFill/>
                  </a:rPr>
                  <a:t> </a:t>
                </a:r>
              </a:p>
            </p:txBody>
          </p:sp>
        </mc:Fallback>
      </mc:AlternateContent>
      <p:sp>
        <p:nvSpPr>
          <p:cNvPr id="28" name="TextBox 27"/>
          <p:cNvSpPr txBox="1"/>
          <p:nvPr/>
        </p:nvSpPr>
        <p:spPr>
          <a:xfrm>
            <a:off x="834188" y="1819677"/>
            <a:ext cx="1159485" cy="369332"/>
          </a:xfrm>
          <a:prstGeom prst="rect">
            <a:avLst/>
          </a:prstGeom>
          <a:noFill/>
        </p:spPr>
        <p:txBody>
          <a:bodyPr wrap="none" rtlCol="0">
            <a:spAutoFit/>
          </a:bodyPr>
          <a:lstStyle/>
          <a:p>
            <a:r>
              <a:rPr lang="en-US" dirty="0" smtClean="0"/>
              <a:t>counter(v)</a:t>
            </a:r>
            <a:endParaRPr lang="en-US" dirty="0"/>
          </a:p>
        </p:txBody>
      </p:sp>
      <p:sp>
        <p:nvSpPr>
          <p:cNvPr id="29" name="Oval 28"/>
          <p:cNvSpPr/>
          <p:nvPr/>
        </p:nvSpPr>
        <p:spPr>
          <a:xfrm>
            <a:off x="6419445" y="5624125"/>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293739" y="4765876"/>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242850" y="3891585"/>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6810109" y="3794372"/>
            <a:ext cx="284052" cy="369332"/>
          </a:xfrm>
          <a:prstGeom prst="rect">
            <a:avLst/>
          </a:prstGeom>
          <a:noFill/>
        </p:spPr>
        <p:txBody>
          <a:bodyPr wrap="none" rtlCol="0">
            <a:spAutoFit/>
          </a:bodyPr>
          <a:lstStyle/>
          <a:p>
            <a:r>
              <a:rPr lang="en-US" dirty="0">
                <a:solidFill>
                  <a:srgbClr val="FF0000"/>
                </a:solidFill>
                <a:latin typeface="Apple Chancery" charset="0"/>
                <a:ea typeface="Apple Chancery" charset="0"/>
                <a:cs typeface="Apple Chancery" charset="0"/>
              </a:rPr>
              <a:t>1</a:t>
            </a:r>
          </a:p>
        </p:txBody>
      </p:sp>
      <p:sp>
        <p:nvSpPr>
          <p:cNvPr id="34" name="TextBox 33"/>
          <p:cNvSpPr txBox="1"/>
          <p:nvPr/>
        </p:nvSpPr>
        <p:spPr>
          <a:xfrm>
            <a:off x="8839436" y="2920084"/>
            <a:ext cx="312906" cy="369332"/>
          </a:xfrm>
          <a:prstGeom prst="rect">
            <a:avLst/>
          </a:prstGeom>
          <a:noFill/>
        </p:spPr>
        <p:txBody>
          <a:bodyPr wrap="none" rtlCol="0">
            <a:spAutoFit/>
          </a:bodyPr>
          <a:lstStyle/>
          <a:p>
            <a:r>
              <a:rPr lang="en-US" dirty="0" smtClean="0">
                <a:solidFill>
                  <a:srgbClr val="FF0000"/>
                </a:solidFill>
                <a:latin typeface="Apple Chancery" charset="0"/>
                <a:ea typeface="Apple Chancery" charset="0"/>
                <a:cs typeface="Apple Chancery" charset="0"/>
              </a:rPr>
              <a:t>2</a:t>
            </a:r>
            <a:endParaRPr lang="en-US" dirty="0">
              <a:solidFill>
                <a:srgbClr val="FF0000"/>
              </a:solidFill>
              <a:latin typeface="Apple Chancery" charset="0"/>
              <a:ea typeface="Apple Chancery" charset="0"/>
              <a:cs typeface="Apple Chancery" charset="0"/>
            </a:endParaRPr>
          </a:p>
        </p:txBody>
      </p:sp>
      <p:sp>
        <p:nvSpPr>
          <p:cNvPr id="35" name="Oval 34"/>
          <p:cNvSpPr/>
          <p:nvPr/>
        </p:nvSpPr>
        <p:spPr>
          <a:xfrm>
            <a:off x="6980921" y="5624125"/>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7598541" y="3899598"/>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424707" y="4741808"/>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7949094" y="3810414"/>
            <a:ext cx="284052" cy="369332"/>
          </a:xfrm>
          <a:prstGeom prst="rect">
            <a:avLst/>
          </a:prstGeom>
          <a:noFill/>
        </p:spPr>
        <p:txBody>
          <a:bodyPr wrap="none" rtlCol="0">
            <a:spAutoFit/>
          </a:bodyPr>
          <a:lstStyle/>
          <a:p>
            <a:r>
              <a:rPr lang="en-US" dirty="0">
                <a:solidFill>
                  <a:srgbClr val="FF0000"/>
                </a:solidFill>
                <a:latin typeface="Apple Chancery" charset="0"/>
                <a:ea typeface="Apple Chancery" charset="0"/>
                <a:cs typeface="Apple Chancery" charset="0"/>
              </a:rPr>
              <a:t>1</a:t>
            </a:r>
          </a:p>
        </p:txBody>
      </p:sp>
      <p:sp>
        <p:nvSpPr>
          <p:cNvPr id="46" name="Oval 45"/>
          <p:cNvSpPr/>
          <p:nvPr/>
        </p:nvSpPr>
        <p:spPr>
          <a:xfrm>
            <a:off x="7325820" y="3033335"/>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708203" y="4757856"/>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7021023" y="3883565"/>
            <a:ext cx="205232" cy="193506"/>
          </a:xfrm>
          <a:prstGeom prst="ellipse">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52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subTnLst>
                                    <p:animClr clrSpc="rgb" dir="cw">
                                      <p:cBhvr override="childStyle">
                                        <p:cTn dur="1" fill="hold" display="0" masterRel="nextClick" afterEffect="1"/>
                                        <p:tgtEl>
                                          <p:spTgt spid="29"/>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chemeClr val="tx1"/>
                                      </p:to>
                                    </p:animClr>
                                  </p:sub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subTnLst>
                                    <p:animClr clrSpc="rgb" dir="cw">
                                      <p:cBhvr override="childStyle">
                                        <p:cTn dur="1" fill="hold" display="0" masterRel="nextClick" afterEffect="1"/>
                                        <p:tgtEl>
                                          <p:spTgt spid="31"/>
                                        </p:tgtEl>
                                        <p:attrNameLst>
                                          <p:attrName>ppt_c</p:attrName>
                                        </p:attrNameLst>
                                      </p:cBhvr>
                                      <p:to>
                                        <a:schemeClr val="tx1"/>
                                      </p:to>
                                    </p:animClr>
                                  </p:sub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subTnLst>
                                    <p:animClr clrSpc="rgb" dir="cw">
                                      <p:cBhvr override="childStyle">
                                        <p:cTn dur="1" fill="hold" display="0" masterRel="nextClick" afterEffect="1"/>
                                        <p:tgtEl>
                                          <p:spTgt spid="33"/>
                                        </p:tgtEl>
                                        <p:attrNameLst>
                                          <p:attrName>ppt_c</p:attrName>
                                        </p:attrNameLst>
                                      </p:cBhvr>
                                      <p:to>
                                        <a:schemeClr val="tx1"/>
                                      </p:to>
                                    </p:animClr>
                                  </p:sub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tx1"/>
                                      </p:to>
                                    </p:animClr>
                                  </p:sub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subTnLst>
                                    <p:animClr clrSpc="rgb" dir="cw">
                                      <p:cBhvr override="childStyle">
                                        <p:cTn dur="1" fill="hold" display="0" masterRel="nextClick" afterEffect="1"/>
                                        <p:tgtEl>
                                          <p:spTgt spid="34"/>
                                        </p:tgtEl>
                                        <p:attrNameLst>
                                          <p:attrName>ppt_c</p:attrName>
                                        </p:attrNameLst>
                                      </p:cBhvr>
                                      <p:to>
                                        <a:schemeClr val="tx1"/>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subTnLst>
                                    <p:animClr clrSpc="rgb" dir="cw">
                                      <p:cBhvr override="childStyle">
                                        <p:cTn dur="1" fill="hold" display="0" masterRel="nextClick" afterEffect="1"/>
                                        <p:tgtEl>
                                          <p:spTgt spid="36"/>
                                        </p:tgtEl>
                                        <p:attrNameLst>
                                          <p:attrName>ppt_c</p:attrName>
                                        </p:attrNameLst>
                                      </p:cBhvr>
                                      <p:to>
                                        <a:schemeClr val="tx1"/>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subTnLst>
                                    <p:animClr clrSpc="rgb" dir="cw">
                                      <p:cBhvr override="childStyle">
                                        <p:cTn dur="1" fill="hold" display="0" masterRel="nextClick" afterEffect="1"/>
                                        <p:tgtEl>
                                          <p:spTgt spid="40"/>
                                        </p:tgtEl>
                                        <p:attrNameLst>
                                          <p:attrName>ppt_c</p:attrName>
                                        </p:attrNameLst>
                                      </p:cBhvr>
                                      <p:to>
                                        <a:schemeClr val="tx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subTnLst>
                                    <p:animClr clrSpc="rgb" dir="cw">
                                      <p:cBhvr override="childStyle">
                                        <p:cTn dur="1" fill="hold" display="0" masterRel="nextClick" afterEffect="1"/>
                                        <p:tgtEl>
                                          <p:spTgt spid="35"/>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subTnLst>
                                    <p:animClr clrSpc="rgb" dir="cw">
                                      <p:cBhvr override="childStyle">
                                        <p:cTn dur="1" fill="hold" display="0" masterRel="nextClick" afterEffect="1"/>
                                        <p:tgtEl>
                                          <p:spTgt spid="41"/>
                                        </p:tgtEl>
                                        <p:attrNameLst>
                                          <p:attrName>ppt_c</p:attrName>
                                        </p:attrNameLst>
                                      </p:cBhvr>
                                      <p:to>
                                        <a:schemeClr val="tx1"/>
                                      </p:to>
                                    </p:animClr>
                                  </p:sub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subTnLst>
                                    <p:animClr clrSpc="rgb" dir="cw">
                                      <p:cBhvr override="childStyle">
                                        <p:cTn dur="1" fill="hold" display="0" masterRel="nextClick" afterEffect="1"/>
                                        <p:tgtEl>
                                          <p:spTgt spid="47"/>
                                        </p:tgtEl>
                                        <p:attrNameLst>
                                          <p:attrName>ppt_c</p:attrName>
                                        </p:attrNameLst>
                                      </p:cBhvr>
                                      <p:to>
                                        <a:schemeClr val="tx1"/>
                                      </p:to>
                                    </p:animClr>
                                  </p:subTnLst>
                                </p:cTn>
                              </p:par>
                              <p:par>
                                <p:cTn id="39" presetID="1" presetClass="exit" presetSubtype="0" fill="hold" grpId="1" nodeType="withEffect">
                                  <p:stCondLst>
                                    <p:cond delay="0"/>
                                  </p:stCondLst>
                                  <p:childTnLst>
                                    <p:set>
                                      <p:cBhvr>
                                        <p:cTn id="40" dur="1" fill="hold">
                                          <p:stCondLst>
                                            <p:cond delay="0"/>
                                          </p:stCondLst>
                                        </p:cTn>
                                        <p:tgtEl>
                                          <p:spTgt spid="3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childTnLst>
                                  <p:subTnLst>
                                    <p:animClr clrSpc="rgb" dir="cw">
                                      <p:cBhvr override="childStyle">
                                        <p:cTn dur="1" fill="hold" display="0" masterRel="nextClick" afterEffect="1"/>
                                        <p:tgtEl>
                                          <p:spTgt spid="42"/>
                                        </p:tgtEl>
                                        <p:attrNameLst>
                                          <p:attrName>ppt_c</p:attrName>
                                        </p:attrNameLst>
                                      </p:cBhvr>
                                      <p:to>
                                        <a:schemeClr val="tx1"/>
                                      </p:to>
                                    </p:animClr>
                                  </p:sub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subTnLst>
                                    <p:animClr clrSpc="rgb" dir="cw">
                                      <p:cBhvr override="childStyle">
                                        <p:cTn dur="1" fill="hold" display="0" masterRel="nextClick" afterEffect="1"/>
                                        <p:tgtEl>
                                          <p:spTgt spid="48"/>
                                        </p:tgtEl>
                                        <p:attrNameLst>
                                          <p:attrName>ppt_c</p:attrName>
                                        </p:attrNameLst>
                                      </p:cBhvr>
                                      <p:to>
                                        <a:schemeClr val="tx1"/>
                                      </p:to>
                                    </p:animClr>
                                  </p:subTnLst>
                                </p:cTn>
                              </p:par>
                              <p:par>
                                <p:cTn id="51" presetID="1" presetClass="exit" presetSubtype="0" fill="hold" grpId="1" nodeType="withEffect">
                                  <p:stCondLst>
                                    <p:cond delay="0"/>
                                  </p:stCondLst>
                                  <p:childTnLst>
                                    <p:set>
                                      <p:cBhvr>
                                        <p:cTn id="52" dur="1" fill="hold">
                                          <p:stCondLst>
                                            <p:cond delay="0"/>
                                          </p:stCondLst>
                                        </p:cTn>
                                        <p:tgtEl>
                                          <p:spTgt spid="4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childTnLst>
                                  <p:subTnLst>
                                    <p:animClr clrSpc="rgb" dir="cw">
                                      <p:cBhvr override="childStyle">
                                        <p:cTn dur="1" fill="hold" display="0" masterRel="nextClick" afterEffect="1"/>
                                        <p:tgtEl>
                                          <p:spTgt spid="43"/>
                                        </p:tgtEl>
                                        <p:attrNameLst>
                                          <p:attrName>ppt_c</p:attrName>
                                        </p:attrNameLst>
                                      </p:cBhvr>
                                      <p:to>
                                        <a:schemeClr val="tx1"/>
                                      </p:to>
                                    </p:animClr>
                                  </p:sub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48"/>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3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0"/>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0" grpId="0"/>
      <p:bldP spid="40" grpId="1"/>
      <p:bldP spid="42" grpId="0"/>
      <p:bldP spid="43" grpId="0"/>
      <p:bldP spid="41" grpId="0"/>
      <p:bldP spid="39" grpId="0"/>
      <p:bldP spid="29" grpId="0" animBg="1"/>
      <p:bldP spid="29" grpId="1" animBg="1"/>
      <p:bldP spid="30" grpId="0" animBg="1"/>
      <p:bldP spid="30" grpId="1" animBg="1"/>
      <p:bldP spid="31" grpId="0" animBg="1"/>
      <p:bldP spid="33" grpId="0"/>
      <p:bldP spid="33" grpId="1"/>
      <p:bldP spid="34" grpId="0"/>
      <p:bldP spid="35" grpId="0" animBg="1"/>
      <p:bldP spid="35" grpId="1" animBg="1"/>
      <p:bldP spid="36" grpId="0" animBg="1"/>
      <p:bldP spid="36" grpId="1" animBg="1"/>
      <p:bldP spid="37" grpId="0" animBg="1"/>
      <p:bldP spid="45" grpId="0"/>
      <p:bldP spid="46" grpId="0" animBg="1"/>
      <p:bldP spid="47" grpId="0" animBg="1"/>
      <p:bldP spid="47" grpId="1" animBg="1"/>
      <p:bldP spid="48" grpId="0" animBg="1"/>
      <p:bldP spid="4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Compute_Roots_Of_Subtrees</a:t>
            </a:r>
            <a:endParaRPr lang="en-US" dirty="0">
              <a:latin typeface="American Typewriter" charset="0"/>
              <a:ea typeface="American Typewriter" charset="0"/>
              <a:cs typeface="American Typewriter" charset="0"/>
            </a:endParaRPr>
          </a:p>
        </p:txBody>
      </p:sp>
      <p:grpSp>
        <p:nvGrpSpPr>
          <p:cNvPr id="4" name="Group 3"/>
          <p:cNvGrpSpPr/>
          <p:nvPr/>
        </p:nvGrpSpPr>
        <p:grpSpPr>
          <a:xfrm>
            <a:off x="838200" y="2185072"/>
            <a:ext cx="9384631" cy="1250363"/>
            <a:chOff x="1219200" y="3243851"/>
            <a:chExt cx="9384631" cy="1250363"/>
          </a:xfrm>
        </p:grpSpPr>
        <mc:AlternateContent xmlns:mc="http://schemas.openxmlformats.org/markup-compatibility/2006">
          <mc:Choice xmlns:a14="http://schemas.microsoft.com/office/drawing/2010/main" Requires="a14">
            <p:sp>
              <p:nvSpPr>
                <p:cNvPr id="5" name="Content Placeholder 2"/>
                <p:cNvSpPr txBox="1">
                  <a:spLocks/>
                </p:cNvSpPr>
                <p:nvPr/>
              </p:nvSpPr>
              <p:spPr>
                <a:xfrm>
                  <a:off x="1219200" y="3243851"/>
                  <a:ext cx="6112042" cy="668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b="0" i="1" smtClean="0">
                            <a:latin typeface="Cambria Math" charset="0"/>
                          </a:rPr>
                          <m:t>𝑂</m:t>
                        </m:r>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rPr>
                              <m:t>𝑙𝑜𝑤𝑒𝑟𝐵𝑜𝑢𝑛𝑑𝑎𝑟𝑦</m:t>
                            </m:r>
                            <m:d>
                              <m:dPr>
                                <m:ctrlPr>
                                  <a:rPr lang="en-US" b="0" i="1" smtClean="0">
                                    <a:latin typeface="Cambria Math" charset="0"/>
                                  </a:rPr>
                                </m:ctrlPr>
                              </m:dPr>
                              <m:e>
                                <m:r>
                                  <a:rPr lang="en-US" b="0" i="1" smtClean="0">
                                    <a:latin typeface="Cambria Math" charset="0"/>
                                  </a:rPr>
                                  <m:t>𝑢</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𝑐</m:t>
                                    </m:r>
                                  </m:e>
                                  <m:sub>
                                    <m:r>
                                      <a:rPr lang="en-US" b="0" i="1" smtClean="0">
                                        <a:latin typeface="Cambria Math" charset="0"/>
                                      </a:rPr>
                                      <m:t>1</m:t>
                                    </m:r>
                                  </m:sub>
                                </m:sSub>
                              </m:e>
                            </m:d>
                          </m:e>
                        </m:d>
                        <m:r>
                          <a:rPr lang="en-US" b="0" i="1" smtClean="0">
                            <a:latin typeface="Cambria Math" charset="0"/>
                          </a:rPr>
                          <m:t>+</m:t>
                        </m:r>
                      </m:oMath>
                    </m:oMathPara>
                  </a14:m>
                  <a:endParaRPr lang="en-US" b="0" i="1" dirty="0" smtClean="0">
                    <a:latin typeface="Cambria Math" charset="0"/>
                  </a:endParaRPr>
                </a:p>
              </p:txBody>
            </p:sp>
          </mc:Choice>
          <mc:Fallback>
            <p:sp>
              <p:nvSpPr>
                <p:cNvPr id="5" name="Content Placeholder 2"/>
                <p:cNvSpPr txBox="1">
                  <a:spLocks noRot="1" noChangeAspect="1" noMove="1" noResize="1" noEditPoints="1" noAdjustHandles="1" noChangeArrowheads="1" noChangeShapeType="1" noTextEdit="1"/>
                </p:cNvSpPr>
                <p:nvPr/>
              </p:nvSpPr>
              <p:spPr>
                <a:xfrm>
                  <a:off x="1219200" y="3243851"/>
                  <a:ext cx="6112042" cy="668922"/>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p:cNvSpPr txBox="1">
                  <a:spLocks/>
                </p:cNvSpPr>
                <p:nvPr/>
              </p:nvSpPr>
              <p:spPr>
                <a:xfrm>
                  <a:off x="2811378" y="3825292"/>
                  <a:ext cx="7792453" cy="6689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charset="0"/>
                              </a:rPr>
                            </m:ctrlPr>
                          </m:dPr>
                          <m:e>
                            <m:r>
                              <a:rPr lang="en-US" b="0" i="1" smtClean="0">
                                <a:latin typeface="Cambria Math" charset="0"/>
                              </a:rPr>
                              <m:t>𝑟𝑜𝑜𝑡𝑠𝑂𝑓𝑆𝑢𝑏𝑡𝑟𝑒𝑒𝑠</m:t>
                            </m:r>
                            <m:d>
                              <m:dPr>
                                <m:ctrlPr>
                                  <a:rPr lang="en-US" b="0" i="1" smtClean="0">
                                    <a:latin typeface="Cambria Math" charset="0"/>
                                  </a:rPr>
                                </m:ctrlPr>
                              </m:dPr>
                              <m:e>
                                <m:sSub>
                                  <m:sSubPr>
                                    <m:ctrlPr>
                                      <a:rPr lang="en-US" b="0" i="1" smtClean="0">
                                        <a:latin typeface="Cambria Math" charset="0"/>
                                      </a:rPr>
                                    </m:ctrlPr>
                                  </m:sSubPr>
                                  <m:e>
                                    <m:r>
                                      <a:rPr lang="en-US" b="0" i="1" smtClean="0">
                                        <a:latin typeface="Cambria Math" charset="0"/>
                                      </a:rPr>
                                      <m:t>𝑐</m:t>
                                    </m:r>
                                  </m:e>
                                  <m:sub>
                                    <m:r>
                                      <a:rPr lang="en-US" b="0" i="1" smtClean="0">
                                        <a:latin typeface="Cambria Math" charset="0"/>
                                      </a:rPr>
                                      <m:t>1</m:t>
                                    </m:r>
                                  </m:sub>
                                </m:sSub>
                              </m:e>
                            </m:d>
                            <m:r>
                              <a:rPr lang="en-US" b="0" i="1" smtClean="0">
                                <a:latin typeface="Cambria Math" charset="0"/>
                              </a:rPr>
                              <m:t>−</m:t>
                            </m:r>
                            <m:r>
                              <a:rPr lang="en-US" b="0" i="1" smtClean="0">
                                <a:latin typeface="Cambria Math" charset="0"/>
                              </a:rPr>
                              <m:t>𝑟𝑜𝑜𝑡𝑠𝑂𝑓𝑆𝑢𝑏𝑡𝑟𝑒𝑒𝑠</m:t>
                            </m:r>
                            <m:d>
                              <m:dPr>
                                <m:ctrlPr>
                                  <a:rPr lang="en-US" b="0" i="1" smtClean="0">
                                    <a:latin typeface="Cambria Math" charset="0"/>
                                  </a:rPr>
                                </m:ctrlPr>
                              </m:dPr>
                              <m:e>
                                <m:r>
                                  <a:rPr lang="en-US" b="0" i="1" smtClean="0">
                                    <a:latin typeface="Cambria Math" charset="0"/>
                                  </a:rPr>
                                  <m:t>𝑢</m:t>
                                </m:r>
                              </m:e>
                            </m:d>
                          </m:e>
                        </m:d>
                        <m:r>
                          <a:rPr lang="en-US" b="0" i="1" smtClean="0">
                            <a:latin typeface="Cambria Math" charset="0"/>
                          </a:rPr>
                          <m:t>)</m:t>
                        </m:r>
                      </m:oMath>
                    </m:oMathPara>
                  </a14:m>
                  <a:endParaRPr lang="en-US" dirty="0"/>
                </a:p>
              </p:txBody>
            </p:sp>
          </mc:Choice>
          <mc:Fallback>
            <p:sp>
              <p:nvSpPr>
                <p:cNvPr id="6" name="Content Placeholder 2"/>
                <p:cNvSpPr txBox="1">
                  <a:spLocks noRot="1" noChangeAspect="1" noMove="1" noResize="1" noEditPoints="1" noAdjustHandles="1" noChangeArrowheads="1" noChangeShapeType="1" noTextEdit="1"/>
                </p:cNvSpPr>
                <p:nvPr/>
              </p:nvSpPr>
              <p:spPr>
                <a:xfrm>
                  <a:off x="2811378" y="3825292"/>
                  <a:ext cx="7792453" cy="668922"/>
                </a:xfrm>
                <a:prstGeom prst="rect">
                  <a:avLst/>
                </a:prstGeom>
                <a:blipFill rotWithShape="0">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472910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Filter_Clusters_Helper</a:t>
            </a:r>
            <a:endParaRPr lang="en-US" dirty="0"/>
          </a:p>
        </p:txBody>
      </p:sp>
      <p:sp>
        <p:nvSpPr>
          <p:cNvPr id="4" name="Content Placeholder 2"/>
          <p:cNvSpPr>
            <a:spLocks noGrp="1"/>
          </p:cNvSpPr>
          <p:nvPr>
            <p:ph idx="1"/>
          </p:nvPr>
        </p:nvSpPr>
        <p:spPr/>
        <p:txBody>
          <a:bodyPr/>
          <a:lstStyle/>
          <a:p>
            <a:pPr marL="0" indent="0">
              <a:buNone/>
            </a:pPr>
            <a:r>
              <a:rPr lang="en-US" dirty="0" smtClean="0"/>
              <a:t>Input: Trees T</a:t>
            </a:r>
            <a:r>
              <a:rPr lang="en-US" baseline="-25000" dirty="0" smtClean="0"/>
              <a:t>A</a:t>
            </a:r>
            <a:r>
              <a:rPr lang="en-US" dirty="0" smtClean="0"/>
              <a:t> and T</a:t>
            </a:r>
            <a:r>
              <a:rPr lang="en-US" baseline="-25000" dirty="0" smtClean="0"/>
              <a:t>B</a:t>
            </a:r>
            <a:r>
              <a:rPr lang="en-US" dirty="0" smtClean="0"/>
              <a:t> where </a:t>
            </a:r>
            <a:r>
              <a:rPr lang="en-US" dirty="0" err="1" smtClean="0"/>
              <a:t>leafset</a:t>
            </a:r>
            <a:r>
              <a:rPr lang="en-US" dirty="0" smtClean="0"/>
              <a:t> of </a:t>
            </a:r>
            <a:r>
              <a:rPr lang="en-US" dirty="0" smtClean="0"/>
              <a:t>T</a:t>
            </a:r>
            <a:r>
              <a:rPr lang="en-US" baseline="-25000" dirty="0" smtClean="0"/>
              <a:t>A</a:t>
            </a:r>
            <a:r>
              <a:rPr lang="en-US" dirty="0" smtClean="0"/>
              <a:t> is a subset of </a:t>
            </a:r>
            <a:r>
              <a:rPr lang="en-US" dirty="0" err="1" smtClean="0"/>
              <a:t>leafset</a:t>
            </a:r>
            <a:r>
              <a:rPr lang="en-US" dirty="0" smtClean="0"/>
              <a:t> of T</a:t>
            </a:r>
            <a:r>
              <a:rPr lang="en-US" baseline="-25000" dirty="0" smtClean="0"/>
              <a:t>B</a:t>
            </a:r>
            <a:endParaRPr lang="en-US" dirty="0" smtClean="0"/>
          </a:p>
          <a:p>
            <a:pPr marL="0" indent="0">
              <a:buNone/>
            </a:pPr>
            <a:endParaRPr lang="en-US" dirty="0"/>
          </a:p>
          <a:p>
            <a:pPr marL="0" indent="0">
              <a:buNone/>
            </a:pPr>
            <a:r>
              <a:rPr lang="en-US" dirty="0" smtClean="0"/>
              <a:t>Output: </a:t>
            </a:r>
            <a:r>
              <a:rPr lang="en-US" dirty="0" err="1" smtClean="0"/>
              <a:t>rootsOfSubtrees</a:t>
            </a:r>
            <a:r>
              <a:rPr lang="en-US" dirty="0" smtClean="0"/>
              <a:t>(</a:t>
            </a:r>
            <a:r>
              <a:rPr lang="en-US" dirty="0" smtClean="0"/>
              <a:t>T</a:t>
            </a:r>
            <a:r>
              <a:rPr lang="en-US" baseline="-25000" dirty="0" smtClean="0"/>
              <a:t>A</a:t>
            </a:r>
            <a:r>
              <a:rPr lang="en-US" dirty="0" smtClean="0"/>
              <a:t>)</a:t>
            </a:r>
          </a:p>
          <a:p>
            <a:pPr marL="0" indent="0">
              <a:buNone/>
            </a:pPr>
            <a:endParaRPr lang="en-US" dirty="0"/>
          </a:p>
          <a:p>
            <a:pPr marL="0" indent="0">
              <a:buNone/>
            </a:pPr>
            <a:r>
              <a:rPr lang="en-US" dirty="0" smtClean="0"/>
              <a:t>Side Effect: Marks any node in</a:t>
            </a:r>
            <a:r>
              <a:rPr lang="en-US" dirty="0" smtClean="0"/>
              <a:t> T</a:t>
            </a:r>
            <a:r>
              <a:rPr lang="en-US" baseline="-25000" dirty="0" smtClean="0"/>
              <a:t>A</a:t>
            </a:r>
            <a:r>
              <a:rPr lang="en-US" dirty="0" smtClean="0"/>
              <a:t> that doesn’t satisfy the frequency difference condition for deletion.</a:t>
            </a:r>
            <a:endParaRPr lang="en-US" dirty="0"/>
          </a:p>
        </p:txBody>
      </p:sp>
    </p:spTree>
    <p:extLst>
      <p:ext uri="{BB962C8B-B14F-4D97-AF65-F5344CB8AC3E}">
        <p14:creationId xmlns:p14="http://schemas.microsoft.com/office/powerpoint/2010/main" val="2116836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Filter_Clusters_Helper</a:t>
            </a:r>
            <a:endParaRPr lang="en-US" dirty="0"/>
          </a:p>
        </p:txBody>
      </p:sp>
      <p:cxnSp>
        <p:nvCxnSpPr>
          <p:cNvPr id="6" name="Straight Connector 5"/>
          <p:cNvCxnSpPr>
            <a:stCxn id="12" idx="7"/>
            <a:endCxn id="17" idx="3"/>
          </p:cNvCxnSpPr>
          <p:nvPr/>
        </p:nvCxnSpPr>
        <p:spPr>
          <a:xfrm flipV="1">
            <a:off x="3001815" y="4617933"/>
            <a:ext cx="523130" cy="7569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0" idx="0"/>
            <a:endCxn id="17" idx="5"/>
          </p:cNvCxnSpPr>
          <p:nvPr/>
        </p:nvCxnSpPr>
        <p:spPr>
          <a:xfrm flipH="1" flipV="1">
            <a:off x="3596221" y="4617933"/>
            <a:ext cx="200527" cy="3463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riangle 9"/>
          <p:cNvSpPr/>
          <p:nvPr/>
        </p:nvSpPr>
        <p:spPr>
          <a:xfrm>
            <a:off x="3516011" y="4964325"/>
            <a:ext cx="561474" cy="4840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919659" y="5360829"/>
            <a:ext cx="96252" cy="9625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a:spLocks noChangeAspect="1"/>
          </p:cNvSpPr>
          <p:nvPr/>
        </p:nvSpPr>
        <p:spPr>
          <a:xfrm>
            <a:off x="3510183" y="4531895"/>
            <a:ext cx="100800" cy="100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7" idx="7"/>
            <a:endCxn id="25" idx="3"/>
          </p:cNvCxnSpPr>
          <p:nvPr/>
        </p:nvCxnSpPr>
        <p:spPr>
          <a:xfrm flipV="1">
            <a:off x="3596221" y="3774903"/>
            <a:ext cx="523130" cy="771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a:spLocks noChangeAspect="1"/>
          </p:cNvSpPr>
          <p:nvPr/>
        </p:nvSpPr>
        <p:spPr>
          <a:xfrm>
            <a:off x="4104589" y="3688865"/>
            <a:ext cx="100800" cy="100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5" idx="7"/>
            <a:endCxn id="30" idx="3"/>
          </p:cNvCxnSpPr>
          <p:nvPr/>
        </p:nvCxnSpPr>
        <p:spPr>
          <a:xfrm flipV="1">
            <a:off x="4190627" y="2947915"/>
            <a:ext cx="515697" cy="75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a:spLocks noChangeAspect="1"/>
          </p:cNvSpPr>
          <p:nvPr/>
        </p:nvSpPr>
        <p:spPr>
          <a:xfrm>
            <a:off x="4691562" y="2861877"/>
            <a:ext cx="100800" cy="100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30" idx="7"/>
            <a:endCxn id="32" idx="3"/>
          </p:cNvCxnSpPr>
          <p:nvPr/>
        </p:nvCxnSpPr>
        <p:spPr>
          <a:xfrm flipV="1">
            <a:off x="4777600" y="2104885"/>
            <a:ext cx="523130" cy="7717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p:cNvSpPr>
            <a:spLocks noChangeAspect="1"/>
          </p:cNvSpPr>
          <p:nvPr/>
        </p:nvSpPr>
        <p:spPr>
          <a:xfrm>
            <a:off x="5285968" y="2018847"/>
            <a:ext cx="100800" cy="1008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40" idx="0"/>
            <a:endCxn id="17" idx="5"/>
          </p:cNvCxnSpPr>
          <p:nvPr/>
        </p:nvCxnSpPr>
        <p:spPr>
          <a:xfrm flipH="1" flipV="1">
            <a:off x="3596221" y="4617933"/>
            <a:ext cx="915404" cy="355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riangle 39"/>
          <p:cNvSpPr/>
          <p:nvPr/>
        </p:nvSpPr>
        <p:spPr>
          <a:xfrm>
            <a:off x="4230888" y="4973052"/>
            <a:ext cx="561474" cy="4840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3" idx="0"/>
            <a:endCxn id="25" idx="5"/>
          </p:cNvCxnSpPr>
          <p:nvPr/>
        </p:nvCxnSpPr>
        <p:spPr>
          <a:xfrm flipH="1" flipV="1">
            <a:off x="4190627" y="3774903"/>
            <a:ext cx="207697" cy="3632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riangle 42"/>
          <p:cNvSpPr/>
          <p:nvPr/>
        </p:nvSpPr>
        <p:spPr>
          <a:xfrm>
            <a:off x="4117587" y="4138160"/>
            <a:ext cx="561474" cy="4840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a:stCxn id="45" idx="0"/>
            <a:endCxn id="25" idx="5"/>
          </p:cNvCxnSpPr>
          <p:nvPr/>
        </p:nvCxnSpPr>
        <p:spPr>
          <a:xfrm flipH="1" flipV="1">
            <a:off x="4190627" y="3774903"/>
            <a:ext cx="922574" cy="355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riangle 44"/>
          <p:cNvSpPr/>
          <p:nvPr/>
        </p:nvSpPr>
        <p:spPr>
          <a:xfrm>
            <a:off x="4832464" y="4130845"/>
            <a:ext cx="561474" cy="4840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a:stCxn id="51" idx="0"/>
            <a:endCxn id="25" idx="5"/>
          </p:cNvCxnSpPr>
          <p:nvPr/>
        </p:nvCxnSpPr>
        <p:spPr>
          <a:xfrm flipH="1" flipV="1">
            <a:off x="4190627" y="3774903"/>
            <a:ext cx="1636444" cy="36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riangle 50"/>
          <p:cNvSpPr/>
          <p:nvPr/>
        </p:nvSpPr>
        <p:spPr>
          <a:xfrm>
            <a:off x="5546334" y="4138867"/>
            <a:ext cx="561474" cy="4840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54" idx="0"/>
            <a:endCxn id="30" idx="5"/>
          </p:cNvCxnSpPr>
          <p:nvPr/>
        </p:nvCxnSpPr>
        <p:spPr>
          <a:xfrm flipH="1" flipV="1">
            <a:off x="4777600" y="2947915"/>
            <a:ext cx="479979" cy="350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riangle 53"/>
          <p:cNvSpPr/>
          <p:nvPr/>
        </p:nvSpPr>
        <p:spPr>
          <a:xfrm>
            <a:off x="4976842" y="3298896"/>
            <a:ext cx="561474" cy="4840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8" idx="0"/>
            <a:endCxn id="32" idx="5"/>
          </p:cNvCxnSpPr>
          <p:nvPr/>
        </p:nvCxnSpPr>
        <p:spPr>
          <a:xfrm flipH="1" flipV="1">
            <a:off x="5372006" y="2104885"/>
            <a:ext cx="487149" cy="367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riangle 57"/>
          <p:cNvSpPr/>
          <p:nvPr/>
        </p:nvSpPr>
        <p:spPr>
          <a:xfrm>
            <a:off x="5578418" y="2472731"/>
            <a:ext cx="561474" cy="48402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1" name="TextBox 60"/>
              <p:cNvSpPr txBox="1"/>
              <p:nvPr/>
            </p:nvSpPr>
            <p:spPr>
              <a:xfrm>
                <a:off x="2505479" y="5190259"/>
                <a:ext cx="347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1</m:t>
                          </m:r>
                        </m:sub>
                      </m:sSub>
                    </m:oMath>
                  </m:oMathPara>
                </a14:m>
                <a:endParaRPr lang="en-US" dirty="0"/>
              </a:p>
            </p:txBody>
          </p:sp>
        </mc:Choice>
        <mc:Fallback>
          <p:sp>
            <p:nvSpPr>
              <p:cNvPr id="61" name="TextBox 60"/>
              <p:cNvSpPr txBox="1">
                <a:spLocks noRot="1" noChangeAspect="1" noMove="1" noResize="1" noEditPoints="1" noAdjustHandles="1" noChangeArrowheads="1" noChangeShapeType="1" noTextEdit="1"/>
              </p:cNvSpPr>
              <p:nvPr/>
            </p:nvSpPr>
            <p:spPr>
              <a:xfrm>
                <a:off x="2505479" y="5190259"/>
                <a:ext cx="347051" cy="369332"/>
              </a:xfrm>
              <a:prstGeom prst="rect">
                <a:avLst/>
              </a:prstGeom>
              <a:blipFill rotWithShape="0">
                <a:blip r:embed="rId3"/>
                <a:stretch>
                  <a:fillRect r="-5263"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p:cNvSpPr txBox="1"/>
              <p:nvPr/>
            </p:nvSpPr>
            <p:spPr>
              <a:xfrm>
                <a:off x="3091013" y="4348053"/>
                <a:ext cx="347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2</m:t>
                          </m:r>
                        </m:sub>
                      </m:sSub>
                    </m:oMath>
                  </m:oMathPara>
                </a14:m>
                <a:endParaRPr lang="en-US" dirty="0"/>
              </a:p>
            </p:txBody>
          </p:sp>
        </mc:Choice>
        <mc:Fallback>
          <p:sp>
            <p:nvSpPr>
              <p:cNvPr id="62" name="TextBox 61"/>
              <p:cNvSpPr txBox="1">
                <a:spLocks noRot="1" noChangeAspect="1" noMove="1" noResize="1" noEditPoints="1" noAdjustHandles="1" noChangeArrowheads="1" noChangeShapeType="1" noTextEdit="1"/>
              </p:cNvSpPr>
              <p:nvPr/>
            </p:nvSpPr>
            <p:spPr>
              <a:xfrm>
                <a:off x="3091013" y="4348053"/>
                <a:ext cx="347051" cy="369332"/>
              </a:xfrm>
              <a:prstGeom prst="rect">
                <a:avLst/>
              </a:prstGeom>
              <a:blipFill rotWithShape="0">
                <a:blip r:embed="rId4"/>
                <a:stretch>
                  <a:fillRect r="-7018"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p:cNvSpPr txBox="1"/>
              <p:nvPr/>
            </p:nvSpPr>
            <p:spPr>
              <a:xfrm>
                <a:off x="3716655" y="3497814"/>
                <a:ext cx="347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3</m:t>
                          </m:r>
                        </m:sub>
                      </m:sSub>
                    </m:oMath>
                  </m:oMathPara>
                </a14:m>
                <a:endParaRPr lang="en-US" dirty="0"/>
              </a:p>
            </p:txBody>
          </p:sp>
        </mc:Choice>
        <mc:Fallback>
          <p:sp>
            <p:nvSpPr>
              <p:cNvPr id="63" name="TextBox 62"/>
              <p:cNvSpPr txBox="1">
                <a:spLocks noRot="1" noChangeAspect="1" noMove="1" noResize="1" noEditPoints="1" noAdjustHandles="1" noChangeArrowheads="1" noChangeShapeType="1" noTextEdit="1"/>
              </p:cNvSpPr>
              <p:nvPr/>
            </p:nvSpPr>
            <p:spPr>
              <a:xfrm>
                <a:off x="3716655" y="3497814"/>
                <a:ext cx="347051" cy="369332"/>
              </a:xfrm>
              <a:prstGeom prst="rect">
                <a:avLst/>
              </a:prstGeom>
              <a:blipFill rotWithShape="0">
                <a:blip r:embed="rId5"/>
                <a:stretch>
                  <a:fillRect r="-5263"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p:cNvSpPr txBox="1"/>
              <p:nvPr/>
            </p:nvSpPr>
            <p:spPr>
              <a:xfrm>
                <a:off x="4286147" y="2671650"/>
                <a:ext cx="347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4</m:t>
                          </m:r>
                        </m:sub>
                      </m:sSub>
                    </m:oMath>
                  </m:oMathPara>
                </a14:m>
                <a:endParaRPr lang="en-US" dirty="0"/>
              </a:p>
            </p:txBody>
          </p:sp>
        </mc:Choice>
        <mc:Fallback>
          <p:sp>
            <p:nvSpPr>
              <p:cNvPr id="64" name="TextBox 63"/>
              <p:cNvSpPr txBox="1">
                <a:spLocks noRot="1" noChangeAspect="1" noMove="1" noResize="1" noEditPoints="1" noAdjustHandles="1" noChangeArrowheads="1" noChangeShapeType="1" noTextEdit="1"/>
              </p:cNvSpPr>
              <p:nvPr/>
            </p:nvSpPr>
            <p:spPr>
              <a:xfrm>
                <a:off x="4286147" y="2671650"/>
                <a:ext cx="347051" cy="369332"/>
              </a:xfrm>
              <a:prstGeom prst="rect">
                <a:avLst/>
              </a:prstGeom>
              <a:blipFill rotWithShape="0">
                <a:blip r:embed="rId6"/>
                <a:stretch>
                  <a:fillRect r="-7018"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p:cNvSpPr txBox="1"/>
              <p:nvPr/>
            </p:nvSpPr>
            <p:spPr>
              <a:xfrm>
                <a:off x="4867641" y="1877200"/>
                <a:ext cx="3470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charset="0"/>
                            </a:rPr>
                          </m:ctrlPr>
                        </m:sSubPr>
                        <m:e>
                          <m:r>
                            <a:rPr lang="en-US" b="0" i="1" smtClean="0">
                              <a:latin typeface="Cambria Math" charset="0"/>
                            </a:rPr>
                            <m:t>𝑝</m:t>
                          </m:r>
                        </m:e>
                        <m:sub>
                          <m:r>
                            <a:rPr lang="en-US" b="0" i="1" smtClean="0">
                              <a:latin typeface="Cambria Math" charset="0"/>
                            </a:rPr>
                            <m:t>5</m:t>
                          </m:r>
                        </m:sub>
                      </m:sSub>
                    </m:oMath>
                  </m:oMathPara>
                </a14:m>
                <a:endParaRPr lang="en-US" dirty="0"/>
              </a:p>
            </p:txBody>
          </p:sp>
        </mc:Choice>
        <mc:Fallback>
          <p:sp>
            <p:nvSpPr>
              <p:cNvPr id="65" name="TextBox 64"/>
              <p:cNvSpPr txBox="1">
                <a:spLocks noRot="1" noChangeAspect="1" noMove="1" noResize="1" noEditPoints="1" noAdjustHandles="1" noChangeArrowheads="1" noChangeShapeType="1" noTextEdit="1"/>
              </p:cNvSpPr>
              <p:nvPr/>
            </p:nvSpPr>
            <p:spPr>
              <a:xfrm>
                <a:off x="4867641" y="1877200"/>
                <a:ext cx="347051" cy="369332"/>
              </a:xfrm>
              <a:prstGeom prst="rect">
                <a:avLst/>
              </a:prstGeom>
              <a:blipFill rotWithShape="0">
                <a:blip r:embed="rId7"/>
                <a:stretch>
                  <a:fillRect r="-7018" b="-4918"/>
                </a:stretch>
              </a:blipFill>
            </p:spPr>
            <p:txBody>
              <a:bodyPr/>
              <a:lstStyle/>
              <a:p>
                <a:r>
                  <a:rPr lang="en-US">
                    <a:noFill/>
                  </a:rPr>
                  <a:t> </a:t>
                </a:r>
              </a:p>
            </p:txBody>
          </p:sp>
        </mc:Fallback>
      </mc:AlternateContent>
      <p:sp>
        <p:nvSpPr>
          <p:cNvPr id="66" name="TextBox 65"/>
          <p:cNvSpPr txBox="1"/>
          <p:nvPr/>
        </p:nvSpPr>
        <p:spPr>
          <a:xfrm>
            <a:off x="8406068" y="5360829"/>
            <a:ext cx="1758110" cy="369332"/>
          </a:xfrm>
          <a:prstGeom prst="rect">
            <a:avLst/>
          </a:prstGeom>
          <a:noFill/>
        </p:spPr>
        <p:txBody>
          <a:bodyPr wrap="none" rtlCol="0">
            <a:spAutoFit/>
          </a:bodyPr>
          <a:lstStyle/>
          <a:p>
            <a:r>
              <a:rPr lang="en-US">
                <a:solidFill>
                  <a:srgbClr val="FF0000"/>
                </a:solidFill>
              </a:rPr>
              <a:t>i</a:t>
            </a:r>
            <a:r>
              <a:rPr lang="en-US" smtClean="0">
                <a:solidFill>
                  <a:srgbClr val="FF0000"/>
                </a:solidFill>
              </a:rPr>
              <a:t>ncompatible(p</a:t>
            </a:r>
            <a:r>
              <a:rPr lang="en-US" baseline="-25000" smtClean="0">
                <a:solidFill>
                  <a:srgbClr val="FF0000"/>
                </a:solidFill>
              </a:rPr>
              <a:t>1</a:t>
            </a:r>
            <a:r>
              <a:rPr lang="en-US" smtClean="0">
                <a:solidFill>
                  <a:srgbClr val="FF0000"/>
                </a:solidFill>
              </a:rPr>
              <a:t>)</a:t>
            </a:r>
            <a:endParaRPr lang="en-US">
              <a:solidFill>
                <a:srgbClr val="FF0000"/>
              </a:solidFill>
            </a:endParaRPr>
          </a:p>
        </p:txBody>
      </p:sp>
      <p:sp>
        <p:nvSpPr>
          <p:cNvPr id="67" name="TextBox 66"/>
          <p:cNvSpPr txBox="1"/>
          <p:nvPr/>
        </p:nvSpPr>
        <p:spPr>
          <a:xfrm>
            <a:off x="8406068" y="4515853"/>
            <a:ext cx="1753300" cy="369332"/>
          </a:xfrm>
          <a:prstGeom prst="rect">
            <a:avLst/>
          </a:prstGeom>
          <a:noFill/>
        </p:spPr>
        <p:txBody>
          <a:bodyPr wrap="none" rtlCol="0">
            <a:spAutoFit/>
          </a:bodyPr>
          <a:lstStyle/>
          <a:p>
            <a:r>
              <a:rPr lang="en-US" dirty="0" smtClean="0">
                <a:solidFill>
                  <a:srgbClr val="FF0000"/>
                </a:solidFill>
              </a:rPr>
              <a:t>incompatible(p</a:t>
            </a:r>
            <a:r>
              <a:rPr lang="en-US" baseline="-25000" dirty="0">
                <a:solidFill>
                  <a:srgbClr val="FF0000"/>
                </a:solidFill>
              </a:rPr>
              <a:t>2</a:t>
            </a:r>
            <a:r>
              <a:rPr lang="en-US" dirty="0" smtClean="0">
                <a:solidFill>
                  <a:srgbClr val="FF0000"/>
                </a:solidFill>
              </a:rPr>
              <a:t>)</a:t>
            </a:r>
            <a:endParaRPr lang="en-US" dirty="0">
              <a:solidFill>
                <a:srgbClr val="FF0000"/>
              </a:solidFill>
            </a:endParaRPr>
          </a:p>
        </p:txBody>
      </p:sp>
      <p:sp>
        <p:nvSpPr>
          <p:cNvPr id="68" name="TextBox 67"/>
          <p:cNvSpPr txBox="1"/>
          <p:nvPr/>
        </p:nvSpPr>
        <p:spPr>
          <a:xfrm>
            <a:off x="8406068" y="3670877"/>
            <a:ext cx="1753300" cy="369332"/>
          </a:xfrm>
          <a:prstGeom prst="rect">
            <a:avLst/>
          </a:prstGeom>
          <a:noFill/>
        </p:spPr>
        <p:txBody>
          <a:bodyPr wrap="none" rtlCol="0">
            <a:spAutoFit/>
          </a:bodyPr>
          <a:lstStyle/>
          <a:p>
            <a:r>
              <a:rPr lang="en-US" dirty="0" smtClean="0">
                <a:solidFill>
                  <a:srgbClr val="FF0000"/>
                </a:solidFill>
              </a:rPr>
              <a:t>incompatible(p</a:t>
            </a:r>
            <a:r>
              <a:rPr lang="en-US" baseline="-25000" dirty="0">
                <a:solidFill>
                  <a:srgbClr val="FF0000"/>
                </a:solidFill>
              </a:rPr>
              <a:t>3</a:t>
            </a:r>
            <a:r>
              <a:rPr lang="en-US" dirty="0" smtClean="0">
                <a:solidFill>
                  <a:srgbClr val="FF0000"/>
                </a:solidFill>
              </a:rPr>
              <a:t>)</a:t>
            </a:r>
            <a:endParaRPr lang="en-US" dirty="0">
              <a:solidFill>
                <a:srgbClr val="FF0000"/>
              </a:solidFill>
            </a:endParaRPr>
          </a:p>
        </p:txBody>
      </p:sp>
      <p:sp>
        <p:nvSpPr>
          <p:cNvPr id="69" name="TextBox 68"/>
          <p:cNvSpPr txBox="1"/>
          <p:nvPr/>
        </p:nvSpPr>
        <p:spPr>
          <a:xfrm>
            <a:off x="8406068" y="2825901"/>
            <a:ext cx="1753300" cy="369332"/>
          </a:xfrm>
          <a:prstGeom prst="rect">
            <a:avLst/>
          </a:prstGeom>
          <a:noFill/>
        </p:spPr>
        <p:txBody>
          <a:bodyPr wrap="none" rtlCol="0">
            <a:spAutoFit/>
          </a:bodyPr>
          <a:lstStyle/>
          <a:p>
            <a:r>
              <a:rPr lang="en-US" dirty="0" smtClean="0">
                <a:solidFill>
                  <a:srgbClr val="FF0000"/>
                </a:solidFill>
              </a:rPr>
              <a:t>incompatible(p</a:t>
            </a:r>
            <a:r>
              <a:rPr lang="en-US" baseline="-25000" dirty="0">
                <a:solidFill>
                  <a:srgbClr val="FF0000"/>
                </a:solidFill>
              </a:rPr>
              <a:t>4</a:t>
            </a:r>
            <a:r>
              <a:rPr lang="en-US" dirty="0" smtClean="0">
                <a:solidFill>
                  <a:srgbClr val="FF0000"/>
                </a:solidFill>
              </a:rPr>
              <a:t>)</a:t>
            </a:r>
            <a:endParaRPr lang="en-US" dirty="0">
              <a:solidFill>
                <a:srgbClr val="FF0000"/>
              </a:solidFill>
            </a:endParaRPr>
          </a:p>
        </p:txBody>
      </p:sp>
      <p:sp>
        <p:nvSpPr>
          <p:cNvPr id="70" name="TextBox 69"/>
          <p:cNvSpPr txBox="1"/>
          <p:nvPr/>
        </p:nvSpPr>
        <p:spPr>
          <a:xfrm>
            <a:off x="8406068" y="1980925"/>
            <a:ext cx="1753300" cy="369332"/>
          </a:xfrm>
          <a:prstGeom prst="rect">
            <a:avLst/>
          </a:prstGeom>
          <a:noFill/>
        </p:spPr>
        <p:txBody>
          <a:bodyPr wrap="none" rtlCol="0">
            <a:spAutoFit/>
          </a:bodyPr>
          <a:lstStyle/>
          <a:p>
            <a:r>
              <a:rPr lang="en-US" dirty="0" smtClean="0">
                <a:solidFill>
                  <a:srgbClr val="FF0000"/>
                </a:solidFill>
              </a:rPr>
              <a:t>incompatible(p</a:t>
            </a:r>
            <a:r>
              <a:rPr lang="en-US" baseline="-25000" dirty="0">
                <a:solidFill>
                  <a:srgbClr val="FF0000"/>
                </a:solidFill>
              </a:rPr>
              <a:t>5</a:t>
            </a:r>
            <a:r>
              <a:rPr lang="en-US" dirty="0" smtClean="0">
                <a:solidFill>
                  <a:srgbClr val="FF0000"/>
                </a:solidFill>
              </a:rPr>
              <a:t>)</a:t>
            </a:r>
            <a:endParaRPr lang="en-US" dirty="0">
              <a:solidFill>
                <a:srgbClr val="FF0000"/>
              </a:solidFill>
            </a:endParaRPr>
          </a:p>
        </p:txBody>
      </p:sp>
      <p:sp>
        <p:nvSpPr>
          <p:cNvPr id="71" name="Right Arrow 70"/>
          <p:cNvSpPr>
            <a:spLocks noChangeAspect="1"/>
          </p:cNvSpPr>
          <p:nvPr/>
        </p:nvSpPr>
        <p:spPr>
          <a:xfrm rot="16200000">
            <a:off x="9044838" y="2476977"/>
            <a:ext cx="359784" cy="252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2" name="Right Arrow 71"/>
          <p:cNvSpPr>
            <a:spLocks noChangeAspect="1"/>
          </p:cNvSpPr>
          <p:nvPr/>
        </p:nvSpPr>
        <p:spPr>
          <a:xfrm rot="16200000">
            <a:off x="9044838" y="4166929"/>
            <a:ext cx="359784" cy="252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3" name="Right Arrow 72"/>
          <p:cNvSpPr>
            <a:spLocks noChangeAspect="1"/>
          </p:cNvSpPr>
          <p:nvPr/>
        </p:nvSpPr>
        <p:spPr>
          <a:xfrm rot="16200000">
            <a:off x="9044838" y="3321953"/>
            <a:ext cx="359784" cy="252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4" name="Right Arrow 73"/>
          <p:cNvSpPr>
            <a:spLocks noChangeAspect="1"/>
          </p:cNvSpPr>
          <p:nvPr/>
        </p:nvSpPr>
        <p:spPr>
          <a:xfrm rot="16200000">
            <a:off x="9050499" y="5011904"/>
            <a:ext cx="359784" cy="2520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74507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rgbClr val="FF2600"/>
                                      </p:to>
                                    </p:animClr>
                                  </p:sub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rgbClr val="FF2600"/>
                                      </p:to>
                                    </p:animClr>
                                  </p:subTnLst>
                                </p:cTn>
                              </p:par>
                              <p:par>
                                <p:cTn id="9" presetID="1" presetClass="entr" presetSubtype="0"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subTnLst>
                                    <p:animClr clrSpc="rgb" dir="cw">
                                      <p:cBhvr override="childStyle">
                                        <p:cTn dur="1" fill="hold" display="0" masterRel="nextClick" afterEffect="1"/>
                                        <p:tgtEl>
                                          <p:spTgt spid="37"/>
                                        </p:tgtEl>
                                        <p:attrNameLst>
                                          <p:attrName>ppt_c</p:attrName>
                                        </p:attrNameLst>
                                      </p:cBhvr>
                                      <p:to>
                                        <a:srgbClr val="FF2600"/>
                                      </p:to>
                                    </p:animClr>
                                  </p:sub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subTnLst>
                                    <p:animClr clrSpc="rgb" dir="cw">
                                      <p:cBhvr override="childStyle">
                                        <p:cTn dur="1" fill="hold" display="0" masterRel="nextClick" afterEffect="1"/>
                                        <p:tgtEl>
                                          <p:spTgt spid="40"/>
                                        </p:tgtEl>
                                        <p:attrNameLst>
                                          <p:attrName>ppt_c</p:attrName>
                                        </p:attrNameLst>
                                      </p:cBhvr>
                                      <p:to>
                                        <a:srgbClr val="FF2600"/>
                                      </p:to>
                                    </p:animClr>
                                  </p:sub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subTnLst>
                                    <p:animClr clrSpc="rgb" dir="cw">
                                      <p:cBhvr override="childStyle">
                                        <p:cTn dur="1" fill="hold" display="0" masterRel="nextClick" afterEffect="1"/>
                                        <p:tgtEl>
                                          <p:spTgt spid="42"/>
                                        </p:tgtEl>
                                        <p:attrNameLst>
                                          <p:attrName>ppt_c</p:attrName>
                                        </p:attrNameLst>
                                      </p:cBhvr>
                                      <p:to>
                                        <a:srgbClr val="FF2600"/>
                                      </p:to>
                                    </p:animClr>
                                  </p:sub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subTnLst>
                                    <p:animClr clrSpc="rgb" dir="cw">
                                      <p:cBhvr override="childStyle">
                                        <p:cTn dur="1" fill="hold" display="0" masterRel="nextClick" afterEffect="1"/>
                                        <p:tgtEl>
                                          <p:spTgt spid="43"/>
                                        </p:tgtEl>
                                        <p:attrNameLst>
                                          <p:attrName>ppt_c</p:attrName>
                                        </p:attrNameLst>
                                      </p:cBhvr>
                                      <p:to>
                                        <a:srgbClr val="FF2600"/>
                                      </p:to>
                                    </p:animClr>
                                  </p:sub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subTnLst>
                                    <p:animClr clrSpc="rgb" dir="cw">
                                      <p:cBhvr override="childStyle">
                                        <p:cTn dur="1" fill="hold" display="0" masterRel="nextClick" afterEffect="1"/>
                                        <p:tgtEl>
                                          <p:spTgt spid="44"/>
                                        </p:tgtEl>
                                        <p:attrNameLst>
                                          <p:attrName>ppt_c</p:attrName>
                                        </p:attrNameLst>
                                      </p:cBhvr>
                                      <p:to>
                                        <a:srgbClr val="FF2600"/>
                                      </p:to>
                                    </p:animClr>
                                  </p:sub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subTnLst>
                                    <p:animClr clrSpc="rgb" dir="cw">
                                      <p:cBhvr override="childStyle">
                                        <p:cTn dur="1" fill="hold" display="0" masterRel="nextClick" afterEffect="1"/>
                                        <p:tgtEl>
                                          <p:spTgt spid="45"/>
                                        </p:tgtEl>
                                        <p:attrNameLst>
                                          <p:attrName>ppt_c</p:attrName>
                                        </p:attrNameLst>
                                      </p:cBhvr>
                                      <p:to>
                                        <a:srgbClr val="FF2600"/>
                                      </p:to>
                                    </p:animClr>
                                  </p:sub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subTnLst>
                                    <p:animClr clrSpc="rgb" dir="cw">
                                      <p:cBhvr override="childStyle">
                                        <p:cTn dur="1" fill="hold" display="0" masterRel="nextClick" afterEffect="1"/>
                                        <p:tgtEl>
                                          <p:spTgt spid="48"/>
                                        </p:tgtEl>
                                        <p:attrNameLst>
                                          <p:attrName>ppt_c</p:attrName>
                                        </p:attrNameLst>
                                      </p:cBhvr>
                                      <p:to>
                                        <a:srgbClr val="FF2600"/>
                                      </p:to>
                                    </p:animClr>
                                  </p:sub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subTnLst>
                                    <p:animClr clrSpc="rgb" dir="cw">
                                      <p:cBhvr override="childStyle">
                                        <p:cTn dur="1" fill="hold" display="0" masterRel="nextClick" afterEffect="1"/>
                                        <p:tgtEl>
                                          <p:spTgt spid="51"/>
                                        </p:tgtEl>
                                        <p:attrNameLst>
                                          <p:attrName>ppt_c</p:attrName>
                                        </p:attrNameLst>
                                      </p:cBhvr>
                                      <p:to>
                                        <a:srgbClr val="FF2600"/>
                                      </p:to>
                                    </p:animClr>
                                  </p:sub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subTnLst>
                                    <p:animClr clrSpc="rgb" dir="cw">
                                      <p:cBhvr override="childStyle">
                                        <p:cTn dur="1" fill="hold" display="0" masterRel="nextClick" afterEffect="1"/>
                                        <p:tgtEl>
                                          <p:spTgt spid="53"/>
                                        </p:tgtEl>
                                        <p:attrNameLst>
                                          <p:attrName>ppt_c</p:attrName>
                                        </p:attrNameLst>
                                      </p:cBhvr>
                                      <p:to>
                                        <a:srgbClr val="FF2600"/>
                                      </p:to>
                                    </p:animClr>
                                  </p:sub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subTnLst>
                                    <p:animClr clrSpc="rgb" dir="cw">
                                      <p:cBhvr override="childStyle">
                                        <p:cTn dur="1" fill="hold" display="0" masterRel="nextClick" afterEffect="1"/>
                                        <p:tgtEl>
                                          <p:spTgt spid="54"/>
                                        </p:tgtEl>
                                        <p:attrNameLst>
                                          <p:attrName>ppt_c</p:attrName>
                                        </p:attrNameLst>
                                      </p:cBhvr>
                                      <p:to>
                                        <a:srgbClr val="FF2600"/>
                                      </p:to>
                                    </p:animClr>
                                  </p:sub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subTnLst>
                                    <p:animClr clrSpc="rgb" dir="cw">
                                      <p:cBhvr override="childStyle">
                                        <p:cTn dur="1" fill="hold" display="0" masterRel="nextClick" afterEffect="1"/>
                                        <p:tgtEl>
                                          <p:spTgt spid="57"/>
                                        </p:tgtEl>
                                        <p:attrNameLst>
                                          <p:attrName>ppt_c</p:attrName>
                                        </p:attrNameLst>
                                      </p:cBhvr>
                                      <p:to>
                                        <a:srgbClr val="FF2600"/>
                                      </p:to>
                                    </p:animClr>
                                  </p:subTnLst>
                                </p:cTn>
                              </p:par>
                              <p:par>
                                <p:cTn id="31" presetID="1" presetClass="entr" presetSubtype="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subTnLst>
                                    <p:animClr clrSpc="rgb" dir="cw">
                                      <p:cBhvr override="childStyle">
                                        <p:cTn dur="1" fill="hold" display="0" masterRel="nextClick" afterEffect="1"/>
                                        <p:tgtEl>
                                          <p:spTgt spid="58"/>
                                        </p:tgtEl>
                                        <p:attrNameLst>
                                          <p:attrName>ppt_c</p:attrName>
                                        </p:attrNameLst>
                                      </p:cBhvr>
                                      <p:to>
                                        <a:srgbClr val="FF2600"/>
                                      </p:to>
                                    </p:animClr>
                                  </p:sub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subTnLst>
                                    <p:animClr clrSpc="rgb" dir="cw">
                                      <p:cBhvr override="childStyle">
                                        <p:cTn dur="1" fill="hold" display="0" masterRel="nextClick" afterEffect="1"/>
                                        <p:tgtEl>
                                          <p:spTgt spid="8"/>
                                        </p:tgtEl>
                                        <p:attrNameLst>
                                          <p:attrName>ppt_c</p:attrName>
                                        </p:attrNameLst>
                                      </p:cBhvr>
                                      <p:to>
                                        <a:schemeClr val="tx1"/>
                                      </p:to>
                                    </p:animClr>
                                  </p:subTnLst>
                                </p:cTn>
                              </p:par>
                              <p:par>
                                <p:cTn id="55" presetID="1" presetClass="entr" presetSubtype="0" fill="hold" grpId="1"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subTnLst>
                                    <p:animClr clrSpc="rgb" dir="cw">
                                      <p:cBhvr override="childStyle">
                                        <p:cTn dur="1" fill="hold" display="0" masterRel="nextClick" afterEffect="1"/>
                                        <p:tgtEl>
                                          <p:spTgt spid="10"/>
                                        </p:tgtEl>
                                        <p:attrNameLst>
                                          <p:attrName>ppt_c</p:attrName>
                                        </p:attrNameLst>
                                      </p:cBhvr>
                                      <p:to>
                                        <a:schemeClr val="tx1"/>
                                      </p:to>
                                    </p:animClr>
                                  </p:sub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subTnLst>
                                    <p:animClr clrSpc="rgb" dir="cw">
                                      <p:cBhvr override="childStyle">
                                        <p:cTn dur="1" fill="hold" display="0" masterRel="nextClick" afterEffect="1"/>
                                        <p:tgtEl>
                                          <p:spTgt spid="37"/>
                                        </p:tgtEl>
                                        <p:attrNameLst>
                                          <p:attrName>ppt_c</p:attrName>
                                        </p:attrNameLst>
                                      </p:cBhvr>
                                      <p:to>
                                        <a:schemeClr val="tx1"/>
                                      </p:to>
                                    </p:animClr>
                                  </p:subTnLst>
                                </p:cTn>
                              </p:par>
                              <p:par>
                                <p:cTn id="59" presetID="1" presetClass="entr" presetSubtype="0" fill="hold" grpId="1"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subTnLst>
                                    <p:animClr clrSpc="rgb" dir="cw">
                                      <p:cBhvr override="childStyle">
                                        <p:cTn dur="1" fill="hold" display="0" masterRel="nextClick" afterEffect="1"/>
                                        <p:tgtEl>
                                          <p:spTgt spid="40"/>
                                        </p:tgtEl>
                                        <p:attrNameLst>
                                          <p:attrName>ppt_c</p:attrName>
                                        </p:attrNameLst>
                                      </p:cBhvr>
                                      <p:to>
                                        <a:schemeClr val="tx1"/>
                                      </p:to>
                                    </p:animClr>
                                  </p:subTnLst>
                                </p:cTn>
                              </p:par>
                              <p:par>
                                <p:cTn id="61" presetID="1" presetClass="entr" presetSubtype="0" fill="hold" grpId="1"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subTnLst>
                                    <p:animClr clrSpc="rgb" dir="cw">
                                      <p:cBhvr override="childStyle">
                                        <p:cTn dur="1" fill="hold" display="0" masterRel="nextClick" afterEffect="1"/>
                                        <p:tgtEl>
                                          <p:spTgt spid="43"/>
                                        </p:tgtEl>
                                        <p:attrNameLst>
                                          <p:attrName>ppt_c</p:attrName>
                                        </p:attrNameLst>
                                      </p:cBhvr>
                                      <p:to>
                                        <a:schemeClr val="tx1"/>
                                      </p:to>
                                    </p:animClr>
                                  </p:subTnLst>
                                </p:cTn>
                              </p:par>
                              <p:par>
                                <p:cTn id="63" presetID="1" presetClass="entr" presetSubtype="0" fill="hold" grpId="1"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subTnLst>
                                    <p:animClr clrSpc="rgb" dir="cw">
                                      <p:cBhvr override="childStyle">
                                        <p:cTn dur="1" fill="hold" display="0" masterRel="nextClick" afterEffect="1"/>
                                        <p:tgtEl>
                                          <p:spTgt spid="45"/>
                                        </p:tgtEl>
                                        <p:attrNameLst>
                                          <p:attrName>ppt_c</p:attrName>
                                        </p:attrNameLst>
                                      </p:cBhvr>
                                      <p:to>
                                        <a:schemeClr val="tx1"/>
                                      </p:to>
                                    </p:animClr>
                                  </p:subTnLst>
                                </p:cTn>
                              </p:par>
                              <p:par>
                                <p:cTn id="65" presetID="1" presetClass="entr" presetSubtype="0" fill="hold" grpId="1"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subTnLst>
                                    <p:animClr clrSpc="rgb" dir="cw">
                                      <p:cBhvr override="childStyle">
                                        <p:cTn dur="1" fill="hold" display="0" masterRel="nextClick" afterEffect="1"/>
                                        <p:tgtEl>
                                          <p:spTgt spid="51"/>
                                        </p:tgtEl>
                                        <p:attrNameLst>
                                          <p:attrName>ppt_c</p:attrName>
                                        </p:attrNameLst>
                                      </p:cBhvr>
                                      <p:to>
                                        <a:schemeClr val="tx1"/>
                                      </p:to>
                                    </p:animClr>
                                  </p:subTnLst>
                                </p:cTn>
                              </p:par>
                              <p:par>
                                <p:cTn id="67" presetID="1"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subTnLst>
                                    <p:animClr clrSpc="rgb" dir="cw">
                                      <p:cBhvr override="childStyle">
                                        <p:cTn dur="1" fill="hold" display="0" masterRel="nextClick" afterEffect="1"/>
                                        <p:tgtEl>
                                          <p:spTgt spid="53"/>
                                        </p:tgtEl>
                                        <p:attrNameLst>
                                          <p:attrName>ppt_c</p:attrName>
                                        </p:attrNameLst>
                                      </p:cBhvr>
                                      <p:to>
                                        <a:schemeClr val="tx1"/>
                                      </p:to>
                                    </p:animClr>
                                  </p:subTnLst>
                                </p:cTn>
                              </p:par>
                              <p:par>
                                <p:cTn id="69" presetID="1" presetClass="entr" presetSubtype="0" fill="hold" grpId="1"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subTnLst>
                                    <p:animClr clrSpc="rgb" dir="cw">
                                      <p:cBhvr override="childStyle">
                                        <p:cTn dur="1" fill="hold" display="0" masterRel="nextClick" afterEffect="1"/>
                                        <p:tgtEl>
                                          <p:spTgt spid="54"/>
                                        </p:tgtEl>
                                        <p:attrNameLst>
                                          <p:attrName>ppt_c</p:attrName>
                                        </p:attrNameLst>
                                      </p:cBhvr>
                                      <p:to>
                                        <a:schemeClr val="tx1"/>
                                      </p:to>
                                    </p:animClr>
                                  </p:sub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subTnLst>
                                    <p:animClr clrSpc="rgb" dir="cw">
                                      <p:cBhvr override="childStyle">
                                        <p:cTn dur="1" fill="hold" display="0" masterRel="nextClick" afterEffect="1"/>
                                        <p:tgtEl>
                                          <p:spTgt spid="57"/>
                                        </p:tgtEl>
                                        <p:attrNameLst>
                                          <p:attrName>ppt_c</p:attrName>
                                        </p:attrNameLst>
                                      </p:cBhvr>
                                      <p:to>
                                        <a:schemeClr val="tx1"/>
                                      </p:to>
                                    </p:animClr>
                                  </p:subTnLst>
                                </p:cTn>
                              </p:par>
                              <p:par>
                                <p:cTn id="73" presetID="1" presetClass="entr" presetSubtype="0" fill="hold" grpId="1"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subTnLst>
                                    <p:animClr clrSpc="rgb" dir="cw">
                                      <p:cBhvr override="childStyle">
                                        <p:cTn dur="1" fill="hold" display="0" masterRel="nextClick" afterEffect="1"/>
                                        <p:tgtEl>
                                          <p:spTgt spid="58"/>
                                        </p:tgtEl>
                                        <p:attrNameLst>
                                          <p:attrName>ppt_c</p:attrName>
                                        </p:attrNameLst>
                                      </p:cBhvr>
                                      <p:to>
                                        <a:schemeClr val="tx1"/>
                                      </p:to>
                                    </p:animClr>
                                  </p:sub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subTnLst>
                                    <p:animClr clrSpc="rgb" dir="cw">
                                      <p:cBhvr override="childStyle">
                                        <p:cTn dur="1" fill="hold" display="0" masterRel="nextClick" afterEffect="1"/>
                                        <p:tgtEl>
                                          <p:spTgt spid="42"/>
                                        </p:tgtEl>
                                        <p:attrNameLst>
                                          <p:attrName>ppt_c</p:attrName>
                                        </p:attrNameLst>
                                      </p:cBhvr>
                                      <p:to>
                                        <a:schemeClr val="tx1"/>
                                      </p:to>
                                    </p:animClr>
                                  </p:subTnLst>
                                </p:cTn>
                              </p:par>
                              <p:par>
                                <p:cTn id="77" presetID="1"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subTnLst>
                                    <p:animClr clrSpc="rgb" dir="cw">
                                      <p:cBhvr override="childStyle">
                                        <p:cTn dur="1" fill="hold" display="0" masterRel="nextClick" afterEffect="1"/>
                                        <p:tgtEl>
                                          <p:spTgt spid="44"/>
                                        </p:tgtEl>
                                        <p:attrNameLst>
                                          <p:attrName>ppt_c</p:attrName>
                                        </p:attrNameLst>
                                      </p:cBhvr>
                                      <p:to>
                                        <a:schemeClr val="tx1"/>
                                      </p:to>
                                    </p:animClr>
                                  </p:sub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subTnLst>
                                    <p:animClr clrSpc="rgb" dir="cw">
                                      <p:cBhvr override="childStyle">
                                        <p:cTn dur="1" fill="hold" display="0" masterRel="nextClick" afterEffect="1"/>
                                        <p:tgtEl>
                                          <p:spTgt spid="48"/>
                                        </p:tgtEl>
                                        <p:attrNameLst>
                                          <p:attrName>ppt_c</p:attrName>
                                        </p:attrNameLst>
                                      </p:cBhvr>
                                      <p:to>
                                        <a:schemeClr val="tx1"/>
                                      </p:to>
                                    </p:animClr>
                                  </p:subTnLst>
                                </p:cTn>
                              </p:par>
                              <p:par>
                                <p:cTn id="81" presetID="1" presetClass="entr" presetSubtype="0" fill="hold" grpId="1"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rgbClr val="FF2600"/>
                                      </p:to>
                                    </p:animClr>
                                  </p:sub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childTnLst>
                                  <p:subTnLst>
                                    <p:animClr clrSpc="rgb" dir="cw">
                                      <p:cBhvr override="childStyle">
                                        <p:cTn dur="1" fill="hold" display="0" masterRel="nextClick" afterEffect="1"/>
                                        <p:tgtEl>
                                          <p:spTgt spid="66"/>
                                        </p:tgtEl>
                                        <p:attrNameLst>
                                          <p:attrName>ppt_c</p:attrName>
                                        </p:attrNameLst>
                                      </p:cBhvr>
                                      <p:to>
                                        <a:schemeClr val="tx1"/>
                                      </p:to>
                                    </p:animClr>
                                  </p:subTnLst>
                                </p:cTn>
                              </p:par>
                              <p:par>
                                <p:cTn id="87" presetID="1" presetClass="entr" presetSubtype="0" fill="hold" grpId="2" nodeType="withEffect">
                                  <p:stCondLst>
                                    <p:cond delay="0"/>
                                  </p:stCondLst>
                                  <p:childTnLst>
                                    <p:set>
                                      <p:cBhvr>
                                        <p:cTn id="88"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chemeClr val="tx1"/>
                                      </p:to>
                                    </p:animClr>
                                  </p:subTnLst>
                                </p:cTn>
                              </p:par>
                              <p:par>
                                <p:cTn id="89" presetID="1" presetClass="entr" presetSubtype="0" fill="hold" grpId="1" nodeType="withEffect">
                                  <p:stCondLst>
                                    <p:cond delay="0"/>
                                  </p:stCondLst>
                                  <p:childTnLst>
                                    <p:set>
                                      <p:cBhvr>
                                        <p:cTn id="90"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rgbClr val="FF2600"/>
                                      </p:to>
                                    </p:animClr>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4"/>
                                        </p:tgtEl>
                                        <p:attrNameLst>
                                          <p:attrName>style.visibility</p:attrName>
                                        </p:attrNameLst>
                                      </p:cBhvr>
                                      <p:to>
                                        <p:strVal val="visible"/>
                                      </p:to>
                                    </p:set>
                                  </p:childTnLst>
                                  <p:subTnLst>
                                    <p:animClr clrSpc="rgb" dir="cw">
                                      <p:cBhvr override="childStyle">
                                        <p:cTn dur="1" fill="hold" display="0" masterRel="nextClick" afterEffect="1"/>
                                        <p:tgtEl>
                                          <p:spTgt spid="74"/>
                                        </p:tgtEl>
                                        <p:attrNameLst>
                                          <p:attrName>ppt_c</p:attrName>
                                        </p:attrNameLst>
                                      </p:cBhvr>
                                      <p:to>
                                        <a:schemeClr val="tx1"/>
                                      </p:to>
                                    </p:animClr>
                                  </p:subTnLst>
                                </p:cTn>
                              </p:par>
                              <p:par>
                                <p:cTn id="95" presetID="1" presetClass="entr" presetSubtype="0" fill="hold" grpId="0" nodeType="withEffect">
                                  <p:stCondLst>
                                    <p:cond delay="0"/>
                                  </p:stCondLst>
                                  <p:childTnLst>
                                    <p:set>
                                      <p:cBhvr>
                                        <p:cTn id="96"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chemeClr val="tx1"/>
                                      </p:to>
                                    </p:animClr>
                                  </p:subTnLst>
                                </p:cTn>
                              </p:par>
                              <p:par>
                                <p:cTn id="97" presetID="1" presetClass="entr" presetSubtype="0" fill="hold" grpId="2"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par>
                                <p:cTn id="99" presetID="1" presetClass="entr" presetSubtype="0" fill="hold" grpId="1" nodeType="withEffect">
                                  <p:stCondLst>
                                    <p:cond delay="0"/>
                                  </p:stCondLst>
                                  <p:childTnLst>
                                    <p:set>
                                      <p:cBhvr>
                                        <p:cTn id="100" dur="1" fill="hold">
                                          <p:stCondLst>
                                            <p:cond delay="0"/>
                                          </p:stCondLst>
                                        </p:cTn>
                                        <p:tgtEl>
                                          <p:spTgt spid="25"/>
                                        </p:tgtEl>
                                        <p:attrNameLst>
                                          <p:attrName>style.visibility</p:attrName>
                                        </p:attrNameLst>
                                      </p:cBhvr>
                                      <p:to>
                                        <p:strVal val="visible"/>
                                      </p:to>
                                    </p:set>
                                  </p:childTnLst>
                                  <p:subTnLst>
                                    <p:animClr clrSpc="rgb" dir="cw">
                                      <p:cBhvr override="childStyle">
                                        <p:cTn dur="1" fill="hold" display="0" masterRel="nextClick" afterEffect="1"/>
                                        <p:tgtEl>
                                          <p:spTgt spid="25"/>
                                        </p:tgtEl>
                                        <p:attrNameLst>
                                          <p:attrName>ppt_c</p:attrName>
                                        </p:attrNameLst>
                                      </p:cBhvr>
                                      <p:to>
                                        <a:srgbClr val="FF2600"/>
                                      </p:to>
                                    </p:animClr>
                                  </p:sub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8"/>
                                        </p:tgtEl>
                                        <p:attrNameLst>
                                          <p:attrName>style.visibility</p:attrName>
                                        </p:attrNameLst>
                                      </p:cBhvr>
                                      <p:to>
                                        <p:strVal val="visible"/>
                                      </p:to>
                                    </p:set>
                                  </p:childTnLst>
                                  <p:subTnLst>
                                    <p:animClr clrSpc="rgb" dir="cw">
                                      <p:cBhvr override="childStyle">
                                        <p:cTn dur="1" fill="hold" display="0" masterRel="nextClick" afterEffect="1"/>
                                        <p:tgtEl>
                                          <p:spTgt spid="68"/>
                                        </p:tgtEl>
                                        <p:attrNameLst>
                                          <p:attrName>ppt_c</p:attrName>
                                        </p:attrNameLst>
                                      </p:cBhvr>
                                      <p:to>
                                        <a:schemeClr val="tx1"/>
                                      </p:to>
                                    </p:animClr>
                                  </p:subTnLst>
                                </p:cTn>
                              </p:par>
                              <p:par>
                                <p:cTn id="105" presetID="1" presetClass="entr" presetSubtype="0" fill="hold" grpId="0" nodeType="withEffect">
                                  <p:stCondLst>
                                    <p:cond delay="0"/>
                                  </p:stCondLst>
                                  <p:childTnLst>
                                    <p:set>
                                      <p:cBhvr>
                                        <p:cTn id="106"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chemeClr val="tx1"/>
                                      </p:to>
                                    </p:animClr>
                                  </p:subTnLst>
                                </p:cTn>
                              </p:par>
                              <p:par>
                                <p:cTn id="107" presetID="1" presetClass="entr" presetSubtype="0" fill="hold" grpId="2" nodeType="withEffect">
                                  <p:stCondLst>
                                    <p:cond delay="0"/>
                                  </p:stCondLst>
                                  <p:childTnLst>
                                    <p:set>
                                      <p:cBhvr>
                                        <p:cTn id="108" dur="1" fill="hold">
                                          <p:stCondLst>
                                            <p:cond delay="0"/>
                                          </p:stCondLst>
                                        </p:cTn>
                                        <p:tgtEl>
                                          <p:spTgt spid="25"/>
                                        </p:tgtEl>
                                        <p:attrNameLst>
                                          <p:attrName>style.visibility</p:attrName>
                                        </p:attrNameLst>
                                      </p:cBhvr>
                                      <p:to>
                                        <p:strVal val="visible"/>
                                      </p:to>
                                    </p:set>
                                  </p:childTnLst>
                                  <p:subTnLst>
                                    <p:animClr clrSpc="rgb" dir="cw">
                                      <p:cBhvr override="childStyle">
                                        <p:cTn dur="1" fill="hold" display="0" masterRel="nextClick" afterEffect="1"/>
                                        <p:tgtEl>
                                          <p:spTgt spid="25"/>
                                        </p:tgtEl>
                                        <p:attrNameLst>
                                          <p:attrName>ppt_c</p:attrName>
                                        </p:attrNameLst>
                                      </p:cBhvr>
                                      <p:to>
                                        <a:schemeClr val="tx1"/>
                                      </p:to>
                                    </p:animClr>
                                  </p:subTnLst>
                                </p:cTn>
                              </p:par>
                              <p:par>
                                <p:cTn id="109" presetID="1" presetClass="entr" presetSubtype="0" fill="hold" grpId="1" nodeType="withEffect">
                                  <p:stCondLst>
                                    <p:cond delay="0"/>
                                  </p:stCondLst>
                                  <p:childTnLst>
                                    <p:set>
                                      <p:cBhvr>
                                        <p:cTn id="110" dur="1" fill="hold">
                                          <p:stCondLst>
                                            <p:cond delay="0"/>
                                          </p:stCondLst>
                                        </p:cTn>
                                        <p:tgtEl>
                                          <p:spTgt spid="30"/>
                                        </p:tgtEl>
                                        <p:attrNameLst>
                                          <p:attrName>style.visibility</p:attrName>
                                        </p:attrNameLst>
                                      </p:cBhvr>
                                      <p:to>
                                        <p:strVal val="visible"/>
                                      </p:to>
                                    </p:set>
                                  </p:childTnLst>
                                  <p:subTnLst>
                                    <p:animClr clrSpc="rgb" dir="cw">
                                      <p:cBhvr override="childStyle">
                                        <p:cTn dur="1" fill="hold" display="0" masterRel="nextClick" afterEffect="1"/>
                                        <p:tgtEl>
                                          <p:spTgt spid="30"/>
                                        </p:tgtEl>
                                        <p:attrNameLst>
                                          <p:attrName>ppt_c</p:attrName>
                                        </p:attrNameLst>
                                      </p:cBhvr>
                                      <p:to>
                                        <a:srgbClr val="FF2600"/>
                                      </p:to>
                                    </p:animClr>
                                  </p:subTnLst>
                                </p:cTn>
                              </p:par>
                              <p:par>
                                <p:cTn id="111" presetID="1" presetClass="entr" presetSubtype="0" fill="hold" grpId="1" nodeType="withEffect">
                                  <p:stCondLst>
                                    <p:cond delay="0"/>
                                  </p:stCondLst>
                                  <p:childTnLst>
                                    <p:set>
                                      <p:cBhvr>
                                        <p:cTn id="112" dur="1" fill="hold">
                                          <p:stCondLst>
                                            <p:cond delay="0"/>
                                          </p:stCondLst>
                                        </p:cTn>
                                        <p:tgtEl>
                                          <p:spTgt spid="32"/>
                                        </p:tgtEl>
                                        <p:attrNameLst>
                                          <p:attrName>style.visibility</p:attrName>
                                        </p:attrNameLst>
                                      </p:cBhvr>
                                      <p:to>
                                        <p:strVal val="visible"/>
                                      </p:to>
                                    </p:set>
                                  </p:childTnLst>
                                  <p:subTnLst>
                                    <p:animClr clrSpc="rgb" dir="cw">
                                      <p:cBhvr override="childStyle">
                                        <p:cTn dur="1" fill="hold" display="0" masterRel="nextClick" afterEffect="1"/>
                                        <p:tgtEl>
                                          <p:spTgt spid="32"/>
                                        </p:tgtEl>
                                        <p:attrNameLst>
                                          <p:attrName>ppt_c</p:attrName>
                                        </p:attrNameLst>
                                      </p:cBhvr>
                                      <p:to>
                                        <a:srgbClr val="FF2600"/>
                                      </p:to>
                                    </p:animClr>
                                  </p:sub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2" grpId="2" animBg="1"/>
      <p:bldP spid="17" grpId="0" animBg="1"/>
      <p:bldP spid="17" grpId="1" animBg="1"/>
      <p:bldP spid="17" grpId="2" animBg="1"/>
      <p:bldP spid="25" grpId="0" animBg="1"/>
      <p:bldP spid="25" grpId="1" animBg="1"/>
      <p:bldP spid="25" grpId="2" animBg="1"/>
      <p:bldP spid="30" grpId="0" animBg="1"/>
      <p:bldP spid="30" grpId="1" animBg="1"/>
      <p:bldP spid="32" grpId="0" animBg="1"/>
      <p:bldP spid="32" grpId="1" animBg="1"/>
      <p:bldP spid="40" grpId="0" animBg="1"/>
      <p:bldP spid="40" grpId="1" animBg="1"/>
      <p:bldP spid="43" grpId="0" animBg="1"/>
      <p:bldP spid="43" grpId="1" animBg="1"/>
      <p:bldP spid="45" grpId="0" animBg="1"/>
      <p:bldP spid="45" grpId="1" animBg="1"/>
      <p:bldP spid="51" grpId="0" animBg="1"/>
      <p:bldP spid="51" grpId="1" animBg="1"/>
      <p:bldP spid="54" grpId="0" animBg="1"/>
      <p:bldP spid="54" grpId="1" animBg="1"/>
      <p:bldP spid="58" grpId="0" animBg="1"/>
      <p:bldP spid="58" grpId="1" animBg="1"/>
      <p:bldP spid="66" grpId="0"/>
      <p:bldP spid="67" grpId="0"/>
      <p:bldP spid="68" grpId="0"/>
      <p:bldP spid="69" grpId="0"/>
      <p:bldP spid="70" grpId="0"/>
      <p:bldP spid="71" grpId="0" animBg="1"/>
      <p:bldP spid="72" grpId="0" animBg="1"/>
      <p:bldP spid="73" grpId="0" animBg="1"/>
      <p:bldP spid="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Optimisations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RMQ structure on T</a:t>
            </a:r>
            <a:r>
              <a:rPr lang="en-US" baseline="-25000" dirty="0" smtClean="0"/>
              <a:t>B</a:t>
            </a:r>
            <a:endParaRPr lang="en-US" dirty="0"/>
          </a:p>
          <a:p>
            <a:pPr>
              <a:lnSpc>
                <a:spcPct val="100000"/>
              </a:lnSpc>
              <a:spcBef>
                <a:spcPts val="0"/>
              </a:spcBef>
            </a:pPr>
            <a:r>
              <a:rPr lang="en-US" dirty="0" smtClean="0"/>
              <a:t>Recall that nodes along certain paths are being inserted</a:t>
            </a:r>
          </a:p>
          <a:p>
            <a:pPr>
              <a:lnSpc>
                <a:spcPct val="100000"/>
              </a:lnSpc>
              <a:spcBef>
                <a:spcPts val="0"/>
              </a:spcBef>
            </a:pPr>
            <a:r>
              <a:rPr lang="en-US" dirty="0" smtClean="0"/>
              <a:t>Create an RMQ structure allowing querying maximum weight along a certain path in constant time</a:t>
            </a:r>
          </a:p>
          <a:p>
            <a:pPr>
              <a:lnSpc>
                <a:spcPct val="100000"/>
              </a:lnSpc>
              <a:spcBef>
                <a:spcPts val="0"/>
              </a:spcBef>
            </a:pPr>
            <a:endParaRPr lang="en-US" dirty="0" smtClean="0"/>
          </a:p>
          <a:p>
            <a:pPr marL="0" indent="0">
              <a:lnSpc>
                <a:spcPct val="100000"/>
              </a:lnSpc>
              <a:spcBef>
                <a:spcPts val="0"/>
              </a:spcBef>
              <a:buNone/>
            </a:pPr>
            <a:r>
              <a:rPr lang="en-US" dirty="0" err="1" smtClean="0"/>
              <a:t>Brodal</a:t>
            </a:r>
            <a:r>
              <a:rPr lang="en-US" dirty="0" smtClean="0"/>
              <a:t> queue to store incompatible nodes</a:t>
            </a:r>
          </a:p>
          <a:p>
            <a:pPr>
              <a:lnSpc>
                <a:spcPct val="100000"/>
              </a:lnSpc>
              <a:spcBef>
                <a:spcPts val="0"/>
              </a:spcBef>
            </a:pPr>
            <a:r>
              <a:rPr lang="en-US" dirty="0" smtClean="0"/>
              <a:t>O(1) insertions</a:t>
            </a:r>
          </a:p>
          <a:p>
            <a:pPr>
              <a:lnSpc>
                <a:spcPct val="100000"/>
              </a:lnSpc>
              <a:spcBef>
                <a:spcPts val="0"/>
              </a:spcBef>
            </a:pPr>
            <a:r>
              <a:rPr lang="en-US" dirty="0" smtClean="0"/>
              <a:t>O(log n) deletions</a:t>
            </a:r>
            <a:endParaRPr lang="en-US" dirty="0"/>
          </a:p>
        </p:txBody>
      </p:sp>
    </p:spTree>
    <p:extLst>
      <p:ext uri="{BB962C8B-B14F-4D97-AF65-F5344CB8AC3E}">
        <p14:creationId xmlns:p14="http://schemas.microsoft.com/office/powerpoint/2010/main" val="666678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Filter_Clusters_Helper</a:t>
            </a:r>
            <a:endParaRPr lang="en-US"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38200" y="2050215"/>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b="0" i="1" smtClean="0">
                          <a:latin typeface="Cambria Math" charset="0"/>
                        </a:rPr>
                        <m:t>𝑂</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nary>
                        <m:naryPr>
                          <m:chr m:val="∑"/>
                          <m:supHide m:val="on"/>
                          <m:ctrlPr>
                            <a:rPr lang="en-US" b="0" i="1" smtClean="0">
                              <a:latin typeface="Cambria Math" charset="0"/>
                            </a:rPr>
                          </m:ctrlPr>
                        </m:naryPr>
                        <m:sub>
                          <m:r>
                            <m:rPr>
                              <m:brk m:alnAt="7"/>
                            </m:rPr>
                            <a:rPr lang="en-US" b="0" i="1" smtClean="0">
                              <a:latin typeface="Cambria Math" charset="0"/>
                              <a:ea typeface="Cambria Math" charset="0"/>
                              <a:cs typeface="Cambria Math" charset="0"/>
                            </a:rPr>
                            <m:t>𝜏</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𝑠𝑖𝑑𝑒𝑇𝑟𝑒𝑒𝑠</m:t>
                          </m:r>
                          <m:r>
                            <a:rPr lang="en-US" b="0" i="1" smtClean="0">
                              <a:latin typeface="Cambria Math" charset="0"/>
                              <a:ea typeface="Cambria Math" charset="0"/>
                              <a:cs typeface="Cambria Math" charset="0"/>
                            </a:rPr>
                            <m:t>(</m:t>
                          </m:r>
                          <m:sSub>
                            <m:sSubPr>
                              <m:ctrlPr>
                                <a:rPr lang="en-US" b="0" i="1" smtClean="0">
                                  <a:latin typeface="Cambria Math" charset="0"/>
                                  <a:ea typeface="Cambria Math" charset="0"/>
                                  <a:cs typeface="Cambria Math" charset="0"/>
                                </a:rPr>
                              </m:ctrlPr>
                            </m:sSubPr>
                            <m:e>
                              <m:r>
                                <a:rPr lang="en-US" b="0" i="1" smtClean="0">
                                  <a:latin typeface="Cambria Math" charset="0"/>
                                  <a:ea typeface="Cambria Math" charset="0"/>
                                  <a:cs typeface="Cambria Math" charset="0"/>
                                </a:rPr>
                                <m:t>𝑇</m:t>
                              </m:r>
                            </m:e>
                            <m:sub>
                              <m:r>
                                <a:rPr lang="en-US" b="0" i="1" smtClean="0">
                                  <a:latin typeface="Cambria Math" charset="0"/>
                                  <a:ea typeface="Cambria Math" charset="0"/>
                                  <a:cs typeface="Cambria Math" charset="0"/>
                                </a:rPr>
                                <m:t>𝐴</m:t>
                              </m:r>
                            </m:sub>
                          </m:sSub>
                          <m:r>
                            <m:rPr>
                              <m:brk m:alnAt="7"/>
                            </m:rPr>
                            <a:rPr lang="en-US" b="0" i="1" smtClean="0">
                              <a:latin typeface="Cambria Math" charset="0"/>
                              <a:ea typeface="Cambria Math" charset="0"/>
                              <a:cs typeface="Cambria Math" charset="0"/>
                            </a:rPr>
                            <m:t>)</m:t>
                          </m:r>
                        </m:sub>
                        <m:sup/>
                        <m:e>
                          <m:r>
                            <a:rPr lang="en-US" b="0" i="1" smtClean="0">
                              <a:latin typeface="Cambria Math" charset="0"/>
                            </a:rPr>
                            <m:t>𝑇</m:t>
                          </m:r>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ea typeface="Cambria Math" charset="0"/>
                                  <a:cs typeface="Cambria Math" charset="0"/>
                                </a:rPr>
                                <m:t>𝜏</m:t>
                              </m:r>
                            </m:e>
                          </m:d>
                          <m:r>
                            <a:rPr lang="en-US" b="0" i="1" smtClean="0">
                              <a:latin typeface="Cambria Math" charset="0"/>
                              <a:ea typeface="Cambria Math" charset="0"/>
                              <a:cs typeface="Cambria Math" charset="0"/>
                            </a:rPr>
                            <m:t>)</m:t>
                          </m:r>
                        </m:e>
                      </m:nary>
                    </m:oMath>
                  </m:oMathPara>
                </a14:m>
                <a:endParaRPr lang="en-US" b="0" dirty="0" smtClean="0"/>
              </a:p>
              <a:p>
                <a:pPr marL="0" indent="0">
                  <a:buNone/>
                </a:pPr>
                <a:endParaRPr lang="en-US" b="0" i="1"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i="1" smtClean="0">
                          <a:latin typeface="Cambria Math" charset="0"/>
                        </a:rPr>
                        <m:t>𝑂</m:t>
                      </m:r>
                      <m:r>
                        <a:rPr lang="en-US" i="1" smtClean="0">
                          <a:latin typeface="Cambria Math" charset="0"/>
                        </a:rPr>
                        <m:t>(</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oMath>
                  </m:oMathPara>
                </a14:m>
                <a:endParaRPr lang="en-US"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38200" y="2050215"/>
                <a:ext cx="10515600" cy="435133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2574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Phylogenetic tree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095" y="1496443"/>
            <a:ext cx="5530908" cy="4828158"/>
          </a:xfrm>
          <a:prstGeom prst="rect">
            <a:avLst/>
          </a:prstGeom>
        </p:spPr>
      </p:pic>
    </p:spTree>
    <p:extLst>
      <p:ext uri="{BB962C8B-B14F-4D97-AF65-F5344CB8AC3E}">
        <p14:creationId xmlns:p14="http://schemas.microsoft.com/office/powerpoint/2010/main" val="14839088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charset="0"/>
                <a:ea typeface="American Typewriter" charset="0"/>
                <a:cs typeface="American Typewriter" charset="0"/>
              </a:rPr>
              <a:t>Filtering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55756" y="2226675"/>
                <a:ext cx="6765758" cy="644859"/>
              </a:xfrm>
            </p:spPr>
            <p:txBody>
              <a:bodyPr/>
              <a:lstStyle/>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i="1" smtClean="0">
                          <a:latin typeface="Cambria Math" charset="0"/>
                        </a:rPr>
                        <m:t>𝑂</m:t>
                      </m:r>
                      <m:d>
                        <m:dPr>
                          <m:ctrlPr>
                            <a:rPr lang="en-US" i="1" smtClean="0">
                              <a:latin typeface="Cambria Math" charset="0"/>
                            </a:rPr>
                          </m:ctrlPr>
                        </m:dPr>
                        <m:e>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e>
                      </m:d>
                      <m:r>
                        <a:rPr lang="en-US" b="0" i="1" smtClean="0">
                          <a:latin typeface="Cambria Math" charset="0"/>
                        </a:rPr>
                        <m:t>+</m:t>
                      </m:r>
                      <m:r>
                        <a:rPr lang="en-US" i="1" smtClean="0">
                          <a:latin typeface="Cambria Math" charset="0"/>
                        </a:rPr>
                        <m:t>𝑂</m:t>
                      </m:r>
                      <m:r>
                        <a:rPr lang="en-US" i="1" smtClean="0">
                          <a:latin typeface="Cambria Math" charset="0"/>
                        </a:rPr>
                        <m:t>(</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55756" y="2226675"/>
                <a:ext cx="6765758" cy="644859"/>
              </a:xfr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p:cNvSpPr txBox="1">
                <a:spLocks/>
              </p:cNvSpPr>
              <p:nvPr/>
            </p:nvSpPr>
            <p:spPr>
              <a:xfrm>
                <a:off x="4700335" y="2935702"/>
                <a:ext cx="2149642" cy="684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i="1" smtClean="0">
                          <a:latin typeface="Cambria Math" charset="0"/>
                        </a:rPr>
                        <m:t>𝑂</m:t>
                      </m:r>
                      <m:r>
                        <a:rPr lang="en-US" i="1" smtClean="0">
                          <a:latin typeface="Cambria Math" charset="0"/>
                        </a:rPr>
                        <m:t>(</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oMath>
                  </m:oMathPara>
                </a14:m>
                <a:endParaRPr lang="en-US" dirty="0"/>
              </a:p>
            </p:txBody>
          </p:sp>
        </mc:Choice>
        <mc:Fallback>
          <p:sp>
            <p:nvSpPr>
              <p:cNvPr id="5" name="Content Placeholder 2"/>
              <p:cNvSpPr txBox="1">
                <a:spLocks noRot="1" noChangeAspect="1" noMove="1" noResize="1" noEditPoints="1" noAdjustHandles="1" noChangeArrowheads="1" noChangeShapeType="1" noTextEdit="1"/>
              </p:cNvSpPr>
              <p:nvPr/>
            </p:nvSpPr>
            <p:spPr>
              <a:xfrm>
                <a:off x="4700335" y="2935702"/>
                <a:ext cx="2149642" cy="684964"/>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417075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American Typewriter" charset="0"/>
                <a:ea typeface="American Typewriter" charset="0"/>
                <a:cs typeface="American Typewriter" charset="0"/>
              </a:rPr>
              <a:t>Frequency_Difference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955756" y="2338969"/>
                <a:ext cx="6621382" cy="709027"/>
              </a:xfrm>
            </p:spPr>
            <p:txBody>
              <a:bodyPr>
                <a:normAutofit/>
              </a:bodyPr>
              <a:lstStyle/>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𝑛</m:t>
                          </m:r>
                        </m:e>
                      </m:d>
                      <m:r>
                        <a:rPr lang="en-US" b="0" i="1" smtClean="0">
                          <a:latin typeface="Cambria Math" charset="0"/>
                        </a:rPr>
                        <m:t>=</m:t>
                      </m:r>
                      <m:r>
                        <a:rPr lang="en-US" i="1" smtClean="0">
                          <a:latin typeface="Cambria Math" charset="0"/>
                        </a:rPr>
                        <m:t>𝑂</m:t>
                      </m:r>
                      <m:d>
                        <m:dPr>
                          <m:ctrlPr>
                            <a:rPr lang="en-US" i="1" smtClean="0">
                              <a:latin typeface="Cambria Math" charset="0"/>
                            </a:rPr>
                          </m:ctrlPr>
                        </m:dPr>
                        <m:e>
                          <m:r>
                            <a:rPr lang="en-US" b="0" i="1" smtClean="0">
                              <a:latin typeface="Cambria Math" charset="0"/>
                            </a:rPr>
                            <m:t>𝑘</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r>
                            <a:rPr lang="en-US" b="0" i="1" smtClean="0">
                              <a:latin typeface="Cambria Math" charset="0"/>
                            </a:rPr>
                            <m:t>𝑘</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𝑛</m:t>
                          </m:r>
                          <m:func>
                            <m:funcPr>
                              <m:ctrlPr>
                                <a:rPr lang="en-US" b="0" i="1" smtClean="0">
                                  <a:latin typeface="Cambria Math" charset="0"/>
                                  <a:ea typeface="Cambria Math" charset="0"/>
                                  <a:cs typeface="Cambria Math" charset="0"/>
                                </a:rPr>
                              </m:ctrlPr>
                            </m:funcPr>
                            <m:fName>
                              <m:r>
                                <m:rPr>
                                  <m:sty m:val="p"/>
                                </m:rPr>
                                <a:rPr lang="en-US" b="0" i="0" smtClean="0">
                                  <a:latin typeface="Cambria Math" charset="0"/>
                                  <a:ea typeface="Cambria Math" charset="0"/>
                                  <a:cs typeface="Cambria Math" charset="0"/>
                                </a:rPr>
                                <m:t>log</m:t>
                              </m:r>
                            </m:fName>
                            <m:e>
                              <m:r>
                                <a:rPr lang="en-US" b="0" i="1" smtClean="0">
                                  <a:latin typeface="Cambria Math" charset="0"/>
                                  <a:ea typeface="Cambria Math" charset="0"/>
                                  <a:cs typeface="Cambria Math" charset="0"/>
                                </a:rPr>
                                <m:t>𝑛</m:t>
                              </m:r>
                            </m:e>
                          </m:func>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955756" y="2338969"/>
                <a:ext cx="6621382" cy="709027"/>
              </a:xfrm>
              <a:blipFill rotWithShape="0">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p:cNvSpPr txBox="1">
                <a:spLocks/>
              </p:cNvSpPr>
              <p:nvPr/>
            </p:nvSpPr>
            <p:spPr>
              <a:xfrm>
                <a:off x="4555955" y="3047996"/>
                <a:ext cx="2374233" cy="834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00000"/>
                  </a:lnSpc>
                  <a:spcBef>
                    <a:spcPts val="0"/>
                  </a:spcBef>
                  <a:buFont typeface="Arial"/>
                  <a:buNone/>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i="1" smtClean="0">
                          <a:latin typeface="Cambria Math" charset="0"/>
                        </a:rPr>
                        <m:t>𝑂</m:t>
                      </m:r>
                      <m:r>
                        <a:rPr lang="en-US" i="1" smtClean="0">
                          <a:latin typeface="Cambria Math" charset="0"/>
                        </a:rPr>
                        <m:t>(</m:t>
                      </m:r>
                      <m:r>
                        <a:rPr lang="en-US" b="0" i="1" smtClean="0">
                          <a:latin typeface="Cambria Math" charset="0"/>
                        </a:rPr>
                        <m:t>𝑘</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oMath>
                  </m:oMathPara>
                </a14:m>
                <a:endParaRPr lang="en-US" dirty="0"/>
              </a:p>
            </p:txBody>
          </p:sp>
        </mc:Choice>
        <mc:Fallback>
          <p:sp>
            <p:nvSpPr>
              <p:cNvPr id="5" name="Content Placeholder 2"/>
              <p:cNvSpPr txBox="1">
                <a:spLocks noRot="1" noChangeAspect="1" noMove="1" noResize="1" noEditPoints="1" noAdjustHandles="1" noChangeArrowheads="1" noChangeShapeType="1" noTextEdit="1"/>
              </p:cNvSpPr>
              <p:nvPr/>
            </p:nvSpPr>
            <p:spPr>
              <a:xfrm>
                <a:off x="4555955" y="3047996"/>
                <a:ext cx="2374233" cy="83419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39596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err="1"/>
              <a:t>Amemiya</a:t>
            </a:r>
            <a:r>
              <a:rPr lang="en-US" dirty="0"/>
              <a:t>, Chris T., et al. "The African coelacanth genome provides insights into tetrapod evolution." </a:t>
            </a:r>
            <a:r>
              <a:rPr lang="en-US" i="1" dirty="0"/>
              <a:t>Nature</a:t>
            </a:r>
            <a:r>
              <a:rPr lang="en-US" dirty="0"/>
              <a:t> 496.7445 (2013): 311.</a:t>
            </a:r>
          </a:p>
        </p:txBody>
      </p:sp>
    </p:spTree>
    <p:extLst>
      <p:ext uri="{BB962C8B-B14F-4D97-AF65-F5344CB8AC3E}">
        <p14:creationId xmlns:p14="http://schemas.microsoft.com/office/powerpoint/2010/main" val="1857766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grpSp>
        <p:nvGrpSpPr>
          <p:cNvPr id="4" name="Group 3"/>
          <p:cNvGrpSpPr/>
          <p:nvPr/>
        </p:nvGrpSpPr>
        <p:grpSpPr>
          <a:xfrm>
            <a:off x="2677920" y="2175119"/>
            <a:ext cx="2760347" cy="3903191"/>
            <a:chOff x="4807183" y="1798982"/>
            <a:chExt cx="1454616" cy="2326715"/>
          </a:xfrm>
        </p:grpSpPr>
        <p:cxnSp>
          <p:nvCxnSpPr>
            <p:cNvPr id="5" name="Straight Connector 4"/>
            <p:cNvCxnSpPr/>
            <p:nvPr/>
          </p:nvCxnSpPr>
          <p:spPr>
            <a:xfrm flipV="1">
              <a:off x="5108713" y="1798982"/>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5493025" y="1798982"/>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900059" y="2428460"/>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108712" y="2428459"/>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5085654" y="306787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301000" y="3054623"/>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661991" y="2428460"/>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877337" y="2428459"/>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07183" y="3123817"/>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14" name="TextBox 13"/>
            <p:cNvSpPr txBox="1"/>
            <p:nvPr/>
          </p:nvSpPr>
          <p:spPr>
            <a:xfrm>
              <a:off x="5001039" y="3787143"/>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15" name="TextBox 14"/>
            <p:cNvSpPr txBox="1"/>
            <p:nvPr/>
          </p:nvSpPr>
          <p:spPr>
            <a:xfrm>
              <a:off x="5414697" y="3755747"/>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16" name="TextBox 15"/>
            <p:cNvSpPr txBox="1"/>
            <p:nvPr/>
          </p:nvSpPr>
          <p:spPr>
            <a:xfrm>
              <a:off x="5570450" y="3126270"/>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17" name="TextBox 16"/>
            <p:cNvSpPr txBox="1"/>
            <p:nvPr/>
          </p:nvSpPr>
          <p:spPr>
            <a:xfrm>
              <a:off x="6000189" y="3099357"/>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grpSp>
        <p:nvGrpSpPr>
          <p:cNvPr id="21" name="Group 20"/>
          <p:cNvGrpSpPr/>
          <p:nvPr/>
        </p:nvGrpSpPr>
        <p:grpSpPr>
          <a:xfrm>
            <a:off x="7214112" y="2175118"/>
            <a:ext cx="3024180" cy="3858658"/>
            <a:chOff x="9575041" y="1798982"/>
            <a:chExt cx="1621691" cy="2335233"/>
          </a:xfrm>
        </p:grpSpPr>
        <p:cxnSp>
          <p:nvCxnSpPr>
            <p:cNvPr id="22" name="Straight Connector 21"/>
            <p:cNvCxnSpPr/>
            <p:nvPr/>
          </p:nvCxnSpPr>
          <p:spPr>
            <a:xfrm flipV="1">
              <a:off x="9649234" y="1798982"/>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0033546" y="1798982"/>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9814883" y="3064564"/>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030229" y="305131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0030229" y="2438399"/>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0414541" y="2438399"/>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0583508" y="307781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798854" y="306456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9575041" y="2505090"/>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31" name="TextBox 30"/>
            <p:cNvSpPr txBox="1"/>
            <p:nvPr/>
          </p:nvSpPr>
          <p:spPr>
            <a:xfrm>
              <a:off x="9741008" y="3795661"/>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32" name="TextBox 31"/>
            <p:cNvSpPr txBox="1"/>
            <p:nvPr/>
          </p:nvSpPr>
          <p:spPr>
            <a:xfrm>
              <a:off x="10155082" y="3740398"/>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33" name="TextBox 32"/>
            <p:cNvSpPr txBox="1"/>
            <p:nvPr/>
          </p:nvSpPr>
          <p:spPr>
            <a:xfrm>
              <a:off x="10502580" y="3790738"/>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34" name="TextBox 33"/>
            <p:cNvSpPr txBox="1"/>
            <p:nvPr/>
          </p:nvSpPr>
          <p:spPr>
            <a:xfrm>
              <a:off x="10935122" y="3748264"/>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Tree>
    <p:extLst>
      <p:ext uri="{BB962C8B-B14F-4D97-AF65-F5344CB8AC3E}">
        <p14:creationId xmlns:p14="http://schemas.microsoft.com/office/powerpoint/2010/main" val="5841405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Frequency difference consensus tree</a:t>
            </a:r>
            <a:endParaRPr lang="en-US" dirty="0"/>
          </a:p>
        </p:txBody>
      </p:sp>
      <p:grpSp>
        <p:nvGrpSpPr>
          <p:cNvPr id="88" name="Group 87"/>
          <p:cNvGrpSpPr/>
          <p:nvPr/>
        </p:nvGrpSpPr>
        <p:grpSpPr>
          <a:xfrm>
            <a:off x="1092364" y="1630854"/>
            <a:ext cx="1518119" cy="1689644"/>
            <a:chOff x="1092364" y="1630854"/>
            <a:chExt cx="1518119" cy="1689644"/>
          </a:xfrm>
        </p:grpSpPr>
        <p:cxnSp>
          <p:nvCxnSpPr>
            <p:cNvPr id="5" name="Straight Connector 4"/>
            <p:cNvCxnSpPr/>
            <p:nvPr/>
          </p:nvCxnSpPr>
          <p:spPr>
            <a:xfrm flipV="1">
              <a:off x="1435998" y="1630854"/>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20310" y="1630854"/>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20651" y="226033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435997" y="226033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989278" y="226033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204623" y="2260330"/>
              <a:ext cx="245165" cy="6294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204622" y="2260329"/>
              <a:ext cx="19880" cy="626400"/>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092364" y="2959379"/>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13" name="TextBox 12"/>
            <p:cNvSpPr txBox="1"/>
            <p:nvPr/>
          </p:nvSpPr>
          <p:spPr>
            <a:xfrm>
              <a:off x="1483088" y="2981944"/>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14" name="TextBox 13"/>
            <p:cNvSpPr txBox="1"/>
            <p:nvPr/>
          </p:nvSpPr>
          <p:spPr>
            <a:xfrm>
              <a:off x="1821017" y="2962068"/>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15" name="TextBox 14"/>
            <p:cNvSpPr txBox="1"/>
            <p:nvPr/>
          </p:nvSpPr>
          <p:spPr>
            <a:xfrm>
              <a:off x="2065284" y="298194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16" name="TextBox 15"/>
            <p:cNvSpPr txBox="1"/>
            <p:nvPr/>
          </p:nvSpPr>
          <p:spPr>
            <a:xfrm>
              <a:off x="2348873" y="2959379"/>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
        <p:nvSpPr>
          <p:cNvPr id="17" name="TextBox 16"/>
          <p:cNvSpPr txBox="1"/>
          <p:nvPr/>
        </p:nvSpPr>
        <p:spPr>
          <a:xfrm>
            <a:off x="1104604" y="2056270"/>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18" name="TextBox 17"/>
          <p:cNvSpPr txBox="1"/>
          <p:nvPr/>
        </p:nvSpPr>
        <p:spPr>
          <a:xfrm>
            <a:off x="2238006" y="2021480"/>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grpSp>
        <p:nvGrpSpPr>
          <p:cNvPr id="89" name="Group 88"/>
          <p:cNvGrpSpPr/>
          <p:nvPr/>
        </p:nvGrpSpPr>
        <p:grpSpPr>
          <a:xfrm>
            <a:off x="3771633" y="1646667"/>
            <a:ext cx="1494815" cy="2330310"/>
            <a:chOff x="3771633" y="1646667"/>
            <a:chExt cx="1494815" cy="2330310"/>
          </a:xfrm>
        </p:grpSpPr>
        <p:cxnSp>
          <p:nvCxnSpPr>
            <p:cNvPr id="20" name="Straight Connector 19"/>
            <p:cNvCxnSpPr/>
            <p:nvPr/>
          </p:nvCxnSpPr>
          <p:spPr>
            <a:xfrm flipV="1">
              <a:off x="4159833" y="1646667"/>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544145" y="164666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944486" y="227614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159832" y="227614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4123390" y="2915561"/>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38736" y="290230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4713111" y="227614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928457" y="227614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71633" y="2939471"/>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29" name="TextBox 28"/>
            <p:cNvSpPr txBox="1"/>
            <p:nvPr/>
          </p:nvSpPr>
          <p:spPr>
            <a:xfrm>
              <a:off x="3971858" y="3638423"/>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30" name="TextBox 29"/>
            <p:cNvSpPr txBox="1"/>
            <p:nvPr/>
          </p:nvSpPr>
          <p:spPr>
            <a:xfrm>
              <a:off x="4412538" y="3613980"/>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31" name="TextBox 30"/>
            <p:cNvSpPr txBox="1"/>
            <p:nvPr/>
          </p:nvSpPr>
          <p:spPr>
            <a:xfrm>
              <a:off x="4545601" y="298119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32" name="TextBox 31"/>
            <p:cNvSpPr txBox="1"/>
            <p:nvPr/>
          </p:nvSpPr>
          <p:spPr>
            <a:xfrm>
              <a:off x="5004838" y="2946619"/>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
        <p:nvSpPr>
          <p:cNvPr id="33" name="TextBox 32"/>
          <p:cNvSpPr txBox="1"/>
          <p:nvPr/>
        </p:nvSpPr>
        <p:spPr>
          <a:xfrm>
            <a:off x="3849721" y="2067831"/>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34" name="TextBox 33"/>
          <p:cNvSpPr txBox="1"/>
          <p:nvPr/>
        </p:nvSpPr>
        <p:spPr>
          <a:xfrm>
            <a:off x="4321488" y="2594499"/>
            <a:ext cx="30008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2</a:t>
            </a:r>
            <a:endParaRPr lang="en-US" sz="1600" dirty="0">
              <a:solidFill>
                <a:srgbClr val="FF0000"/>
              </a:solidFill>
              <a:latin typeface="Apple Chancery" charset="0"/>
              <a:ea typeface="Apple Chancery" charset="0"/>
              <a:cs typeface="Apple Chancery" charset="0"/>
            </a:endParaRPr>
          </a:p>
        </p:txBody>
      </p:sp>
      <p:sp>
        <p:nvSpPr>
          <p:cNvPr id="35" name="TextBox 34"/>
          <p:cNvSpPr txBox="1"/>
          <p:nvPr/>
        </p:nvSpPr>
        <p:spPr>
          <a:xfrm>
            <a:off x="4979945" y="2051112"/>
            <a:ext cx="30008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2</a:t>
            </a:r>
            <a:endParaRPr lang="en-US" sz="1600" dirty="0">
              <a:solidFill>
                <a:srgbClr val="FF0000"/>
              </a:solidFill>
              <a:latin typeface="Apple Chancery" charset="0"/>
              <a:ea typeface="Apple Chancery" charset="0"/>
              <a:cs typeface="Apple Chancery" charset="0"/>
            </a:endParaRPr>
          </a:p>
        </p:txBody>
      </p:sp>
      <p:grpSp>
        <p:nvGrpSpPr>
          <p:cNvPr id="90" name="Group 89"/>
          <p:cNvGrpSpPr/>
          <p:nvPr/>
        </p:nvGrpSpPr>
        <p:grpSpPr>
          <a:xfrm>
            <a:off x="6377088" y="1646667"/>
            <a:ext cx="1438364" cy="2959156"/>
            <a:chOff x="6377088" y="1646667"/>
            <a:chExt cx="1438364" cy="2959156"/>
          </a:xfrm>
        </p:grpSpPr>
        <p:cxnSp>
          <p:nvCxnSpPr>
            <p:cNvPr id="37" name="Straight Connector 36"/>
            <p:cNvCxnSpPr/>
            <p:nvPr/>
          </p:nvCxnSpPr>
          <p:spPr>
            <a:xfrm flipV="1">
              <a:off x="6973064" y="227614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188410" y="227614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6757718" y="2915562"/>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6973064" y="2915561"/>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6529120" y="3554979"/>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757718" y="355497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7188410" y="1646668"/>
              <a:ext cx="215346" cy="62947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7403756" y="1646667"/>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377088" y="4245433"/>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46" name="TextBox 45"/>
            <p:cNvSpPr txBox="1"/>
            <p:nvPr/>
          </p:nvSpPr>
          <p:spPr>
            <a:xfrm>
              <a:off x="6831038" y="4267269"/>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47" name="TextBox 46"/>
            <p:cNvSpPr txBox="1"/>
            <p:nvPr/>
          </p:nvSpPr>
          <p:spPr>
            <a:xfrm>
              <a:off x="7086622" y="3567599"/>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48" name="TextBox 47"/>
            <p:cNvSpPr txBox="1"/>
            <p:nvPr/>
          </p:nvSpPr>
          <p:spPr>
            <a:xfrm>
              <a:off x="7296083" y="297312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49" name="TextBox 48"/>
            <p:cNvSpPr txBox="1"/>
            <p:nvPr/>
          </p:nvSpPr>
          <p:spPr>
            <a:xfrm>
              <a:off x="7553842" y="2288773"/>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
        <p:nvSpPr>
          <p:cNvPr id="50" name="TextBox 49"/>
          <p:cNvSpPr txBox="1"/>
          <p:nvPr/>
        </p:nvSpPr>
        <p:spPr>
          <a:xfrm>
            <a:off x="6432299" y="3326374"/>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51" name="TextBox 50"/>
          <p:cNvSpPr txBox="1"/>
          <p:nvPr/>
        </p:nvSpPr>
        <p:spPr>
          <a:xfrm>
            <a:off x="6664568" y="2657554"/>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52" name="TextBox 51"/>
          <p:cNvSpPr txBox="1"/>
          <p:nvPr/>
        </p:nvSpPr>
        <p:spPr>
          <a:xfrm>
            <a:off x="6883028" y="2046615"/>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grpSp>
        <p:nvGrpSpPr>
          <p:cNvPr id="91" name="Group 90"/>
          <p:cNvGrpSpPr/>
          <p:nvPr/>
        </p:nvGrpSpPr>
        <p:grpSpPr>
          <a:xfrm>
            <a:off x="9318987" y="1626698"/>
            <a:ext cx="1655857" cy="2330310"/>
            <a:chOff x="9318987" y="1626698"/>
            <a:chExt cx="1655857" cy="2330310"/>
          </a:xfrm>
        </p:grpSpPr>
        <p:cxnSp>
          <p:nvCxnSpPr>
            <p:cNvPr id="54" name="Straight Connector 53"/>
            <p:cNvCxnSpPr/>
            <p:nvPr/>
          </p:nvCxnSpPr>
          <p:spPr>
            <a:xfrm flipV="1">
              <a:off x="9467536" y="1626698"/>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851848" y="1626698"/>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9633185" y="2892280"/>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9848531" y="2879027"/>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9848531" y="2266115"/>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0232843" y="2266115"/>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10401810" y="2905533"/>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0617156" y="2892280"/>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318987" y="2279367"/>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63" name="TextBox 62"/>
            <p:cNvSpPr txBox="1"/>
            <p:nvPr/>
          </p:nvSpPr>
          <p:spPr>
            <a:xfrm>
              <a:off x="9491159" y="3594011"/>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64" name="TextBox 63"/>
            <p:cNvSpPr txBox="1"/>
            <p:nvPr/>
          </p:nvSpPr>
          <p:spPr>
            <a:xfrm>
              <a:off x="9909080" y="3568114"/>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65" name="TextBox 64"/>
            <p:cNvSpPr txBox="1"/>
            <p:nvPr/>
          </p:nvSpPr>
          <p:spPr>
            <a:xfrm>
              <a:off x="10256578" y="361845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66" name="TextBox 65"/>
            <p:cNvSpPr txBox="1"/>
            <p:nvPr/>
          </p:nvSpPr>
          <p:spPr>
            <a:xfrm>
              <a:off x="10713234" y="3575980"/>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grpSp>
      <p:sp>
        <p:nvSpPr>
          <p:cNvPr id="67" name="TextBox 66"/>
          <p:cNvSpPr txBox="1"/>
          <p:nvPr/>
        </p:nvSpPr>
        <p:spPr>
          <a:xfrm>
            <a:off x="9567285" y="2650748"/>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68" name="TextBox 67"/>
          <p:cNvSpPr txBox="1"/>
          <p:nvPr/>
        </p:nvSpPr>
        <p:spPr>
          <a:xfrm>
            <a:off x="10636082" y="2650748"/>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69" name="TextBox 68"/>
          <p:cNvSpPr txBox="1"/>
          <p:nvPr/>
        </p:nvSpPr>
        <p:spPr>
          <a:xfrm>
            <a:off x="10274210" y="2000141"/>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grpSp>
        <p:nvGrpSpPr>
          <p:cNvPr id="70" name="Group 69"/>
          <p:cNvGrpSpPr/>
          <p:nvPr/>
        </p:nvGrpSpPr>
        <p:grpSpPr>
          <a:xfrm>
            <a:off x="4882273" y="4644965"/>
            <a:ext cx="1494815" cy="1673081"/>
            <a:chOff x="4664191" y="4709797"/>
            <a:chExt cx="1494815" cy="1673081"/>
          </a:xfrm>
        </p:grpSpPr>
        <p:cxnSp>
          <p:nvCxnSpPr>
            <p:cNvPr id="71" name="Straight Connector 70"/>
            <p:cNvCxnSpPr/>
            <p:nvPr/>
          </p:nvCxnSpPr>
          <p:spPr>
            <a:xfrm flipV="1">
              <a:off x="5052391" y="4709797"/>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436703" y="470979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5605669" y="533927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5821015" y="533927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664191" y="6002601"/>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76" name="TextBox 75"/>
            <p:cNvSpPr txBox="1"/>
            <p:nvPr/>
          </p:nvSpPr>
          <p:spPr>
            <a:xfrm>
              <a:off x="4919080" y="6038504"/>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77" name="TextBox 76"/>
            <p:cNvSpPr txBox="1"/>
            <p:nvPr/>
          </p:nvSpPr>
          <p:spPr>
            <a:xfrm>
              <a:off x="5159495" y="6002601"/>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78" name="TextBox 77"/>
            <p:cNvSpPr txBox="1"/>
            <p:nvPr/>
          </p:nvSpPr>
          <p:spPr>
            <a:xfrm>
              <a:off x="5438159" y="604432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79" name="TextBox 78"/>
            <p:cNvSpPr txBox="1"/>
            <p:nvPr/>
          </p:nvSpPr>
          <p:spPr>
            <a:xfrm>
              <a:off x="5897396" y="6009749"/>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cxnSp>
          <p:nvCxnSpPr>
            <p:cNvPr id="80" name="Straight Connector 79"/>
            <p:cNvCxnSpPr/>
            <p:nvPr/>
          </p:nvCxnSpPr>
          <p:spPr>
            <a:xfrm flipV="1">
              <a:off x="4837046" y="5339275"/>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052391" y="5339273"/>
              <a:ext cx="245165" cy="62947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052390" y="5339272"/>
              <a:ext cx="19880" cy="629478"/>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73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subTnLst>
                                    <p:animClr clrSpc="rgb" dir="cw">
                                      <p:cBhvr override="childStyle">
                                        <p:cTn dur="1" fill="hold" display="0" masterRel="nextClick" afterEffect="1"/>
                                        <p:tgtEl>
                                          <p:spTgt spid="50"/>
                                        </p:tgtEl>
                                        <p:attrNameLst>
                                          <p:attrName>ppt_c</p:attrName>
                                        </p:attrNameLst>
                                      </p:cBhvr>
                                      <p:to>
                                        <a:schemeClr val="tx1"/>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subTnLst>
                                    <p:animClr clrSpc="rgb" dir="cw">
                                      <p:cBhvr override="childStyle">
                                        <p:cTn dur="1" fill="hold" display="0" masterRel="nextClick" afterEffect="1"/>
                                        <p:tgtEl>
                                          <p:spTgt spid="18"/>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chemeClr val="tx1"/>
                                      </p:to>
                                    </p:animClr>
                                  </p:sub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subTnLst>
                                    <p:animClr clrSpc="rgb" dir="cw">
                                      <p:cBhvr override="childStyle">
                                        <p:cTn dur="1" fill="hold" display="0" masterRel="nextClick" afterEffect="1"/>
                                        <p:tgtEl>
                                          <p:spTgt spid="34"/>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subTnLst>
                                    <p:animClr clrSpc="rgb" dir="cw">
                                      <p:cBhvr override="childStyle">
                                        <p:cTn dur="1" fill="hold" display="0" masterRel="nextClick" afterEffect="1"/>
                                        <p:tgtEl>
                                          <p:spTgt spid="33"/>
                                        </p:tgtEl>
                                        <p:attrNameLst>
                                          <p:attrName>ppt_c</p:attrName>
                                        </p:attrNameLst>
                                      </p:cBhvr>
                                      <p:to>
                                        <a:schemeClr val="tx1"/>
                                      </p:to>
                                    </p:animClr>
                                  </p:sub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subTnLst>
                                    <p:animClr clrSpc="rgb" dir="cw">
                                      <p:cBhvr override="childStyle">
                                        <p:cTn dur="1" fill="hold" display="0" masterRel="nextClick" afterEffect="1"/>
                                        <p:tgtEl>
                                          <p:spTgt spid="51"/>
                                        </p:tgtEl>
                                        <p:attrNameLst>
                                          <p:attrName>ppt_c</p:attrName>
                                        </p:attrNameLst>
                                      </p:cBhvr>
                                      <p:to>
                                        <a:schemeClr val="tx1"/>
                                      </p:to>
                                    </p:animClr>
                                  </p:sub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subTnLst>
                                    <p:animClr clrSpc="rgb" dir="cw">
                                      <p:cBhvr override="childStyle">
                                        <p:cTn dur="1" fill="hold" display="0" masterRel="nextClick" afterEffect="1"/>
                                        <p:tgtEl>
                                          <p:spTgt spid="35"/>
                                        </p:tgtEl>
                                        <p:attrNameLst>
                                          <p:attrName>ppt_c</p:attrName>
                                        </p:attrNameLst>
                                      </p:cBhvr>
                                      <p:to>
                                        <a:schemeClr val="tx1"/>
                                      </p:to>
                                    </p:animClr>
                                  </p:sub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subTnLst>
                                    <p:animClr clrSpc="rgb" dir="cw">
                                      <p:cBhvr override="childStyle">
                                        <p:cTn dur="1" fill="hold" display="0" masterRel="nextClick" afterEffect="1"/>
                                        <p:tgtEl>
                                          <p:spTgt spid="52"/>
                                        </p:tgtEl>
                                        <p:attrNameLst>
                                          <p:attrName>ppt_c</p:attrName>
                                        </p:attrNameLst>
                                      </p:cBhvr>
                                      <p:to>
                                        <a:schemeClr val="tx1"/>
                                      </p:to>
                                    </p:animClr>
                                  </p:subTnLst>
                                </p:cTn>
                              </p:par>
                              <p:par>
                                <p:cTn id="29" presetID="1" presetClass="entr" presetSubtype="0"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subTnLst>
                                    <p:animClr clrSpc="rgb" dir="cw">
                                      <p:cBhvr override="childStyle">
                                        <p:cTn dur="1" fill="hold" display="0" masterRel="nextClick" afterEffect="1"/>
                                        <p:tgtEl>
                                          <p:spTgt spid="69"/>
                                        </p:tgtEl>
                                        <p:attrNameLst>
                                          <p:attrName>ppt_c</p:attrName>
                                        </p:attrNameLst>
                                      </p:cBhvr>
                                      <p:to>
                                        <a:schemeClr val="tx1"/>
                                      </p:to>
                                    </p:animClr>
                                  </p:sub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subTnLst>
                                    <p:animClr clrSpc="rgb" dir="cw">
                                      <p:cBhvr override="childStyle">
                                        <p:cTn dur="1" fill="hold" display="0" masterRel="nextClick" afterEffect="1"/>
                                        <p:tgtEl>
                                          <p:spTgt spid="68"/>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33" grpId="0"/>
      <p:bldP spid="34" grpId="0"/>
      <p:bldP spid="35" grpId="0"/>
      <p:bldP spid="50" grpId="0"/>
      <p:bldP spid="51" grpId="0"/>
      <p:bldP spid="52" grpId="0"/>
      <p:bldP spid="67" grpId="0"/>
      <p:bldP spid="68"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latin typeface="American Typewriter" charset="0"/>
                <a:ea typeface="American Typewriter" charset="0"/>
                <a:cs typeface="American Typewriter" charset="0"/>
              </a:rPr>
              <a:t>Frequency_Difference</a:t>
            </a:r>
            <a:endParaRPr lang="en-US" dirty="0">
              <a:latin typeface="American Typewriter" charset="0"/>
              <a:ea typeface="American Typewriter" charset="0"/>
              <a:cs typeface="American Typewriter" charset="0"/>
            </a:endParaRPr>
          </a:p>
        </p:txBody>
      </p:sp>
      <p:sp>
        <p:nvSpPr>
          <p:cNvPr id="4" name="Title 1"/>
          <p:cNvSpPr txBox="1">
            <a:spLocks/>
          </p:cNvSpPr>
          <p:nvPr/>
        </p:nvSpPr>
        <p:spPr>
          <a:xfrm>
            <a:off x="1260423" y="3050862"/>
            <a:ext cx="35064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American Typewriter" charset="0"/>
                <a:ea typeface="American Typewriter" charset="0"/>
                <a:cs typeface="American Typewriter" charset="0"/>
              </a:rPr>
              <a:t>Labelling</a:t>
            </a:r>
            <a:endParaRPr lang="en-US" dirty="0">
              <a:latin typeface="American Typewriter" charset="0"/>
              <a:ea typeface="American Typewriter" charset="0"/>
              <a:cs typeface="American Typewriter" charset="0"/>
            </a:endParaRPr>
          </a:p>
        </p:txBody>
      </p:sp>
      <p:sp>
        <p:nvSpPr>
          <p:cNvPr id="5" name="Title 1"/>
          <p:cNvSpPr txBox="1">
            <a:spLocks/>
          </p:cNvSpPr>
          <p:nvPr/>
        </p:nvSpPr>
        <p:spPr>
          <a:xfrm>
            <a:off x="7199027" y="3050862"/>
            <a:ext cx="35064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latin typeface="American Typewriter" charset="0"/>
                <a:ea typeface="American Typewriter" charset="0"/>
                <a:cs typeface="American Typewriter" charset="0"/>
              </a:rPr>
              <a:t>Filtering</a:t>
            </a:r>
            <a:endParaRPr lang="en-US" dirty="0">
              <a:latin typeface="American Typewriter" charset="0"/>
              <a:ea typeface="American Typewriter" charset="0"/>
              <a:cs typeface="American Typewriter" charset="0"/>
            </a:endParaRPr>
          </a:p>
        </p:txBody>
      </p:sp>
      <mc:AlternateContent xmlns:mc="http://schemas.openxmlformats.org/markup-compatibility/2006">
        <mc:Choice xmlns:a14="http://schemas.microsoft.com/office/drawing/2010/main" Requires="a14">
          <p:sp>
            <p:nvSpPr>
              <p:cNvPr id="6" name="TextBox 5"/>
              <p:cNvSpPr txBox="1"/>
              <p:nvPr/>
            </p:nvSpPr>
            <p:spPr>
              <a:xfrm>
                <a:off x="2052100" y="4750408"/>
                <a:ext cx="19230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𝑂</m:t>
                      </m:r>
                      <m:r>
                        <a:rPr lang="en-US" sz="2400" b="0" i="1" smtClean="0">
                          <a:latin typeface="Cambria Math" charset="0"/>
                        </a:rPr>
                        <m:t>(</m:t>
                      </m:r>
                      <m:r>
                        <a:rPr lang="en-US" sz="2400" b="0" i="1" smtClean="0">
                          <a:latin typeface="Cambria Math" charset="0"/>
                        </a:rPr>
                        <m:t>𝑘𝑛</m:t>
                      </m:r>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𝑙𝑜𝑔</m:t>
                          </m:r>
                        </m:e>
                        <m:sup>
                          <m:r>
                            <a:rPr lang="en-US" sz="2400" b="0" i="1" smtClean="0">
                              <a:latin typeface="Cambria Math" charset="0"/>
                            </a:rPr>
                            <m:t>2</m:t>
                          </m:r>
                        </m:sup>
                      </m:sSup>
                      <m:r>
                        <a:rPr lang="en-US" sz="2400" b="0" i="1" smtClean="0">
                          <a:latin typeface="Cambria Math" charset="0"/>
                        </a:rPr>
                        <m:t>𝑛</m:t>
                      </m:r>
                      <m:r>
                        <a:rPr lang="en-US" sz="2400" b="0" i="1" smtClean="0">
                          <a:latin typeface="Cambria Math" charset="0"/>
                          <a:ea typeface="Cambria Math" charset="0"/>
                          <a:cs typeface="Cambria Math" charset="0"/>
                        </a:rPr>
                        <m:t>)</m:t>
                      </m:r>
                    </m:oMath>
                  </m:oMathPara>
                </a14:m>
                <a:endParaRPr lang="en-US" sz="2400" dirty="0"/>
              </a:p>
            </p:txBody>
          </p:sp>
        </mc:Choice>
        <mc:Fallback>
          <p:sp>
            <p:nvSpPr>
              <p:cNvPr id="6" name="TextBox 5"/>
              <p:cNvSpPr txBox="1">
                <a:spLocks noRot="1" noChangeAspect="1" noMove="1" noResize="1" noEditPoints="1" noAdjustHandles="1" noChangeArrowheads="1" noChangeShapeType="1" noTextEdit="1"/>
              </p:cNvSpPr>
              <p:nvPr/>
            </p:nvSpPr>
            <p:spPr>
              <a:xfrm>
                <a:off x="2052100" y="4750408"/>
                <a:ext cx="1923091" cy="461665"/>
              </a:xfrm>
              <a:prstGeom prst="rect">
                <a:avLst/>
              </a:prstGeom>
              <a:blipFill rotWithShape="0">
                <a:blip r:embed="rId3"/>
                <a:stretch>
                  <a:fillRect t="-102632" r="-635" b="-1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8075664" y="4750408"/>
                <a:ext cx="17531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𝑂</m:t>
                      </m:r>
                      <m:r>
                        <a:rPr lang="en-US" sz="2400" b="0" i="1" smtClean="0">
                          <a:latin typeface="Cambria Math" charset="0"/>
                        </a:rPr>
                        <m:t>(</m:t>
                      </m:r>
                      <m:r>
                        <a:rPr lang="en-US" sz="2400" b="0" i="1" smtClean="0">
                          <a:latin typeface="Cambria Math" charset="0"/>
                        </a:rPr>
                        <m:t>𝑛</m:t>
                      </m:r>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𝑙𝑜𝑔</m:t>
                          </m:r>
                        </m:e>
                        <m:sup>
                          <m:r>
                            <a:rPr lang="en-US" sz="2400" b="0" i="1" smtClean="0">
                              <a:latin typeface="Cambria Math" charset="0"/>
                            </a:rPr>
                            <m:t>2</m:t>
                          </m:r>
                        </m:sup>
                      </m:sSup>
                      <m:r>
                        <a:rPr lang="en-US" sz="2400" b="0" i="1" smtClean="0">
                          <a:latin typeface="Cambria Math" charset="0"/>
                        </a:rPr>
                        <m:t>𝑛</m:t>
                      </m:r>
                      <m:r>
                        <a:rPr lang="en-US" sz="2400" b="0" i="1" smtClean="0">
                          <a:latin typeface="Cambria Math" charset="0"/>
                          <a:ea typeface="Cambria Math" charset="0"/>
                          <a:cs typeface="Cambria Math" charset="0"/>
                        </a:rPr>
                        <m:t>)</m:t>
                      </m:r>
                    </m:oMath>
                  </m:oMathPara>
                </a14:m>
                <a:endParaRPr lang="en-US" sz="2400" dirty="0"/>
              </a:p>
            </p:txBody>
          </p:sp>
        </mc:Choice>
        <mc:Fallback>
          <p:sp>
            <p:nvSpPr>
              <p:cNvPr id="7" name="TextBox 6"/>
              <p:cNvSpPr txBox="1">
                <a:spLocks noRot="1" noChangeAspect="1" noMove="1" noResize="1" noEditPoints="1" noAdjustHandles="1" noChangeArrowheads="1" noChangeShapeType="1" noTextEdit="1"/>
              </p:cNvSpPr>
              <p:nvPr/>
            </p:nvSpPr>
            <p:spPr>
              <a:xfrm>
                <a:off x="8075664" y="4750408"/>
                <a:ext cx="1753172" cy="461665"/>
              </a:xfrm>
              <a:prstGeom prst="rect">
                <a:avLst/>
              </a:prstGeom>
              <a:blipFill rotWithShape="0">
                <a:blip r:embed="rId4"/>
                <a:stretch>
                  <a:fillRect t="-102632" r="-697" b="-130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578848" y="4165858"/>
                <a:ext cx="8695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𝑓</m:t>
                      </m:r>
                      <m:d>
                        <m:dPr>
                          <m:ctrlPr>
                            <a:rPr lang="en-US" sz="2400" b="0" i="1" smtClean="0">
                              <a:latin typeface="Cambria Math" charset="0"/>
                            </a:rPr>
                          </m:ctrlPr>
                        </m:dPr>
                        <m:e>
                          <m:r>
                            <a:rPr lang="en-US" sz="2400" b="0" i="1" smtClean="0">
                              <a:latin typeface="Cambria Math" charset="0"/>
                            </a:rPr>
                            <m:t>𝑛</m:t>
                          </m:r>
                        </m:e>
                      </m:d>
                    </m:oMath>
                  </m:oMathPara>
                </a14:m>
                <a:endParaRPr lang="en-US" sz="2400" dirty="0"/>
              </a:p>
            </p:txBody>
          </p:sp>
        </mc:Choice>
        <mc:Fallback>
          <p:sp>
            <p:nvSpPr>
              <p:cNvPr id="8" name="TextBox 7"/>
              <p:cNvSpPr txBox="1">
                <a:spLocks noRot="1" noChangeAspect="1" noMove="1" noResize="1" noEditPoints="1" noAdjustHandles="1" noChangeArrowheads="1" noChangeShapeType="1" noTextEdit="1"/>
              </p:cNvSpPr>
              <p:nvPr/>
            </p:nvSpPr>
            <p:spPr>
              <a:xfrm>
                <a:off x="2578848" y="4165858"/>
                <a:ext cx="869597" cy="461665"/>
              </a:xfrm>
              <a:prstGeom prst="rect">
                <a:avLst/>
              </a:prstGeom>
              <a:blipFill rotWithShape="0">
                <a:blip r:embed="rId5"/>
                <a:stretch>
                  <a:fillRect l="-1399"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8510527" y="4165858"/>
                <a:ext cx="8834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ea typeface="Cambria Math" charset="0"/>
                          <a:cs typeface="Cambria Math" charset="0"/>
                        </a:rPr>
                        <m:t>𝑔</m:t>
                      </m:r>
                      <m:d>
                        <m:dPr>
                          <m:ctrlPr>
                            <a:rPr lang="en-US" sz="2400" b="0" i="1" smtClean="0">
                              <a:latin typeface="Cambria Math" charset="0"/>
                              <a:ea typeface="Cambria Math" charset="0"/>
                              <a:cs typeface="Cambria Math" charset="0"/>
                            </a:rPr>
                          </m:ctrlPr>
                        </m:dPr>
                        <m:e>
                          <m:r>
                            <a:rPr lang="en-US" sz="2400" b="0" i="1" smtClean="0">
                              <a:latin typeface="Cambria Math" charset="0"/>
                              <a:ea typeface="Cambria Math" charset="0"/>
                              <a:cs typeface="Cambria Math" charset="0"/>
                            </a:rPr>
                            <m:t>𝑛</m:t>
                          </m:r>
                        </m:e>
                      </m:d>
                    </m:oMath>
                  </m:oMathPara>
                </a14:m>
                <a:endParaRPr lang="en-US" sz="2400" dirty="0"/>
              </a:p>
            </p:txBody>
          </p:sp>
        </mc:Choice>
        <mc:Fallback>
          <p:sp>
            <p:nvSpPr>
              <p:cNvPr id="9" name="TextBox 8"/>
              <p:cNvSpPr txBox="1">
                <a:spLocks noRot="1" noChangeAspect="1" noMove="1" noResize="1" noEditPoints="1" noAdjustHandles="1" noChangeArrowheads="1" noChangeShapeType="1" noTextEdit="1"/>
              </p:cNvSpPr>
              <p:nvPr/>
            </p:nvSpPr>
            <p:spPr>
              <a:xfrm>
                <a:off x="8510527" y="4165858"/>
                <a:ext cx="883447" cy="461665"/>
              </a:xfrm>
              <a:prstGeom prst="rect">
                <a:avLst/>
              </a:prstGeom>
              <a:blipFill rotWithShape="0">
                <a:blip r:embed="rId6"/>
                <a:stretch>
                  <a:fillRect b="-105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4725881" y="1591838"/>
                <a:ext cx="2740237"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charset="0"/>
                        </a:rPr>
                        <m:t>𝑂</m:t>
                      </m:r>
                      <m:r>
                        <a:rPr lang="en-US" sz="2400" b="0" i="1" smtClean="0">
                          <a:latin typeface="Cambria Math" charset="0"/>
                        </a:rPr>
                        <m:t>(</m:t>
                      </m:r>
                      <m:r>
                        <a:rPr lang="en-US" sz="2400" b="0" i="1" smtClean="0">
                          <a:latin typeface="Cambria Math" charset="0"/>
                        </a:rPr>
                        <m:t>𝑓</m:t>
                      </m:r>
                      <m:d>
                        <m:dPr>
                          <m:ctrlPr>
                            <a:rPr lang="en-US" sz="2400" b="0" i="1" smtClean="0">
                              <a:latin typeface="Cambria Math" charset="0"/>
                            </a:rPr>
                          </m:ctrlPr>
                        </m:dPr>
                        <m:e>
                          <m:r>
                            <a:rPr lang="en-US" sz="2400" b="0" i="1" smtClean="0">
                              <a:latin typeface="Cambria Math" charset="0"/>
                            </a:rPr>
                            <m:t>𝑛</m:t>
                          </m:r>
                        </m:e>
                      </m:d>
                      <m:r>
                        <a:rPr lang="en-US" sz="2400" b="0" i="1" smtClean="0">
                          <a:latin typeface="Cambria Math" charset="0"/>
                        </a:rPr>
                        <m:t>+</m:t>
                      </m:r>
                      <m:r>
                        <a:rPr lang="en-US" sz="2400" b="0" i="1" smtClean="0">
                          <a:latin typeface="Cambria Math" charset="0"/>
                        </a:rPr>
                        <m:t>𝑘</m:t>
                      </m:r>
                      <m:r>
                        <a:rPr lang="en-US" sz="2400" b="0" i="1" smtClean="0">
                          <a:latin typeface="Cambria Math" charset="0"/>
                          <a:ea typeface="Cambria Math" charset="0"/>
                          <a:cs typeface="Cambria Math" charset="0"/>
                        </a:rPr>
                        <m:t>∙</m:t>
                      </m:r>
                      <m:r>
                        <a:rPr lang="en-US" sz="2400" b="0" i="1" smtClean="0">
                          <a:latin typeface="Cambria Math" charset="0"/>
                          <a:ea typeface="Cambria Math" charset="0"/>
                          <a:cs typeface="Cambria Math" charset="0"/>
                        </a:rPr>
                        <m:t>𝑔</m:t>
                      </m:r>
                      <m:d>
                        <m:dPr>
                          <m:ctrlPr>
                            <a:rPr lang="en-US" sz="2400" b="0" i="1" smtClean="0">
                              <a:latin typeface="Cambria Math" charset="0"/>
                              <a:ea typeface="Cambria Math" charset="0"/>
                              <a:cs typeface="Cambria Math" charset="0"/>
                            </a:rPr>
                          </m:ctrlPr>
                        </m:dPr>
                        <m:e>
                          <m:r>
                            <a:rPr lang="en-US" sz="2400" b="0" i="1" smtClean="0">
                              <a:latin typeface="Cambria Math" charset="0"/>
                              <a:ea typeface="Cambria Math" charset="0"/>
                              <a:cs typeface="Cambria Math" charset="0"/>
                            </a:rPr>
                            <m:t>𝑛</m:t>
                          </m:r>
                        </m:e>
                      </m:d>
                      <m:r>
                        <a:rPr lang="en-US" sz="2400" b="0" i="1" smtClean="0">
                          <a:latin typeface="Cambria Math" charset="0"/>
                          <a:ea typeface="Cambria Math" charset="0"/>
                          <a:cs typeface="Cambria Math" charset="0"/>
                        </a:rPr>
                        <m:t>)</m:t>
                      </m:r>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4725881" y="1591838"/>
                <a:ext cx="2740237" cy="461665"/>
              </a:xfrm>
              <a:prstGeom prst="rect">
                <a:avLst/>
              </a:prstGeom>
              <a:blipFill rotWithShape="0">
                <a:blip r:embed="rId7"/>
                <a:stretch>
                  <a:fillRect r="-444"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134453" y="2321350"/>
                <a:ext cx="19230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𝑂</m:t>
                      </m:r>
                      <m:r>
                        <a:rPr lang="en-US" sz="2400" b="0" i="1" smtClean="0">
                          <a:latin typeface="Cambria Math" charset="0"/>
                        </a:rPr>
                        <m:t>(</m:t>
                      </m:r>
                      <m:r>
                        <a:rPr lang="en-US" sz="2400" b="0" i="1" smtClean="0">
                          <a:latin typeface="Cambria Math" charset="0"/>
                        </a:rPr>
                        <m:t>𝑘</m:t>
                      </m:r>
                      <m:r>
                        <a:rPr lang="en-US" sz="2400" b="0" i="1" smtClean="0">
                          <a:latin typeface="Cambria Math" charset="0"/>
                        </a:rPr>
                        <m:t>𝑛</m:t>
                      </m:r>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𝑙𝑜𝑔</m:t>
                          </m:r>
                        </m:e>
                        <m:sup>
                          <m:r>
                            <a:rPr lang="en-US" sz="2400" b="0" i="1" smtClean="0">
                              <a:latin typeface="Cambria Math" charset="0"/>
                            </a:rPr>
                            <m:t>2</m:t>
                          </m:r>
                        </m:sup>
                      </m:sSup>
                      <m:r>
                        <a:rPr lang="en-US" sz="2400" b="0" i="1" smtClean="0">
                          <a:latin typeface="Cambria Math" charset="0"/>
                        </a:rPr>
                        <m:t>𝑛</m:t>
                      </m:r>
                      <m:r>
                        <a:rPr lang="en-US" sz="2400" b="0" i="1" smtClean="0">
                          <a:latin typeface="Cambria Math" charset="0"/>
                          <a:ea typeface="Cambria Math" charset="0"/>
                          <a:cs typeface="Cambria Math" charset="0"/>
                        </a:rPr>
                        <m:t>)</m:t>
                      </m:r>
                    </m:oMath>
                  </m:oMathPara>
                </a14:m>
                <a:endParaRPr lang="en-US" sz="2400" dirty="0"/>
              </a:p>
            </p:txBody>
          </p:sp>
        </mc:Choice>
        <mc:Fallback>
          <p:sp>
            <p:nvSpPr>
              <p:cNvPr id="11" name="TextBox 10"/>
              <p:cNvSpPr txBox="1">
                <a:spLocks noRot="1" noChangeAspect="1" noMove="1" noResize="1" noEditPoints="1" noAdjustHandles="1" noChangeArrowheads="1" noChangeShapeType="1" noTextEdit="1"/>
              </p:cNvSpPr>
              <p:nvPr/>
            </p:nvSpPr>
            <p:spPr>
              <a:xfrm>
                <a:off x="5134453" y="2321350"/>
                <a:ext cx="1923091" cy="461665"/>
              </a:xfrm>
              <a:prstGeom prst="rect">
                <a:avLst/>
              </a:prstGeom>
              <a:blipFill rotWithShape="0">
                <a:blip r:embed="rId8"/>
                <a:stretch>
                  <a:fillRect t="-103947" r="-633" b="-130263"/>
                </a:stretch>
              </a:blipFill>
            </p:spPr>
            <p:txBody>
              <a:bodyPr/>
              <a:lstStyle/>
              <a:p>
                <a:r>
                  <a:rPr lang="en-US">
                    <a:noFill/>
                  </a:rPr>
                  <a:t> </a:t>
                </a:r>
              </a:p>
            </p:txBody>
          </p:sp>
        </mc:Fallback>
      </mc:AlternateContent>
    </p:spTree>
    <p:extLst>
      <p:ext uri="{BB962C8B-B14F-4D97-AF65-F5344CB8AC3E}">
        <p14:creationId xmlns:p14="http://schemas.microsoft.com/office/powerpoint/2010/main" val="10623883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charset="0"/>
                <a:ea typeface="American Typewriter" charset="0"/>
                <a:cs typeface="American Typewriter" charset="0"/>
              </a:rPr>
              <a:t>Labelling</a:t>
            </a:r>
            <a:endParaRPr lang="en-US" dirty="0">
              <a:latin typeface="American Typewriter" charset="0"/>
              <a:ea typeface="American Typewriter" charset="0"/>
              <a:cs typeface="American Typewriter" charset="0"/>
            </a:endParaRPr>
          </a:p>
        </p:txBody>
      </p:sp>
      <p:sp>
        <p:nvSpPr>
          <p:cNvPr id="3" name="Content Placeholder 2"/>
          <p:cNvSpPr>
            <a:spLocks noGrp="1"/>
          </p:cNvSpPr>
          <p:nvPr>
            <p:ph idx="1"/>
          </p:nvPr>
        </p:nvSpPr>
        <p:spPr/>
        <p:txBody>
          <a:bodyPr/>
          <a:lstStyle/>
          <a:p>
            <a:pPr marL="0" indent="0">
              <a:buNone/>
            </a:pPr>
            <a:r>
              <a:rPr lang="en-US" dirty="0" smtClean="0"/>
              <a:t>Input: A set of trees {T</a:t>
            </a:r>
            <a:r>
              <a:rPr lang="en-US" baseline="-25000" dirty="0" smtClean="0"/>
              <a:t>1</a:t>
            </a:r>
            <a:r>
              <a:rPr lang="en-US" dirty="0" smtClean="0"/>
              <a:t>, T</a:t>
            </a:r>
            <a:r>
              <a:rPr lang="en-US" baseline="-25000" dirty="0" smtClean="0"/>
              <a:t>2</a:t>
            </a:r>
            <a:r>
              <a:rPr lang="en-US" dirty="0" smtClean="0"/>
              <a:t>, ..., </a:t>
            </a:r>
            <a:r>
              <a:rPr lang="en-US" dirty="0" err="1" smtClean="0"/>
              <a:t>T</a:t>
            </a:r>
            <a:r>
              <a:rPr lang="en-US" baseline="-25000" dirty="0" err="1" smtClean="0"/>
              <a:t>k</a:t>
            </a:r>
            <a:r>
              <a:rPr lang="en-US" dirty="0" smtClean="0"/>
              <a:t>} with identical </a:t>
            </a:r>
            <a:r>
              <a:rPr lang="en-US" dirty="0" err="1" smtClean="0"/>
              <a:t>leafsets</a:t>
            </a:r>
            <a:endParaRPr lang="en-US" dirty="0" smtClean="0"/>
          </a:p>
          <a:p>
            <a:pPr marL="0" indent="0">
              <a:buNone/>
            </a:pPr>
            <a:endParaRPr lang="en-US" dirty="0"/>
          </a:p>
          <a:p>
            <a:pPr marL="0" indent="0">
              <a:buNone/>
            </a:pPr>
            <a:r>
              <a:rPr lang="en-US" dirty="0" smtClean="0"/>
              <a:t>Output: Every node is labelled such that nodes associated with the same cluster have the same labels and for any node u, id(u) is in the range [1, 2k |leafset|]</a:t>
            </a:r>
            <a:endParaRPr lang="en-US" dirty="0"/>
          </a:p>
        </p:txBody>
      </p:sp>
    </p:spTree>
    <p:extLst>
      <p:ext uri="{BB962C8B-B14F-4D97-AF65-F5344CB8AC3E}">
        <p14:creationId xmlns:p14="http://schemas.microsoft.com/office/powerpoint/2010/main" val="751250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852767" y="494413"/>
            <a:ext cx="44755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7,6</a:t>
            </a:r>
            <a:endParaRPr lang="en-US" sz="1600" dirty="0">
              <a:solidFill>
                <a:srgbClr val="FF0000"/>
              </a:solidFill>
              <a:latin typeface="Apple Chancery" charset="0"/>
              <a:ea typeface="Apple Chancery" charset="0"/>
              <a:cs typeface="Apple Chancery" charset="0"/>
            </a:endParaRPr>
          </a:p>
        </p:txBody>
      </p:sp>
      <p:sp>
        <p:nvSpPr>
          <p:cNvPr id="27" name="TextBox 26"/>
          <p:cNvSpPr txBox="1"/>
          <p:nvPr/>
        </p:nvSpPr>
        <p:spPr>
          <a:xfrm>
            <a:off x="2535048" y="1801765"/>
            <a:ext cx="431528"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5,0</a:t>
            </a:r>
            <a:endParaRPr lang="en-US" sz="1600" dirty="0">
              <a:solidFill>
                <a:srgbClr val="FF0000"/>
              </a:solidFill>
              <a:latin typeface="Apple Chancery" charset="0"/>
              <a:ea typeface="Apple Chancery" charset="0"/>
              <a:cs typeface="Apple Chancery" charset="0"/>
            </a:endParaRPr>
          </a:p>
        </p:txBody>
      </p:sp>
      <p:sp>
        <p:nvSpPr>
          <p:cNvPr id="28" name="TextBox 27"/>
          <p:cNvSpPr txBox="1"/>
          <p:nvPr/>
        </p:nvSpPr>
        <p:spPr>
          <a:xfrm>
            <a:off x="2781390" y="1159866"/>
            <a:ext cx="413896"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5,1</a:t>
            </a:r>
            <a:endParaRPr lang="en-US" sz="1600" dirty="0">
              <a:solidFill>
                <a:srgbClr val="FF0000"/>
              </a:solidFill>
              <a:latin typeface="Apple Chancery" charset="0"/>
              <a:ea typeface="Apple Chancery" charset="0"/>
              <a:cs typeface="Apple Chancery" charset="0"/>
            </a:endParaRPr>
          </a:p>
        </p:txBody>
      </p:sp>
      <p:sp>
        <p:nvSpPr>
          <p:cNvPr id="29" name="TextBox 28"/>
          <p:cNvSpPr txBox="1"/>
          <p:nvPr/>
        </p:nvSpPr>
        <p:spPr>
          <a:xfrm>
            <a:off x="4430356" y="1126147"/>
            <a:ext cx="442750"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6,5</a:t>
            </a:r>
            <a:endParaRPr lang="en-US" sz="1600" dirty="0">
              <a:solidFill>
                <a:srgbClr val="FF0000"/>
              </a:solidFill>
              <a:latin typeface="Apple Chancery" charset="0"/>
              <a:ea typeface="Apple Chancery" charset="0"/>
              <a:cs typeface="Apple Chancery" charset="0"/>
            </a:endParaRPr>
          </a:p>
        </p:txBody>
      </p:sp>
      <p:sp>
        <p:nvSpPr>
          <p:cNvPr id="30" name="TextBox 29"/>
          <p:cNvSpPr txBox="1"/>
          <p:nvPr/>
        </p:nvSpPr>
        <p:spPr>
          <a:xfrm>
            <a:off x="3627989" y="1805021"/>
            <a:ext cx="43633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3,2</a:t>
            </a:r>
            <a:endParaRPr lang="en-US" sz="1600" dirty="0">
              <a:solidFill>
                <a:srgbClr val="FF0000"/>
              </a:solidFill>
              <a:latin typeface="Apple Chancery" charset="0"/>
              <a:ea typeface="Apple Chancery" charset="0"/>
              <a:cs typeface="Apple Chancery" charset="0"/>
            </a:endParaRPr>
          </a:p>
        </p:txBody>
      </p:sp>
      <p:sp>
        <p:nvSpPr>
          <p:cNvPr id="31" name="TextBox 30"/>
          <p:cNvSpPr txBox="1"/>
          <p:nvPr/>
        </p:nvSpPr>
        <p:spPr>
          <a:xfrm>
            <a:off x="4827468" y="1784770"/>
            <a:ext cx="47961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4,4</a:t>
            </a:r>
            <a:endParaRPr lang="en-US" sz="1600" dirty="0">
              <a:solidFill>
                <a:srgbClr val="FF0000"/>
              </a:solidFill>
              <a:latin typeface="Apple Chancery" charset="0"/>
              <a:ea typeface="Apple Chancery" charset="0"/>
              <a:cs typeface="Apple Chancery" charset="0"/>
            </a:endParaRPr>
          </a:p>
        </p:txBody>
      </p:sp>
      <p:cxnSp>
        <p:nvCxnSpPr>
          <p:cNvPr id="46" name="Straight Connector 45"/>
          <p:cNvCxnSpPr/>
          <p:nvPr/>
        </p:nvCxnSpPr>
        <p:spPr>
          <a:xfrm>
            <a:off x="8744022" y="1248945"/>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168698" y="391494"/>
            <a:ext cx="44755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7,6</a:t>
            </a:r>
            <a:endParaRPr lang="en-US" sz="1600" dirty="0">
              <a:solidFill>
                <a:srgbClr val="FF0000"/>
              </a:solidFill>
              <a:latin typeface="Apple Chancery" charset="0"/>
              <a:ea typeface="Apple Chancery" charset="0"/>
              <a:cs typeface="Apple Chancery" charset="0"/>
            </a:endParaRPr>
          </a:p>
        </p:txBody>
      </p:sp>
      <p:sp>
        <p:nvSpPr>
          <p:cNvPr id="55" name="TextBox 54"/>
          <p:cNvSpPr txBox="1"/>
          <p:nvPr/>
        </p:nvSpPr>
        <p:spPr>
          <a:xfrm>
            <a:off x="6433733" y="2324521"/>
            <a:ext cx="40267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1,1</a:t>
            </a:r>
            <a:endParaRPr lang="en-US" sz="1600" dirty="0">
              <a:solidFill>
                <a:srgbClr val="FF0000"/>
              </a:solidFill>
              <a:latin typeface="Apple Chancery" charset="0"/>
              <a:ea typeface="Apple Chancery" charset="0"/>
              <a:cs typeface="Apple Chancery" charset="0"/>
            </a:endParaRPr>
          </a:p>
        </p:txBody>
      </p:sp>
      <p:sp>
        <p:nvSpPr>
          <p:cNvPr id="56" name="TextBox 55"/>
          <p:cNvSpPr txBox="1"/>
          <p:nvPr/>
        </p:nvSpPr>
        <p:spPr>
          <a:xfrm>
            <a:off x="6707550" y="1682641"/>
            <a:ext cx="413896"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5</a:t>
            </a:r>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57" name="TextBox 56"/>
          <p:cNvSpPr txBox="1"/>
          <p:nvPr/>
        </p:nvSpPr>
        <p:spPr>
          <a:xfrm>
            <a:off x="7098080" y="1039648"/>
            <a:ext cx="43633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8,7</a:t>
            </a:r>
            <a:endParaRPr lang="en-US" sz="1600" dirty="0">
              <a:solidFill>
                <a:srgbClr val="FF0000"/>
              </a:solidFill>
              <a:latin typeface="Apple Chancery" charset="0"/>
              <a:ea typeface="Apple Chancery" charset="0"/>
              <a:cs typeface="Apple Chancery" charset="0"/>
            </a:endParaRPr>
          </a:p>
        </p:txBody>
      </p:sp>
      <p:sp>
        <p:nvSpPr>
          <p:cNvPr id="58" name="TextBox 57"/>
          <p:cNvSpPr txBox="1"/>
          <p:nvPr/>
        </p:nvSpPr>
        <p:spPr>
          <a:xfrm>
            <a:off x="8760272" y="992136"/>
            <a:ext cx="458780"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4,8</a:t>
            </a:r>
            <a:endParaRPr lang="en-US" sz="1600" dirty="0">
              <a:solidFill>
                <a:srgbClr val="FF0000"/>
              </a:solidFill>
              <a:latin typeface="Apple Chancery" charset="0"/>
              <a:ea typeface="Apple Chancery" charset="0"/>
              <a:cs typeface="Apple Chancery" charset="0"/>
            </a:endParaRPr>
          </a:p>
        </p:txBody>
      </p:sp>
      <p:sp>
        <p:nvSpPr>
          <p:cNvPr id="59" name="TextBox 58"/>
          <p:cNvSpPr txBox="1"/>
          <p:nvPr/>
        </p:nvSpPr>
        <p:spPr>
          <a:xfrm>
            <a:off x="9147811" y="1636991"/>
            <a:ext cx="479618"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4,4</a:t>
            </a:r>
            <a:endParaRPr lang="en-US" sz="1600" dirty="0">
              <a:solidFill>
                <a:srgbClr val="FF0000"/>
              </a:solidFill>
              <a:latin typeface="Apple Chancery" charset="0"/>
              <a:ea typeface="Apple Chancery" charset="0"/>
              <a:cs typeface="Apple Chancery" charset="0"/>
            </a:endParaRPr>
          </a:p>
        </p:txBody>
      </p:sp>
      <p:sp>
        <p:nvSpPr>
          <p:cNvPr id="67" name="TextBox 66"/>
          <p:cNvSpPr txBox="1"/>
          <p:nvPr/>
        </p:nvSpPr>
        <p:spPr>
          <a:xfrm>
            <a:off x="2494237" y="5052605"/>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68" name="TextBox 67"/>
          <p:cNvSpPr txBox="1"/>
          <p:nvPr/>
        </p:nvSpPr>
        <p:spPr>
          <a:xfrm>
            <a:off x="2898403" y="5046279"/>
            <a:ext cx="27924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a:t>
            </a:r>
            <a:endParaRPr lang="en-US" sz="1600" dirty="0">
              <a:solidFill>
                <a:srgbClr val="FF0000"/>
              </a:solidFill>
              <a:latin typeface="Apple Chancery" charset="0"/>
              <a:ea typeface="Apple Chancery" charset="0"/>
              <a:cs typeface="Apple Chancery" charset="0"/>
            </a:endParaRPr>
          </a:p>
        </p:txBody>
      </p:sp>
      <p:sp>
        <p:nvSpPr>
          <p:cNvPr id="69" name="TextBox 68"/>
          <p:cNvSpPr txBox="1"/>
          <p:nvPr/>
        </p:nvSpPr>
        <p:spPr>
          <a:xfrm>
            <a:off x="2073568" y="5058919"/>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70" name="TextBox 69"/>
          <p:cNvSpPr txBox="1"/>
          <p:nvPr/>
        </p:nvSpPr>
        <p:spPr>
          <a:xfrm>
            <a:off x="2280340" y="4427914"/>
            <a:ext cx="28405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5</a:t>
            </a:r>
          </a:p>
        </p:txBody>
      </p:sp>
      <p:sp>
        <p:nvSpPr>
          <p:cNvPr id="71" name="TextBox 70"/>
          <p:cNvSpPr txBox="1"/>
          <p:nvPr/>
        </p:nvSpPr>
        <p:spPr>
          <a:xfrm>
            <a:off x="3533559" y="5036543"/>
            <a:ext cx="31130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a:t>
            </a:r>
            <a:endParaRPr lang="en-US" sz="1600" dirty="0">
              <a:solidFill>
                <a:srgbClr val="FF0000"/>
              </a:solidFill>
              <a:latin typeface="Apple Chancery" charset="0"/>
              <a:ea typeface="Apple Chancery" charset="0"/>
              <a:cs typeface="Apple Chancery" charset="0"/>
            </a:endParaRPr>
          </a:p>
        </p:txBody>
      </p:sp>
      <p:sp>
        <p:nvSpPr>
          <p:cNvPr id="72" name="TextBox 71"/>
          <p:cNvSpPr txBox="1"/>
          <p:nvPr/>
        </p:nvSpPr>
        <p:spPr>
          <a:xfrm>
            <a:off x="3414885" y="4427914"/>
            <a:ext cx="301686"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6</a:t>
            </a:r>
            <a:endParaRPr lang="en-US" sz="1600" dirty="0">
              <a:solidFill>
                <a:srgbClr val="FF0000"/>
              </a:solidFill>
              <a:latin typeface="Apple Chancery" charset="0"/>
              <a:ea typeface="Apple Chancery" charset="0"/>
              <a:cs typeface="Apple Chancery" charset="0"/>
            </a:endParaRPr>
          </a:p>
        </p:txBody>
      </p:sp>
      <p:sp>
        <p:nvSpPr>
          <p:cNvPr id="73" name="TextBox 72"/>
          <p:cNvSpPr txBox="1"/>
          <p:nvPr/>
        </p:nvSpPr>
        <p:spPr>
          <a:xfrm>
            <a:off x="3020279" y="3820295"/>
            <a:ext cx="28886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7</a:t>
            </a:r>
          </a:p>
        </p:txBody>
      </p:sp>
      <p:sp>
        <p:nvSpPr>
          <p:cNvPr id="87" name="TextBox 86"/>
          <p:cNvSpPr txBox="1"/>
          <p:nvPr/>
        </p:nvSpPr>
        <p:spPr>
          <a:xfrm>
            <a:off x="7047447" y="5757692"/>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88" name="TextBox 87"/>
          <p:cNvSpPr txBox="1"/>
          <p:nvPr/>
        </p:nvSpPr>
        <p:spPr>
          <a:xfrm>
            <a:off x="7265542" y="5109789"/>
            <a:ext cx="27924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a:t>
            </a:r>
            <a:endParaRPr lang="en-US" sz="1600" dirty="0">
              <a:solidFill>
                <a:srgbClr val="FF0000"/>
              </a:solidFill>
              <a:latin typeface="Apple Chancery" charset="0"/>
              <a:ea typeface="Apple Chancery" charset="0"/>
              <a:cs typeface="Apple Chancery" charset="0"/>
            </a:endParaRPr>
          </a:p>
        </p:txBody>
      </p:sp>
      <p:sp>
        <p:nvSpPr>
          <p:cNvPr id="89" name="TextBox 88"/>
          <p:cNvSpPr txBox="1"/>
          <p:nvPr/>
        </p:nvSpPr>
        <p:spPr>
          <a:xfrm>
            <a:off x="6312597" y="5757692"/>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90" name="TextBox 89"/>
          <p:cNvSpPr txBox="1"/>
          <p:nvPr/>
        </p:nvSpPr>
        <p:spPr>
          <a:xfrm>
            <a:off x="7474550" y="4478791"/>
            <a:ext cx="31130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a:t>
            </a:r>
            <a:endParaRPr lang="en-US" sz="1600" dirty="0">
              <a:solidFill>
                <a:srgbClr val="FF0000"/>
              </a:solidFill>
              <a:latin typeface="Apple Chancery" charset="0"/>
              <a:ea typeface="Apple Chancery" charset="0"/>
              <a:cs typeface="Apple Chancery" charset="0"/>
            </a:endParaRPr>
          </a:p>
        </p:txBody>
      </p:sp>
      <p:sp>
        <p:nvSpPr>
          <p:cNvPr id="91" name="TextBox 90"/>
          <p:cNvSpPr txBox="1"/>
          <p:nvPr/>
        </p:nvSpPr>
        <p:spPr>
          <a:xfrm>
            <a:off x="6510981" y="5085951"/>
            <a:ext cx="28405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5</a:t>
            </a:r>
            <a:endParaRPr lang="en-US" sz="1600" dirty="0">
              <a:solidFill>
                <a:srgbClr val="FF0000"/>
              </a:solidFill>
              <a:latin typeface="Apple Chancery" charset="0"/>
              <a:ea typeface="Apple Chancery" charset="0"/>
              <a:cs typeface="Apple Chancery" charset="0"/>
            </a:endParaRPr>
          </a:p>
        </p:txBody>
      </p:sp>
      <p:sp>
        <p:nvSpPr>
          <p:cNvPr id="92" name="TextBox 91"/>
          <p:cNvSpPr txBox="1"/>
          <p:nvPr/>
        </p:nvSpPr>
        <p:spPr>
          <a:xfrm>
            <a:off x="7326865" y="3814372"/>
            <a:ext cx="28886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7</a:t>
            </a:r>
          </a:p>
        </p:txBody>
      </p:sp>
      <p:sp>
        <p:nvSpPr>
          <p:cNvPr id="93" name="TextBox 92"/>
          <p:cNvSpPr txBox="1"/>
          <p:nvPr/>
        </p:nvSpPr>
        <p:spPr>
          <a:xfrm>
            <a:off x="6732991" y="4478791"/>
            <a:ext cx="29046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8</a:t>
            </a:r>
            <a:endParaRPr lang="en-US" sz="1600" dirty="0">
              <a:solidFill>
                <a:srgbClr val="FF0000"/>
              </a:solidFill>
              <a:latin typeface="Apple Chancery" charset="0"/>
              <a:ea typeface="Apple Chancery" charset="0"/>
              <a:cs typeface="Apple Chancery" charset="0"/>
            </a:endParaRPr>
          </a:p>
        </p:txBody>
      </p:sp>
      <p:sp>
        <p:nvSpPr>
          <p:cNvPr id="104" name="TextBox 103"/>
          <p:cNvSpPr txBox="1"/>
          <p:nvPr/>
        </p:nvSpPr>
        <p:spPr>
          <a:xfrm>
            <a:off x="8780908" y="5078598"/>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105" name="TextBox 104"/>
          <p:cNvSpPr txBox="1"/>
          <p:nvPr/>
        </p:nvSpPr>
        <p:spPr>
          <a:xfrm>
            <a:off x="9167555" y="5039903"/>
            <a:ext cx="27924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a:t>
            </a:r>
            <a:endParaRPr lang="en-US" sz="1600" dirty="0">
              <a:solidFill>
                <a:srgbClr val="FF0000"/>
              </a:solidFill>
              <a:latin typeface="Apple Chancery" charset="0"/>
              <a:ea typeface="Apple Chancery" charset="0"/>
              <a:cs typeface="Apple Chancery" charset="0"/>
            </a:endParaRPr>
          </a:p>
        </p:txBody>
      </p:sp>
      <p:sp>
        <p:nvSpPr>
          <p:cNvPr id="106" name="TextBox 105"/>
          <p:cNvSpPr txBox="1"/>
          <p:nvPr/>
        </p:nvSpPr>
        <p:spPr>
          <a:xfrm>
            <a:off x="8383614" y="5087927"/>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107" name="TextBox 106"/>
          <p:cNvSpPr txBox="1"/>
          <p:nvPr/>
        </p:nvSpPr>
        <p:spPr>
          <a:xfrm>
            <a:off x="9840552" y="5046782"/>
            <a:ext cx="31130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a:t>
            </a:r>
            <a:endParaRPr lang="en-US" sz="1600" dirty="0">
              <a:solidFill>
                <a:srgbClr val="FF0000"/>
              </a:solidFill>
              <a:latin typeface="Apple Chancery" charset="0"/>
              <a:ea typeface="Apple Chancery" charset="0"/>
              <a:cs typeface="Apple Chancery" charset="0"/>
            </a:endParaRPr>
          </a:p>
        </p:txBody>
      </p:sp>
      <p:sp>
        <p:nvSpPr>
          <p:cNvPr id="108" name="TextBox 107"/>
          <p:cNvSpPr txBox="1"/>
          <p:nvPr/>
        </p:nvSpPr>
        <p:spPr>
          <a:xfrm>
            <a:off x="9297856" y="3800929"/>
            <a:ext cx="301686"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6</a:t>
            </a:r>
            <a:endParaRPr lang="en-US" sz="1600" dirty="0">
              <a:solidFill>
                <a:srgbClr val="FF0000"/>
              </a:solidFill>
              <a:latin typeface="Apple Chancery" charset="0"/>
              <a:ea typeface="Apple Chancery" charset="0"/>
              <a:cs typeface="Apple Chancery" charset="0"/>
            </a:endParaRPr>
          </a:p>
        </p:txBody>
      </p:sp>
      <p:sp>
        <p:nvSpPr>
          <p:cNvPr id="109" name="TextBox 108"/>
          <p:cNvSpPr txBox="1"/>
          <p:nvPr/>
        </p:nvSpPr>
        <p:spPr>
          <a:xfrm>
            <a:off x="8550306" y="4443732"/>
            <a:ext cx="28886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7</a:t>
            </a:r>
          </a:p>
        </p:txBody>
      </p:sp>
      <p:sp>
        <p:nvSpPr>
          <p:cNvPr id="110" name="TextBox 109"/>
          <p:cNvSpPr txBox="1"/>
          <p:nvPr/>
        </p:nvSpPr>
        <p:spPr>
          <a:xfrm>
            <a:off x="9703008" y="4463905"/>
            <a:ext cx="29046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8</a:t>
            </a:r>
            <a:endParaRPr lang="en-US" sz="1600" dirty="0">
              <a:solidFill>
                <a:srgbClr val="FF0000"/>
              </a:solidFill>
              <a:latin typeface="Apple Chancery" charset="0"/>
              <a:ea typeface="Apple Chancery" charset="0"/>
              <a:cs typeface="Apple Chancery" charset="0"/>
            </a:endParaRPr>
          </a:p>
        </p:txBody>
      </p:sp>
      <p:grpSp>
        <p:nvGrpSpPr>
          <p:cNvPr id="143" name="Group 142"/>
          <p:cNvGrpSpPr/>
          <p:nvPr/>
        </p:nvGrpSpPr>
        <p:grpSpPr>
          <a:xfrm>
            <a:off x="2573387" y="501803"/>
            <a:ext cx="2575398" cy="2588551"/>
            <a:chOff x="2573387" y="501803"/>
            <a:chExt cx="2575398" cy="2588551"/>
          </a:xfrm>
        </p:grpSpPr>
        <p:grpSp>
          <p:nvGrpSpPr>
            <p:cNvPr id="137" name="Group 136"/>
            <p:cNvGrpSpPr/>
            <p:nvPr/>
          </p:nvGrpSpPr>
          <p:grpSpPr>
            <a:xfrm>
              <a:off x="2645790" y="722534"/>
              <a:ext cx="2502995" cy="2367820"/>
              <a:chOff x="2645790" y="722534"/>
              <a:chExt cx="2502995" cy="2367820"/>
            </a:xfrm>
          </p:grpSpPr>
          <p:cxnSp>
            <p:nvCxnSpPr>
              <p:cNvPr id="5" name="Straight Connector 4"/>
              <p:cNvCxnSpPr/>
              <p:nvPr/>
            </p:nvCxnSpPr>
            <p:spPr>
              <a:xfrm flipV="1">
                <a:off x="3230575" y="722534"/>
                <a:ext cx="573156" cy="63549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816982" y="722534"/>
                <a:ext cx="611245" cy="639842"/>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99883" y="2010067"/>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15229" y="2010066"/>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043915" y="1352010"/>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28227" y="1352010"/>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015229" y="1371889"/>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230575" y="1371888"/>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813690" y="200136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029036" y="200136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599058" y="1981488"/>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814404" y="1981487"/>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431257" y="1391622"/>
                <a:ext cx="0" cy="589865"/>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45790" y="2678568"/>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20" name="TextBox 19"/>
              <p:cNvSpPr txBox="1"/>
              <p:nvPr/>
            </p:nvSpPr>
            <p:spPr>
              <a:xfrm>
                <a:off x="3046209" y="2729999"/>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21" name="TextBox 20"/>
              <p:cNvSpPr txBox="1"/>
              <p:nvPr/>
            </p:nvSpPr>
            <p:spPr>
              <a:xfrm>
                <a:off x="4098467" y="2678568"/>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22" name="TextBox 21"/>
              <p:cNvSpPr txBox="1"/>
              <p:nvPr/>
            </p:nvSpPr>
            <p:spPr>
              <a:xfrm>
                <a:off x="4858321" y="2729999"/>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23" name="TextBox 22"/>
              <p:cNvSpPr txBox="1"/>
              <p:nvPr/>
            </p:nvSpPr>
            <p:spPr>
              <a:xfrm>
                <a:off x="3304495" y="2057712"/>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sp>
            <p:nvSpPr>
              <p:cNvPr id="24" name="TextBox 23"/>
              <p:cNvSpPr txBox="1"/>
              <p:nvPr/>
            </p:nvSpPr>
            <p:spPr>
              <a:xfrm>
                <a:off x="3679338" y="2751800"/>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25" name="TextBox 24"/>
              <p:cNvSpPr txBox="1"/>
              <p:nvPr/>
            </p:nvSpPr>
            <p:spPr>
              <a:xfrm>
                <a:off x="4286170" y="1991852"/>
                <a:ext cx="280846"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g</a:t>
                </a:r>
                <a:endParaRPr lang="en-US" sz="1600" dirty="0">
                  <a:latin typeface="Apple Chancery" charset="0"/>
                  <a:ea typeface="Apple Chancery" charset="0"/>
                  <a:cs typeface="Apple Chancery" charset="0"/>
                </a:endParaRPr>
              </a:p>
            </p:txBody>
          </p:sp>
          <p:sp>
            <p:nvSpPr>
              <p:cNvPr id="26" name="TextBox 25"/>
              <p:cNvSpPr txBox="1"/>
              <p:nvPr/>
            </p:nvSpPr>
            <p:spPr>
              <a:xfrm>
                <a:off x="4473548" y="2743552"/>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grpSp>
        <p:sp>
          <p:nvSpPr>
            <p:cNvPr id="115" name="TextBox 114"/>
            <p:cNvSpPr txBox="1"/>
            <p:nvPr/>
          </p:nvSpPr>
          <p:spPr>
            <a:xfrm>
              <a:off x="2573387" y="501803"/>
              <a:ext cx="437940" cy="369332"/>
            </a:xfrm>
            <a:prstGeom prst="rect">
              <a:avLst/>
            </a:prstGeom>
            <a:noFill/>
          </p:spPr>
          <p:txBody>
            <a:bodyPr wrap="none" rtlCol="0">
              <a:spAutoFit/>
            </a:bodyPr>
            <a:lstStyle/>
            <a:p>
              <a:r>
                <a:rPr lang="en-US" smtClean="0"/>
                <a:t>T</a:t>
              </a:r>
              <a:r>
                <a:rPr lang="en-US" baseline="-25000" smtClean="0"/>
                <a:t>1</a:t>
              </a:r>
              <a:r>
                <a:rPr lang="en-US" smtClean="0"/>
                <a:t>:</a:t>
              </a:r>
              <a:endParaRPr lang="en-US" dirty="0"/>
            </a:p>
          </p:txBody>
        </p:sp>
      </p:grpSp>
      <p:grpSp>
        <p:nvGrpSpPr>
          <p:cNvPr id="144" name="Group 143"/>
          <p:cNvGrpSpPr/>
          <p:nvPr/>
        </p:nvGrpSpPr>
        <p:grpSpPr>
          <a:xfrm>
            <a:off x="6516764" y="479024"/>
            <a:ext cx="2955444" cy="3089245"/>
            <a:chOff x="6516764" y="479024"/>
            <a:chExt cx="2955444" cy="3089245"/>
          </a:xfrm>
        </p:grpSpPr>
        <p:grpSp>
          <p:nvGrpSpPr>
            <p:cNvPr id="138" name="Group 137"/>
            <p:cNvGrpSpPr/>
            <p:nvPr/>
          </p:nvGrpSpPr>
          <p:grpSpPr>
            <a:xfrm>
              <a:off x="6516764" y="613152"/>
              <a:ext cx="2955444" cy="2955117"/>
              <a:chOff x="6516764" y="613152"/>
              <a:chExt cx="2955444" cy="2955117"/>
            </a:xfrm>
          </p:grpSpPr>
          <p:sp>
            <p:nvSpPr>
              <p:cNvPr id="33" name="TextBox 32"/>
              <p:cNvSpPr txBox="1"/>
              <p:nvPr/>
            </p:nvSpPr>
            <p:spPr>
              <a:xfrm>
                <a:off x="6516764" y="3229715"/>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34" name="TextBox 33"/>
              <p:cNvSpPr txBox="1"/>
              <p:nvPr/>
            </p:nvSpPr>
            <p:spPr>
              <a:xfrm>
                <a:off x="7369523" y="2611644"/>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35" name="TextBox 34"/>
              <p:cNvSpPr txBox="1"/>
              <p:nvPr/>
            </p:nvSpPr>
            <p:spPr>
              <a:xfrm>
                <a:off x="7819985" y="1895220"/>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36" name="TextBox 35"/>
              <p:cNvSpPr txBox="1"/>
              <p:nvPr/>
            </p:nvSpPr>
            <p:spPr>
              <a:xfrm>
                <a:off x="8740717" y="2611644"/>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sp>
            <p:nvSpPr>
              <p:cNvPr id="37" name="TextBox 36"/>
              <p:cNvSpPr txBox="1"/>
              <p:nvPr/>
            </p:nvSpPr>
            <p:spPr>
              <a:xfrm>
                <a:off x="6986988" y="3229715"/>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cxnSp>
            <p:nvCxnSpPr>
              <p:cNvPr id="38" name="Straight Connector 37"/>
              <p:cNvCxnSpPr/>
              <p:nvPr/>
            </p:nvCxnSpPr>
            <p:spPr>
              <a:xfrm flipV="1">
                <a:off x="7541339" y="613152"/>
                <a:ext cx="573156" cy="635492"/>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27746" y="613152"/>
                <a:ext cx="611245" cy="639842"/>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6917311" y="1895221"/>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7132657" y="1895220"/>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7117793" y="1248946"/>
                <a:ext cx="418014"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6701965" y="253941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917311" y="253941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8359710" y="1248945"/>
                <a:ext cx="384313" cy="629477"/>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922927" y="1887124"/>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138273" y="1887123"/>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401748" y="1962659"/>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50" name="TextBox 49"/>
              <p:cNvSpPr txBox="1"/>
              <p:nvPr/>
            </p:nvSpPr>
            <p:spPr>
              <a:xfrm>
                <a:off x="8225041" y="1895220"/>
                <a:ext cx="280846"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g</a:t>
                </a:r>
                <a:endParaRPr lang="en-US" sz="1600" dirty="0">
                  <a:latin typeface="Apple Chancery" charset="0"/>
                  <a:ea typeface="Apple Chancery" charset="0"/>
                  <a:cs typeface="Apple Chancery" charset="0"/>
                </a:endParaRPr>
              </a:p>
            </p:txBody>
          </p:sp>
          <p:sp>
            <p:nvSpPr>
              <p:cNvPr id="51" name="TextBox 50"/>
              <p:cNvSpPr txBox="1"/>
              <p:nvPr/>
            </p:nvSpPr>
            <p:spPr>
              <a:xfrm>
                <a:off x="9178538" y="2611644"/>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cxnSp>
            <p:nvCxnSpPr>
              <p:cNvPr id="52" name="Straight Connector 51"/>
              <p:cNvCxnSpPr/>
              <p:nvPr/>
            </p:nvCxnSpPr>
            <p:spPr>
              <a:xfrm flipH="1" flipV="1">
                <a:off x="7536945" y="1223723"/>
                <a:ext cx="418014"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541339" y="1232718"/>
                <a:ext cx="0" cy="619200"/>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116" name="TextBox 115"/>
            <p:cNvSpPr txBox="1"/>
            <p:nvPr/>
          </p:nvSpPr>
          <p:spPr>
            <a:xfrm>
              <a:off x="6549048" y="479024"/>
              <a:ext cx="437940" cy="369332"/>
            </a:xfrm>
            <a:prstGeom prst="rect">
              <a:avLst/>
            </a:prstGeom>
            <a:noFill/>
          </p:spPr>
          <p:txBody>
            <a:bodyPr wrap="none" rtlCol="0">
              <a:spAutoFit/>
            </a:bodyPr>
            <a:lstStyle/>
            <a:p>
              <a:r>
                <a:rPr lang="en-US" dirty="0" smtClean="0"/>
                <a:t>T</a:t>
              </a:r>
              <a:r>
                <a:rPr lang="en-US" baseline="-25000" dirty="0"/>
                <a:t>2</a:t>
              </a:r>
              <a:r>
                <a:rPr lang="en-US" dirty="0" smtClean="0"/>
                <a:t>:</a:t>
              </a:r>
              <a:endParaRPr lang="en-US" dirty="0"/>
            </a:p>
          </p:txBody>
        </p:sp>
      </p:grpSp>
      <p:grpSp>
        <p:nvGrpSpPr>
          <p:cNvPr id="145" name="Group 144"/>
          <p:cNvGrpSpPr/>
          <p:nvPr/>
        </p:nvGrpSpPr>
        <p:grpSpPr>
          <a:xfrm>
            <a:off x="2213084" y="3618151"/>
            <a:ext cx="1457611" cy="2110564"/>
            <a:chOff x="2213084" y="3618151"/>
            <a:chExt cx="1457611" cy="2110564"/>
          </a:xfrm>
        </p:grpSpPr>
        <p:grpSp>
          <p:nvGrpSpPr>
            <p:cNvPr id="139" name="Group 138"/>
            <p:cNvGrpSpPr/>
            <p:nvPr/>
          </p:nvGrpSpPr>
          <p:grpSpPr>
            <a:xfrm>
              <a:off x="2213084" y="4015347"/>
              <a:ext cx="1457611" cy="1713368"/>
              <a:chOff x="2213084" y="4015347"/>
              <a:chExt cx="1457611" cy="1713368"/>
            </a:xfrm>
          </p:grpSpPr>
          <p:cxnSp>
            <p:nvCxnSpPr>
              <p:cNvPr id="61" name="Straight Connector 60"/>
              <p:cNvCxnSpPr/>
              <p:nvPr/>
            </p:nvCxnSpPr>
            <p:spPr>
              <a:xfrm flipV="1">
                <a:off x="2371626" y="465352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586972" y="465352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2593603" y="4015347"/>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977915" y="4015347"/>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3143568" y="4653526"/>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358914" y="4653525"/>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13084" y="5338730"/>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75" name="TextBox 74"/>
              <p:cNvSpPr txBox="1"/>
              <p:nvPr/>
            </p:nvSpPr>
            <p:spPr>
              <a:xfrm>
                <a:off x="2613503" y="5390161"/>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sp>
            <p:nvSpPr>
              <p:cNvPr id="76" name="TextBox 75"/>
              <p:cNvSpPr txBox="1"/>
              <p:nvPr/>
            </p:nvSpPr>
            <p:spPr>
              <a:xfrm>
                <a:off x="3003494" y="5351027"/>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77" name="TextBox 76"/>
              <p:cNvSpPr txBox="1"/>
              <p:nvPr/>
            </p:nvSpPr>
            <p:spPr>
              <a:xfrm>
                <a:off x="3380231" y="5370903"/>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grpSp>
        <p:sp>
          <p:nvSpPr>
            <p:cNvPr id="117" name="TextBox 116"/>
            <p:cNvSpPr txBox="1"/>
            <p:nvPr/>
          </p:nvSpPr>
          <p:spPr>
            <a:xfrm>
              <a:off x="2246166" y="3618151"/>
              <a:ext cx="692818" cy="369332"/>
            </a:xfrm>
            <a:prstGeom prst="rect">
              <a:avLst/>
            </a:prstGeom>
            <a:noFill/>
          </p:spPr>
          <p:txBody>
            <a:bodyPr wrap="none" rtlCol="0">
              <a:spAutoFit/>
            </a:bodyPr>
            <a:lstStyle/>
            <a:p>
              <a:r>
                <a:rPr lang="en-US" dirty="0" smtClean="0"/>
                <a:t>T</a:t>
              </a:r>
              <a:r>
                <a:rPr lang="en-US" baseline="-25000" dirty="0" smtClean="0"/>
                <a:t>1</a:t>
              </a:r>
              <a:r>
                <a:rPr lang="en-US" dirty="0" smtClean="0"/>
                <a:t>|L’:</a:t>
              </a:r>
              <a:endParaRPr lang="en-US" dirty="0"/>
            </a:p>
          </p:txBody>
        </p:sp>
      </p:grpSp>
      <p:grpSp>
        <p:nvGrpSpPr>
          <p:cNvPr id="147" name="Group 146"/>
          <p:cNvGrpSpPr/>
          <p:nvPr/>
        </p:nvGrpSpPr>
        <p:grpSpPr>
          <a:xfrm>
            <a:off x="6347093" y="3635615"/>
            <a:ext cx="1220504" cy="2718338"/>
            <a:chOff x="6300705" y="3629706"/>
            <a:chExt cx="1220504" cy="2718338"/>
          </a:xfrm>
        </p:grpSpPr>
        <p:grpSp>
          <p:nvGrpSpPr>
            <p:cNvPr id="141" name="Group 140"/>
            <p:cNvGrpSpPr/>
            <p:nvPr/>
          </p:nvGrpSpPr>
          <p:grpSpPr>
            <a:xfrm>
              <a:off x="6416164" y="4022204"/>
              <a:ext cx="1105045" cy="2325840"/>
              <a:chOff x="6416164" y="4022204"/>
              <a:chExt cx="1105045" cy="2325840"/>
            </a:xfrm>
          </p:grpSpPr>
          <p:sp>
            <p:nvSpPr>
              <p:cNvPr id="79" name="TextBox 78"/>
              <p:cNvSpPr txBox="1"/>
              <p:nvPr/>
            </p:nvSpPr>
            <p:spPr>
              <a:xfrm>
                <a:off x="6856583" y="6009490"/>
                <a:ext cx="284052"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b</a:t>
                </a:r>
              </a:p>
            </p:txBody>
          </p:sp>
          <p:cxnSp>
            <p:nvCxnSpPr>
              <p:cNvPr id="81" name="Straight Connector 80"/>
              <p:cNvCxnSpPr/>
              <p:nvPr/>
            </p:nvCxnSpPr>
            <p:spPr>
              <a:xfrm flipV="1">
                <a:off x="6785713" y="4670108"/>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001059" y="4670107"/>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002203" y="4022205"/>
                <a:ext cx="215346" cy="629476"/>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217549" y="4022204"/>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6570367" y="5314303"/>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785713" y="5314302"/>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416164" y="5992457"/>
                <a:ext cx="29046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a</a:t>
                </a:r>
                <a:endParaRPr lang="en-US" sz="1600" dirty="0">
                  <a:latin typeface="Apple Chancery" charset="0"/>
                  <a:ea typeface="Apple Chancery" charset="0"/>
                  <a:cs typeface="Apple Chancery" charset="0"/>
                </a:endParaRPr>
              </a:p>
            </p:txBody>
          </p:sp>
          <p:sp>
            <p:nvSpPr>
              <p:cNvPr id="95" name="TextBox 94"/>
              <p:cNvSpPr txBox="1"/>
              <p:nvPr/>
            </p:nvSpPr>
            <p:spPr>
              <a:xfrm>
                <a:off x="7066175" y="5324799"/>
                <a:ext cx="263214"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c</a:t>
                </a:r>
                <a:endParaRPr lang="en-US" sz="1600" dirty="0">
                  <a:latin typeface="Apple Chancery" charset="0"/>
                  <a:ea typeface="Apple Chancery" charset="0"/>
                  <a:cs typeface="Apple Chancery" charset="0"/>
                </a:endParaRPr>
              </a:p>
            </p:txBody>
          </p:sp>
          <p:sp>
            <p:nvSpPr>
              <p:cNvPr id="96" name="TextBox 95"/>
              <p:cNvSpPr txBox="1"/>
              <p:nvPr/>
            </p:nvSpPr>
            <p:spPr>
              <a:xfrm>
                <a:off x="7230745" y="4735290"/>
                <a:ext cx="290464"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d</a:t>
                </a:r>
              </a:p>
            </p:txBody>
          </p:sp>
        </p:grpSp>
        <p:sp>
          <p:nvSpPr>
            <p:cNvPr id="119" name="TextBox 118"/>
            <p:cNvSpPr txBox="1"/>
            <p:nvPr/>
          </p:nvSpPr>
          <p:spPr>
            <a:xfrm>
              <a:off x="6300705" y="3629706"/>
              <a:ext cx="682816" cy="369332"/>
            </a:xfrm>
            <a:prstGeom prst="rect">
              <a:avLst/>
            </a:prstGeom>
            <a:noFill/>
          </p:spPr>
          <p:txBody>
            <a:bodyPr wrap="none" rtlCol="0">
              <a:spAutoFit/>
            </a:bodyPr>
            <a:lstStyle/>
            <a:p>
              <a:r>
                <a:rPr lang="en-US" dirty="0" smtClean="0">
                  <a:ea typeface="Lucida Sans Unicode" charset="0"/>
                  <a:cs typeface="Lucida Sans Unicode" charset="0"/>
                </a:rPr>
                <a:t>T</a:t>
              </a:r>
              <a:r>
                <a:rPr lang="en-US" baseline="-25000" dirty="0" smtClean="0">
                  <a:ea typeface="Lucida Sans Unicode" charset="0"/>
                  <a:cs typeface="Lucida Sans Unicode" charset="0"/>
                </a:rPr>
                <a:t>2</a:t>
              </a:r>
              <a:r>
                <a:rPr lang="en-US" dirty="0" smtClean="0">
                  <a:ea typeface="Lucida Sans Unicode" charset="0"/>
                  <a:cs typeface="Lucida Sans Unicode" charset="0"/>
                </a:rPr>
                <a:t>|L’:</a:t>
              </a:r>
              <a:endParaRPr lang="en-US" dirty="0">
                <a:ea typeface="Lucida Sans Unicode" charset="0"/>
                <a:cs typeface="Lucida Sans Unicode" charset="0"/>
              </a:endParaRPr>
            </a:p>
          </p:txBody>
        </p:sp>
      </p:grpSp>
      <p:grpSp>
        <p:nvGrpSpPr>
          <p:cNvPr id="148" name="Group 147"/>
          <p:cNvGrpSpPr/>
          <p:nvPr/>
        </p:nvGrpSpPr>
        <p:grpSpPr>
          <a:xfrm>
            <a:off x="8411898" y="3635615"/>
            <a:ext cx="1568749" cy="2090707"/>
            <a:chOff x="8411898" y="3635615"/>
            <a:chExt cx="1568749" cy="2090707"/>
          </a:xfrm>
        </p:grpSpPr>
        <p:grpSp>
          <p:nvGrpSpPr>
            <p:cNvPr id="142" name="Group 141"/>
            <p:cNvGrpSpPr/>
            <p:nvPr/>
          </p:nvGrpSpPr>
          <p:grpSpPr>
            <a:xfrm>
              <a:off x="8519830" y="3999354"/>
              <a:ext cx="1460817" cy="1726968"/>
              <a:chOff x="8519830" y="3999354"/>
              <a:chExt cx="1460817" cy="1726968"/>
            </a:xfrm>
          </p:grpSpPr>
          <p:cxnSp>
            <p:nvCxnSpPr>
              <p:cNvPr id="98" name="Straight Connector 97"/>
              <p:cNvCxnSpPr/>
              <p:nvPr/>
            </p:nvCxnSpPr>
            <p:spPr>
              <a:xfrm flipV="1">
                <a:off x="8667929" y="4637533"/>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8883275" y="4637532"/>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V="1">
                <a:off x="8876654" y="3999354"/>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9260966" y="3999354"/>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V="1">
                <a:off x="9426619" y="4637533"/>
                <a:ext cx="215346" cy="629476"/>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9641965" y="4637532"/>
                <a:ext cx="192157"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8519830" y="5336337"/>
                <a:ext cx="26161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e</a:t>
                </a:r>
                <a:endParaRPr lang="en-US" sz="1600" dirty="0">
                  <a:latin typeface="Apple Chancery" charset="0"/>
                  <a:ea typeface="Apple Chancery" charset="0"/>
                  <a:cs typeface="Apple Chancery" charset="0"/>
                </a:endParaRPr>
              </a:p>
            </p:txBody>
          </p:sp>
          <p:sp>
            <p:nvSpPr>
              <p:cNvPr id="112" name="TextBox 111"/>
              <p:cNvSpPr txBox="1"/>
              <p:nvPr/>
            </p:nvSpPr>
            <p:spPr>
              <a:xfrm>
                <a:off x="8920249" y="5387768"/>
                <a:ext cx="248786"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f</a:t>
                </a:r>
                <a:endParaRPr lang="en-US" sz="1600" dirty="0">
                  <a:latin typeface="Apple Chancery" charset="0"/>
                  <a:ea typeface="Apple Chancery" charset="0"/>
                  <a:cs typeface="Apple Chancery" charset="0"/>
                </a:endParaRPr>
              </a:p>
            </p:txBody>
          </p:sp>
          <p:sp>
            <p:nvSpPr>
              <p:cNvPr id="113" name="TextBox 112"/>
              <p:cNvSpPr txBox="1"/>
              <p:nvPr/>
            </p:nvSpPr>
            <p:spPr>
              <a:xfrm>
                <a:off x="9310240" y="5348634"/>
                <a:ext cx="28084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g</a:t>
                </a:r>
              </a:p>
            </p:txBody>
          </p:sp>
          <p:sp>
            <p:nvSpPr>
              <p:cNvPr id="114" name="TextBox 113"/>
              <p:cNvSpPr txBox="1"/>
              <p:nvPr/>
            </p:nvSpPr>
            <p:spPr>
              <a:xfrm>
                <a:off x="9686977" y="5368510"/>
                <a:ext cx="293670"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h</a:t>
                </a:r>
                <a:endParaRPr lang="en-US" sz="1600" dirty="0">
                  <a:latin typeface="Apple Chancery" charset="0"/>
                  <a:ea typeface="Apple Chancery" charset="0"/>
                  <a:cs typeface="Apple Chancery" charset="0"/>
                </a:endParaRPr>
              </a:p>
            </p:txBody>
          </p:sp>
        </p:grpSp>
        <p:sp>
          <p:nvSpPr>
            <p:cNvPr id="120" name="TextBox 119"/>
            <p:cNvSpPr txBox="1"/>
            <p:nvPr/>
          </p:nvSpPr>
          <p:spPr>
            <a:xfrm>
              <a:off x="8411898" y="3635615"/>
              <a:ext cx="734112" cy="369332"/>
            </a:xfrm>
            <a:prstGeom prst="rect">
              <a:avLst/>
            </a:prstGeom>
            <a:noFill/>
          </p:spPr>
          <p:txBody>
            <a:bodyPr wrap="none" rtlCol="0">
              <a:spAutoFit/>
            </a:bodyPr>
            <a:lstStyle/>
            <a:p>
              <a:r>
                <a:rPr lang="en-US" dirty="0" smtClean="0">
                  <a:ea typeface="Lucida Sans Unicode" charset="0"/>
                  <a:cs typeface="Lucida Sans Unicode" charset="0"/>
                </a:rPr>
                <a:t>T</a:t>
              </a:r>
              <a:r>
                <a:rPr lang="en-US" baseline="-25000" dirty="0" smtClean="0">
                  <a:ea typeface="Lucida Sans Unicode" charset="0"/>
                  <a:cs typeface="Lucida Sans Unicode" charset="0"/>
                </a:rPr>
                <a:t>2</a:t>
              </a:r>
              <a:r>
                <a:rPr lang="en-US" dirty="0" smtClean="0">
                  <a:ea typeface="Lucida Sans Unicode" charset="0"/>
                  <a:cs typeface="Lucida Sans Unicode" charset="0"/>
                </a:rPr>
                <a:t>|L’’:</a:t>
              </a:r>
              <a:endParaRPr lang="en-US" dirty="0">
                <a:ea typeface="Lucida Sans Unicode" charset="0"/>
                <a:cs typeface="Lucida Sans Unicode" charset="0"/>
              </a:endParaRPr>
            </a:p>
          </p:txBody>
        </p:sp>
      </p:grpSp>
      <p:sp>
        <p:nvSpPr>
          <p:cNvPr id="126" name="TextBox 125"/>
          <p:cNvSpPr txBox="1"/>
          <p:nvPr/>
        </p:nvSpPr>
        <p:spPr>
          <a:xfrm>
            <a:off x="4241965" y="4468313"/>
            <a:ext cx="272832"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1</a:t>
            </a:r>
            <a:endParaRPr lang="en-US" sz="1600" dirty="0">
              <a:solidFill>
                <a:srgbClr val="FF0000"/>
              </a:solidFill>
              <a:latin typeface="Apple Chancery" charset="0"/>
              <a:ea typeface="Apple Chancery" charset="0"/>
              <a:cs typeface="Apple Chancery" charset="0"/>
            </a:endParaRPr>
          </a:p>
        </p:txBody>
      </p:sp>
      <p:sp>
        <p:nvSpPr>
          <p:cNvPr id="127" name="TextBox 126"/>
          <p:cNvSpPr txBox="1"/>
          <p:nvPr/>
        </p:nvSpPr>
        <p:spPr>
          <a:xfrm>
            <a:off x="4656345" y="5096090"/>
            <a:ext cx="30008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2</a:t>
            </a:r>
          </a:p>
        </p:txBody>
      </p:sp>
      <p:sp>
        <p:nvSpPr>
          <p:cNvPr id="128" name="TextBox 127"/>
          <p:cNvSpPr txBox="1"/>
          <p:nvPr/>
        </p:nvSpPr>
        <p:spPr>
          <a:xfrm>
            <a:off x="5007960" y="5061649"/>
            <a:ext cx="27924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3</a:t>
            </a:r>
            <a:endParaRPr lang="en-US" sz="1600" dirty="0">
              <a:solidFill>
                <a:srgbClr val="FF0000"/>
              </a:solidFill>
              <a:latin typeface="Apple Chancery" charset="0"/>
              <a:ea typeface="Apple Chancery" charset="0"/>
              <a:cs typeface="Apple Chancery" charset="0"/>
            </a:endParaRPr>
          </a:p>
        </p:txBody>
      </p:sp>
      <p:sp>
        <p:nvSpPr>
          <p:cNvPr id="129" name="TextBox 128"/>
          <p:cNvSpPr txBox="1"/>
          <p:nvPr/>
        </p:nvSpPr>
        <p:spPr>
          <a:xfrm>
            <a:off x="5577815" y="5068640"/>
            <a:ext cx="311304" cy="338554"/>
          </a:xfrm>
          <a:prstGeom prst="rect">
            <a:avLst/>
          </a:prstGeom>
          <a:noFill/>
        </p:spPr>
        <p:txBody>
          <a:bodyPr wrap="none" rtlCol="0">
            <a:spAutoFit/>
          </a:bodyPr>
          <a:lstStyle/>
          <a:p>
            <a:r>
              <a:rPr lang="en-US" sz="1600" dirty="0" smtClean="0">
                <a:solidFill>
                  <a:srgbClr val="FF0000"/>
                </a:solidFill>
                <a:latin typeface="Apple Chancery" charset="0"/>
                <a:ea typeface="Apple Chancery" charset="0"/>
                <a:cs typeface="Apple Chancery" charset="0"/>
              </a:rPr>
              <a:t>4</a:t>
            </a:r>
            <a:endParaRPr lang="en-US" sz="1600" dirty="0">
              <a:solidFill>
                <a:srgbClr val="FF0000"/>
              </a:solidFill>
              <a:latin typeface="Apple Chancery" charset="0"/>
              <a:ea typeface="Apple Chancery" charset="0"/>
              <a:cs typeface="Apple Chancery" charset="0"/>
            </a:endParaRPr>
          </a:p>
        </p:txBody>
      </p:sp>
      <p:sp>
        <p:nvSpPr>
          <p:cNvPr id="130" name="TextBox 129"/>
          <p:cNvSpPr txBox="1"/>
          <p:nvPr/>
        </p:nvSpPr>
        <p:spPr>
          <a:xfrm>
            <a:off x="5313538" y="4425072"/>
            <a:ext cx="284052" cy="338554"/>
          </a:xfrm>
          <a:prstGeom prst="rect">
            <a:avLst/>
          </a:prstGeom>
          <a:noFill/>
        </p:spPr>
        <p:txBody>
          <a:bodyPr wrap="none" rtlCol="0">
            <a:spAutoFit/>
          </a:bodyPr>
          <a:lstStyle/>
          <a:p>
            <a:r>
              <a:rPr lang="en-US" sz="1600" dirty="0">
                <a:solidFill>
                  <a:srgbClr val="FF0000"/>
                </a:solidFill>
                <a:latin typeface="Apple Chancery" charset="0"/>
                <a:ea typeface="Apple Chancery" charset="0"/>
                <a:cs typeface="Apple Chancery" charset="0"/>
              </a:rPr>
              <a:t>5</a:t>
            </a:r>
          </a:p>
        </p:txBody>
      </p:sp>
      <p:sp>
        <p:nvSpPr>
          <p:cNvPr id="131" name="TextBox 130"/>
          <p:cNvSpPr txBox="1"/>
          <p:nvPr/>
        </p:nvSpPr>
        <p:spPr>
          <a:xfrm>
            <a:off x="4931390" y="3804765"/>
            <a:ext cx="301686" cy="338554"/>
          </a:xfrm>
          <a:prstGeom prst="rect">
            <a:avLst/>
          </a:prstGeom>
          <a:noFill/>
        </p:spPr>
        <p:txBody>
          <a:bodyPr wrap="none" rtlCol="0">
            <a:spAutoFit/>
          </a:bodyPr>
          <a:lstStyle/>
          <a:p>
            <a:r>
              <a:rPr lang="en-US" sz="1600" smtClean="0">
                <a:solidFill>
                  <a:srgbClr val="FF0000"/>
                </a:solidFill>
                <a:latin typeface="Apple Chancery" charset="0"/>
                <a:ea typeface="Apple Chancery" charset="0"/>
                <a:cs typeface="Apple Chancery" charset="0"/>
              </a:rPr>
              <a:t>6</a:t>
            </a:r>
            <a:endParaRPr lang="en-US" sz="1600" dirty="0">
              <a:solidFill>
                <a:srgbClr val="FF0000"/>
              </a:solidFill>
              <a:latin typeface="Apple Chancery" charset="0"/>
              <a:ea typeface="Apple Chancery" charset="0"/>
              <a:cs typeface="Apple Chancery" charset="0"/>
            </a:endParaRPr>
          </a:p>
        </p:txBody>
      </p:sp>
      <p:grpSp>
        <p:nvGrpSpPr>
          <p:cNvPr id="146" name="Group 145"/>
          <p:cNvGrpSpPr/>
          <p:nvPr/>
        </p:nvGrpSpPr>
        <p:grpSpPr>
          <a:xfrm>
            <a:off x="4189512" y="3623797"/>
            <a:ext cx="1559722" cy="2091198"/>
            <a:chOff x="4189512" y="3623797"/>
            <a:chExt cx="1559722" cy="2091198"/>
          </a:xfrm>
        </p:grpSpPr>
        <p:sp>
          <p:nvSpPr>
            <p:cNvPr id="118" name="TextBox 117"/>
            <p:cNvSpPr txBox="1"/>
            <p:nvPr/>
          </p:nvSpPr>
          <p:spPr>
            <a:xfrm>
              <a:off x="4189512" y="3623797"/>
              <a:ext cx="740524" cy="369332"/>
            </a:xfrm>
            <a:prstGeom prst="rect">
              <a:avLst/>
            </a:prstGeom>
            <a:noFill/>
          </p:spPr>
          <p:txBody>
            <a:bodyPr wrap="none" rtlCol="0">
              <a:spAutoFit/>
            </a:bodyPr>
            <a:lstStyle/>
            <a:p>
              <a:r>
                <a:rPr lang="en-US" dirty="0" smtClean="0">
                  <a:ea typeface="Lucida Sans Unicode" charset="0"/>
                  <a:cs typeface="Lucida Sans Unicode" charset="0"/>
                </a:rPr>
                <a:t>T</a:t>
              </a:r>
              <a:r>
                <a:rPr lang="en-US" baseline="-25000" dirty="0" smtClean="0">
                  <a:ea typeface="Lucida Sans Unicode" charset="0"/>
                  <a:cs typeface="Lucida Sans Unicode" charset="0"/>
                </a:rPr>
                <a:t>1</a:t>
              </a:r>
              <a:r>
                <a:rPr lang="en-US" dirty="0" smtClean="0">
                  <a:ea typeface="Lucida Sans Unicode" charset="0"/>
                  <a:cs typeface="Lucida Sans Unicode" charset="0"/>
                </a:rPr>
                <a:t>|L’’:</a:t>
              </a:r>
              <a:endParaRPr lang="en-US" dirty="0">
                <a:ea typeface="Lucida Sans Unicode" charset="0"/>
                <a:cs typeface="Lucida Sans Unicode" charset="0"/>
              </a:endParaRPr>
            </a:p>
          </p:txBody>
        </p:sp>
        <p:grpSp>
          <p:nvGrpSpPr>
            <p:cNvPr id="140" name="Group 139"/>
            <p:cNvGrpSpPr/>
            <p:nvPr/>
          </p:nvGrpSpPr>
          <p:grpSpPr>
            <a:xfrm>
              <a:off x="4346876" y="4012505"/>
              <a:ext cx="1402358" cy="1702490"/>
              <a:chOff x="4346876" y="4012505"/>
              <a:chExt cx="1402358" cy="1702490"/>
            </a:xfrm>
          </p:grpSpPr>
          <p:cxnSp>
            <p:nvCxnSpPr>
              <p:cNvPr id="122" name="Straight Connector 121"/>
              <p:cNvCxnSpPr/>
              <p:nvPr/>
            </p:nvCxnSpPr>
            <p:spPr>
              <a:xfrm flipV="1">
                <a:off x="4504720" y="4012505"/>
                <a:ext cx="384313" cy="629477"/>
              </a:xfrm>
              <a:prstGeom prst="line">
                <a:avLst/>
              </a:prstGeom>
              <a:ln>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889032" y="4012505"/>
                <a:ext cx="384313" cy="629477"/>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V="1">
                <a:off x="4955259" y="4641984"/>
                <a:ext cx="313177" cy="63143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5268291" y="4668792"/>
                <a:ext cx="1" cy="596575"/>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809852" y="5376441"/>
                <a:ext cx="248786"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f</a:t>
                </a:r>
              </a:p>
            </p:txBody>
          </p:sp>
          <p:sp>
            <p:nvSpPr>
              <p:cNvPr id="133" name="TextBox 132"/>
              <p:cNvSpPr txBox="1"/>
              <p:nvPr/>
            </p:nvSpPr>
            <p:spPr>
              <a:xfrm>
                <a:off x="5132922" y="5298084"/>
                <a:ext cx="280846" cy="338554"/>
              </a:xfrm>
              <a:prstGeom prst="rect">
                <a:avLst/>
              </a:prstGeom>
              <a:noFill/>
            </p:spPr>
            <p:txBody>
              <a:bodyPr wrap="none" rtlCol="0">
                <a:spAutoFit/>
              </a:bodyPr>
              <a:lstStyle/>
              <a:p>
                <a:r>
                  <a:rPr lang="en-US" sz="1600" dirty="0" smtClean="0">
                    <a:latin typeface="Apple Chancery" charset="0"/>
                    <a:ea typeface="Apple Chancery" charset="0"/>
                    <a:cs typeface="Apple Chancery" charset="0"/>
                  </a:rPr>
                  <a:t>g</a:t>
                </a:r>
                <a:endParaRPr lang="en-US" sz="1600" dirty="0">
                  <a:latin typeface="Apple Chancery" charset="0"/>
                  <a:ea typeface="Apple Chancery" charset="0"/>
                  <a:cs typeface="Apple Chancery" charset="0"/>
                </a:endParaRPr>
              </a:p>
            </p:txBody>
          </p:sp>
          <p:sp>
            <p:nvSpPr>
              <p:cNvPr id="134" name="TextBox 133"/>
              <p:cNvSpPr txBox="1"/>
              <p:nvPr/>
            </p:nvSpPr>
            <p:spPr>
              <a:xfrm>
                <a:off x="5455564" y="5376441"/>
                <a:ext cx="29367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h</a:t>
                </a:r>
              </a:p>
            </p:txBody>
          </p:sp>
          <p:sp>
            <p:nvSpPr>
              <p:cNvPr id="135" name="TextBox 134"/>
              <p:cNvSpPr txBox="1"/>
              <p:nvPr/>
            </p:nvSpPr>
            <p:spPr>
              <a:xfrm>
                <a:off x="4346876" y="4650683"/>
                <a:ext cx="261610" cy="338554"/>
              </a:xfrm>
              <a:prstGeom prst="rect">
                <a:avLst/>
              </a:prstGeom>
              <a:noFill/>
            </p:spPr>
            <p:txBody>
              <a:bodyPr wrap="none" rtlCol="0">
                <a:spAutoFit/>
              </a:bodyPr>
              <a:lstStyle/>
              <a:p>
                <a:r>
                  <a:rPr lang="en-US" sz="1600" dirty="0">
                    <a:latin typeface="Apple Chancery" charset="0"/>
                    <a:ea typeface="Apple Chancery" charset="0"/>
                    <a:cs typeface="Apple Chancery" charset="0"/>
                  </a:rPr>
                  <a:t>e</a:t>
                </a:r>
              </a:p>
            </p:txBody>
          </p:sp>
          <p:cxnSp>
            <p:nvCxnSpPr>
              <p:cNvPr id="136" name="Straight Connector 135"/>
              <p:cNvCxnSpPr/>
              <p:nvPr/>
            </p:nvCxnSpPr>
            <p:spPr>
              <a:xfrm flipH="1" flipV="1">
                <a:off x="5268764" y="4644127"/>
                <a:ext cx="313177" cy="631435"/>
              </a:xfrm>
              <a:prstGeom prst="line">
                <a:avLst/>
              </a:prstGeom>
              <a:ln>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3677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subTnLst>
                                    <p:animClr clrSpc="rgb" dir="cw">
                                      <p:cBhvr override="childStyle">
                                        <p:cTn dur="1" fill="hold" display="0" masterRel="nextClick" afterEffect="1"/>
                                        <p:tgtEl>
                                          <p:spTgt spid="69"/>
                                        </p:tgtEl>
                                        <p:attrNameLst>
                                          <p:attrName>ppt_c</p:attrName>
                                        </p:attrNameLst>
                                      </p:cBhvr>
                                      <p:to>
                                        <a:schemeClr val="tx1"/>
                                      </p:to>
                                    </p:animClr>
                                  </p:sub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subTnLst>
                                    <p:animClr clrSpc="rgb" dir="cw">
                                      <p:cBhvr override="childStyle">
                                        <p:cTn dur="1" fill="hold" display="0" masterRel="nextClick" afterEffect="1"/>
                                        <p:tgtEl>
                                          <p:spTgt spid="67"/>
                                        </p:tgtEl>
                                        <p:attrNameLst>
                                          <p:attrName>ppt_c</p:attrName>
                                        </p:attrNameLst>
                                      </p:cBhvr>
                                      <p:to>
                                        <a:schemeClr val="tx1"/>
                                      </p:to>
                                    </p:animClr>
                                  </p:sub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subTnLst>
                                    <p:animClr clrSpc="rgb" dir="cw">
                                      <p:cBhvr override="childStyle">
                                        <p:cTn dur="1" fill="hold" display="0" masterRel="nextClick" afterEffect="1"/>
                                        <p:tgtEl>
                                          <p:spTgt spid="68"/>
                                        </p:tgtEl>
                                        <p:attrNameLst>
                                          <p:attrName>ppt_c</p:attrName>
                                        </p:attrNameLst>
                                      </p:cBhvr>
                                      <p:to>
                                        <a:schemeClr val="tx1"/>
                                      </p:to>
                                    </p:animClr>
                                  </p:sub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subTnLst>
                                    <p:animClr clrSpc="rgb" dir="cw">
                                      <p:cBhvr override="childStyle">
                                        <p:cTn dur="1" fill="hold" display="0" masterRel="nextClick" afterEffect="1"/>
                                        <p:tgtEl>
                                          <p:spTgt spid="71"/>
                                        </p:tgtEl>
                                        <p:attrNameLst>
                                          <p:attrName>ppt_c</p:attrName>
                                        </p:attrNameLst>
                                      </p:cBhvr>
                                      <p:to>
                                        <a:schemeClr val="tx1"/>
                                      </p:to>
                                    </p:animClr>
                                  </p:sub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subTnLst>
                                    <p:animClr clrSpc="rgb" dir="cw">
                                      <p:cBhvr override="childStyle">
                                        <p:cTn dur="1" fill="hold" display="0" masterRel="nextClick" afterEffect="1"/>
                                        <p:tgtEl>
                                          <p:spTgt spid="89"/>
                                        </p:tgtEl>
                                        <p:attrNameLst>
                                          <p:attrName>ppt_c</p:attrName>
                                        </p:attrNameLst>
                                      </p:cBhvr>
                                      <p:to>
                                        <a:schemeClr val="tx1"/>
                                      </p:to>
                                    </p:animClr>
                                  </p:subTnLst>
                                </p:cTn>
                              </p:par>
                              <p:par>
                                <p:cTn id="23" presetID="1" presetClass="entr" presetSubtype="0" fill="hold" grpId="0"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subTnLst>
                                    <p:animClr clrSpc="rgb" dir="cw">
                                      <p:cBhvr override="childStyle">
                                        <p:cTn dur="1" fill="hold" display="0" masterRel="nextClick" afterEffect="1"/>
                                        <p:tgtEl>
                                          <p:spTgt spid="87"/>
                                        </p:tgtEl>
                                        <p:attrNameLst>
                                          <p:attrName>ppt_c</p:attrName>
                                        </p:attrNameLst>
                                      </p:cBhvr>
                                      <p:to>
                                        <a:schemeClr val="tx1"/>
                                      </p:to>
                                    </p:animClr>
                                  </p:sub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subTnLst>
                                    <p:animClr clrSpc="rgb" dir="cw">
                                      <p:cBhvr override="childStyle">
                                        <p:cTn dur="1" fill="hold" display="0" masterRel="nextClick" afterEffect="1"/>
                                        <p:tgtEl>
                                          <p:spTgt spid="88"/>
                                        </p:tgtEl>
                                        <p:attrNameLst>
                                          <p:attrName>ppt_c</p:attrName>
                                        </p:attrNameLst>
                                      </p:cBhvr>
                                      <p:to>
                                        <a:schemeClr val="tx1"/>
                                      </p:to>
                                    </p:animClr>
                                  </p:sub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subTnLst>
                                    <p:animClr clrSpc="rgb" dir="cw">
                                      <p:cBhvr override="childStyle">
                                        <p:cTn dur="1" fill="hold" display="0" masterRel="nextClick" afterEffect="1"/>
                                        <p:tgtEl>
                                          <p:spTgt spid="90"/>
                                        </p:tgtEl>
                                        <p:attrNameLst>
                                          <p:attrName>ppt_c</p:attrName>
                                        </p:attrNameLst>
                                      </p:cBhvr>
                                      <p:to>
                                        <a:schemeClr val="tx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subTnLst>
                                    <p:animClr clrSpc="rgb" dir="cw">
                                      <p:cBhvr override="childStyle">
                                        <p:cTn dur="1" fill="hold" display="0" masterRel="nextClick" afterEffect="1"/>
                                        <p:tgtEl>
                                          <p:spTgt spid="70"/>
                                        </p:tgtEl>
                                        <p:attrNameLst>
                                          <p:attrName>ppt_c</p:attrName>
                                        </p:attrNameLst>
                                      </p:cBhvr>
                                      <p:to>
                                        <a:schemeClr val="tx1"/>
                                      </p:to>
                                    </p:animClr>
                                  </p:sub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subTnLst>
                                    <p:animClr clrSpc="rgb" dir="cw">
                                      <p:cBhvr override="childStyle">
                                        <p:cTn dur="1" fill="hold" display="0" masterRel="nextClick" afterEffect="1"/>
                                        <p:tgtEl>
                                          <p:spTgt spid="91"/>
                                        </p:tgtEl>
                                        <p:attrNameLst>
                                          <p:attrName>ppt_c</p:attrName>
                                        </p:attrNameLst>
                                      </p:cBhvr>
                                      <p:to>
                                        <a:schemeClr val="tx1"/>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chemeClr val="tx1"/>
                                      </p:to>
                                    </p:animClr>
                                  </p:sub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subTnLst>
                                    <p:animClr clrSpc="rgb" dir="cw">
                                      <p:cBhvr override="childStyle">
                                        <p:cTn dur="1" fill="hold" display="0" masterRel="nextClick" afterEffect="1"/>
                                        <p:tgtEl>
                                          <p:spTgt spid="73"/>
                                        </p:tgtEl>
                                        <p:attrNameLst>
                                          <p:attrName>ppt_c</p:attrName>
                                        </p:attrNameLst>
                                      </p:cBhvr>
                                      <p:to>
                                        <a:schemeClr val="tx1"/>
                                      </p:to>
                                    </p:animClr>
                                  </p:subTnLst>
                                </p:cTn>
                              </p:par>
                              <p:par>
                                <p:cTn id="41" presetID="1" presetClass="entr" presetSubtype="0" fill="hold" grpId="0"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subTnLst>
                                    <p:animClr clrSpc="rgb" dir="cw">
                                      <p:cBhvr override="childStyle">
                                        <p:cTn dur="1" fill="hold" display="0" masterRel="nextClick" afterEffect="1"/>
                                        <p:tgtEl>
                                          <p:spTgt spid="93"/>
                                        </p:tgtEl>
                                        <p:attrNameLst>
                                          <p:attrName>ppt_c</p:attrName>
                                        </p:attrNameLst>
                                      </p:cBhvr>
                                      <p:to>
                                        <a:schemeClr val="tx1"/>
                                      </p:to>
                                    </p:animClr>
                                  </p:subTnLst>
                                </p:cTn>
                              </p:par>
                              <p:par>
                                <p:cTn id="43" presetID="1" presetClass="entr" presetSubtype="0" fill="hold" grpId="0"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subTnLst>
                                    <p:animClr clrSpc="rgb" dir="cw">
                                      <p:cBhvr override="childStyle">
                                        <p:cTn dur="1" fill="hold" display="0" masterRel="nextClick" afterEffect="1"/>
                                        <p:tgtEl>
                                          <p:spTgt spid="92"/>
                                        </p:tgtEl>
                                        <p:attrNameLst>
                                          <p:attrName>ppt_c</p:attrName>
                                        </p:attrNameLst>
                                      </p:cBhvr>
                                      <p:to>
                                        <a:schemeClr val="tx1"/>
                                      </p:to>
                                    </p:animClr>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1"/>
                                        </p:tgtEl>
                                        <p:attrNameLst>
                                          <p:attrName>style.visibility</p:attrName>
                                        </p:attrNameLst>
                                      </p:cBhvr>
                                      <p:to>
                                        <p:strVal val="visible"/>
                                      </p:to>
                                    </p:set>
                                  </p:childTnLst>
                                  <p:subTnLst>
                                    <p:animClr clrSpc="rgb" dir="cw">
                                      <p:cBhvr override="childStyle">
                                        <p:cTn dur="1" fill="hold" display="0" masterRel="nextClick" afterEffect="1"/>
                                        <p:tgtEl>
                                          <p:spTgt spid="131"/>
                                        </p:tgtEl>
                                        <p:attrNameLst>
                                          <p:attrName>ppt_c</p:attrName>
                                        </p:attrNameLst>
                                      </p:cBhvr>
                                      <p:to>
                                        <a:schemeClr val="tx1"/>
                                      </p:to>
                                    </p:animClr>
                                  </p:subTnLst>
                                </p:cTn>
                              </p:par>
                              <p:par>
                                <p:cTn id="55" presetID="1" presetClass="entr" presetSubtype="0" fill="hold" grpId="0" nodeType="withEffect">
                                  <p:stCondLst>
                                    <p:cond delay="0"/>
                                  </p:stCondLst>
                                  <p:childTnLst>
                                    <p:set>
                                      <p:cBhvr>
                                        <p:cTn id="56" dur="1" fill="hold">
                                          <p:stCondLst>
                                            <p:cond delay="0"/>
                                          </p:stCondLst>
                                        </p:cTn>
                                        <p:tgtEl>
                                          <p:spTgt spid="130"/>
                                        </p:tgtEl>
                                        <p:attrNameLst>
                                          <p:attrName>style.visibility</p:attrName>
                                        </p:attrNameLst>
                                      </p:cBhvr>
                                      <p:to>
                                        <p:strVal val="visible"/>
                                      </p:to>
                                    </p:set>
                                  </p:childTnLst>
                                  <p:subTnLst>
                                    <p:animClr clrSpc="rgb" dir="cw">
                                      <p:cBhvr override="childStyle">
                                        <p:cTn dur="1" fill="hold" display="0" masterRel="nextClick" afterEffect="1"/>
                                        <p:tgtEl>
                                          <p:spTgt spid="130"/>
                                        </p:tgtEl>
                                        <p:attrNameLst>
                                          <p:attrName>ppt_c</p:attrName>
                                        </p:attrNameLst>
                                      </p:cBhvr>
                                      <p:to>
                                        <a:schemeClr val="tx1"/>
                                      </p:to>
                                    </p:animClr>
                                  </p:subTnLst>
                                </p:cTn>
                              </p:par>
                              <p:par>
                                <p:cTn id="57" presetID="1" presetClass="entr" presetSubtype="0" fill="hold" grpId="0" nodeType="withEffect">
                                  <p:stCondLst>
                                    <p:cond delay="0"/>
                                  </p:stCondLst>
                                  <p:childTnLst>
                                    <p:set>
                                      <p:cBhvr>
                                        <p:cTn id="58" dur="1" fill="hold">
                                          <p:stCondLst>
                                            <p:cond delay="0"/>
                                          </p:stCondLst>
                                        </p:cTn>
                                        <p:tgtEl>
                                          <p:spTgt spid="105"/>
                                        </p:tgtEl>
                                        <p:attrNameLst>
                                          <p:attrName>style.visibility</p:attrName>
                                        </p:attrNameLst>
                                      </p:cBhvr>
                                      <p:to>
                                        <p:strVal val="visible"/>
                                      </p:to>
                                    </p:set>
                                  </p:childTnLst>
                                  <p:subTnLst>
                                    <p:animClr clrSpc="rgb" dir="cw">
                                      <p:cBhvr override="childStyle">
                                        <p:cTn dur="1" fill="hold" display="0" masterRel="nextClick" afterEffect="1"/>
                                        <p:tgtEl>
                                          <p:spTgt spid="105"/>
                                        </p:tgtEl>
                                        <p:attrNameLst>
                                          <p:attrName>ppt_c</p:attrName>
                                        </p:attrNameLst>
                                      </p:cBhvr>
                                      <p:to>
                                        <a:schemeClr val="tx1"/>
                                      </p:to>
                                    </p:animClr>
                                  </p:subTnLst>
                                </p:cTn>
                              </p:par>
                              <p:par>
                                <p:cTn id="59" presetID="1"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subTnLst>
                                    <p:animClr clrSpc="rgb" dir="cw">
                                      <p:cBhvr override="childStyle">
                                        <p:cTn dur="1" fill="hold" display="0" masterRel="nextClick" afterEffect="1"/>
                                        <p:tgtEl>
                                          <p:spTgt spid="104"/>
                                        </p:tgtEl>
                                        <p:attrNameLst>
                                          <p:attrName>ppt_c</p:attrName>
                                        </p:attrNameLst>
                                      </p:cBhvr>
                                      <p:to>
                                        <a:schemeClr val="tx1"/>
                                      </p:to>
                                    </p:animClr>
                                  </p:subTnLst>
                                </p:cTn>
                              </p:par>
                              <p:par>
                                <p:cTn id="61" presetID="1" presetClass="entr" presetSubtype="0" fill="hold" grpId="0" nodeType="withEffect">
                                  <p:stCondLst>
                                    <p:cond delay="0"/>
                                  </p:stCondLst>
                                  <p:childTnLst>
                                    <p:set>
                                      <p:cBhvr>
                                        <p:cTn id="62" dur="1" fill="hold">
                                          <p:stCondLst>
                                            <p:cond delay="0"/>
                                          </p:stCondLst>
                                        </p:cTn>
                                        <p:tgtEl>
                                          <p:spTgt spid="106"/>
                                        </p:tgtEl>
                                        <p:attrNameLst>
                                          <p:attrName>style.visibility</p:attrName>
                                        </p:attrNameLst>
                                      </p:cBhvr>
                                      <p:to>
                                        <p:strVal val="visible"/>
                                      </p:to>
                                    </p:set>
                                  </p:childTnLst>
                                  <p:subTnLst>
                                    <p:animClr clrSpc="rgb" dir="cw">
                                      <p:cBhvr override="childStyle">
                                        <p:cTn dur="1" fill="hold" display="0" masterRel="nextClick" afterEffect="1"/>
                                        <p:tgtEl>
                                          <p:spTgt spid="106"/>
                                        </p:tgtEl>
                                        <p:attrNameLst>
                                          <p:attrName>ppt_c</p:attrName>
                                        </p:attrNameLst>
                                      </p:cBhvr>
                                      <p:to>
                                        <a:schemeClr val="tx1"/>
                                      </p:to>
                                    </p:animClr>
                                  </p:subTnLst>
                                </p:cTn>
                              </p:par>
                              <p:par>
                                <p:cTn id="63" presetID="1" presetClass="entr" presetSubtype="0"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subTnLst>
                                    <p:animClr clrSpc="rgb" dir="cw">
                                      <p:cBhvr override="childStyle">
                                        <p:cTn dur="1" fill="hold" display="0" masterRel="nextClick" afterEffect="1"/>
                                        <p:tgtEl>
                                          <p:spTgt spid="108"/>
                                        </p:tgtEl>
                                        <p:attrNameLst>
                                          <p:attrName>ppt_c</p:attrName>
                                        </p:attrNameLst>
                                      </p:cBhvr>
                                      <p:to>
                                        <a:schemeClr val="tx1"/>
                                      </p:to>
                                    </p:animClr>
                                  </p:subTnLst>
                                </p:cTn>
                              </p:par>
                              <p:par>
                                <p:cTn id="65" presetID="1" presetClass="entr" presetSubtype="0" fill="hold" grpId="0" nodeType="withEffect">
                                  <p:stCondLst>
                                    <p:cond delay="0"/>
                                  </p:stCondLst>
                                  <p:childTnLst>
                                    <p:set>
                                      <p:cBhvr>
                                        <p:cTn id="66" dur="1" fill="hold">
                                          <p:stCondLst>
                                            <p:cond delay="0"/>
                                          </p:stCondLst>
                                        </p:cTn>
                                        <p:tgtEl>
                                          <p:spTgt spid="109"/>
                                        </p:tgtEl>
                                        <p:attrNameLst>
                                          <p:attrName>style.visibility</p:attrName>
                                        </p:attrNameLst>
                                      </p:cBhvr>
                                      <p:to>
                                        <p:strVal val="visible"/>
                                      </p:to>
                                    </p:set>
                                  </p:childTnLst>
                                  <p:subTnLst>
                                    <p:animClr clrSpc="rgb" dir="cw">
                                      <p:cBhvr override="childStyle">
                                        <p:cTn dur="1" fill="hold" display="0" masterRel="nextClick" afterEffect="1"/>
                                        <p:tgtEl>
                                          <p:spTgt spid="109"/>
                                        </p:tgtEl>
                                        <p:attrNameLst>
                                          <p:attrName>ppt_c</p:attrName>
                                        </p:attrNameLst>
                                      </p:cBhvr>
                                      <p:to>
                                        <a:schemeClr val="tx1"/>
                                      </p:to>
                                    </p:animClr>
                                  </p:subTnLst>
                                </p:cTn>
                              </p:par>
                              <p:par>
                                <p:cTn id="67" presetID="1" presetClass="entr" presetSubtype="0" fill="hold" grpId="0" nodeType="withEffect">
                                  <p:stCondLst>
                                    <p:cond delay="0"/>
                                  </p:stCondLst>
                                  <p:childTnLst>
                                    <p:set>
                                      <p:cBhvr>
                                        <p:cTn id="68" dur="1" fill="hold">
                                          <p:stCondLst>
                                            <p:cond delay="0"/>
                                          </p:stCondLst>
                                        </p:cTn>
                                        <p:tgtEl>
                                          <p:spTgt spid="110"/>
                                        </p:tgtEl>
                                        <p:attrNameLst>
                                          <p:attrName>style.visibility</p:attrName>
                                        </p:attrNameLst>
                                      </p:cBhvr>
                                      <p:to>
                                        <p:strVal val="visible"/>
                                      </p:to>
                                    </p:set>
                                  </p:childTnLst>
                                  <p:subTnLst>
                                    <p:animClr clrSpc="rgb" dir="cw">
                                      <p:cBhvr override="childStyle">
                                        <p:cTn dur="1" fill="hold" display="0" masterRel="nextClick" afterEffect="1"/>
                                        <p:tgtEl>
                                          <p:spTgt spid="110"/>
                                        </p:tgtEl>
                                        <p:attrNameLst>
                                          <p:attrName>ppt_c</p:attrName>
                                        </p:attrNameLst>
                                      </p:cBhvr>
                                      <p:to>
                                        <a:schemeClr val="tx1"/>
                                      </p:to>
                                    </p:animClr>
                                  </p:subTnLst>
                                </p:cTn>
                              </p:par>
                              <p:par>
                                <p:cTn id="69" presetID="1" presetClass="entr" presetSubtype="0" fill="hold" grpId="0" nodeType="withEffect">
                                  <p:stCondLst>
                                    <p:cond delay="0"/>
                                  </p:stCondLst>
                                  <p:childTnLst>
                                    <p:set>
                                      <p:cBhvr>
                                        <p:cTn id="70" dur="1" fill="hold">
                                          <p:stCondLst>
                                            <p:cond delay="0"/>
                                          </p:stCondLst>
                                        </p:cTn>
                                        <p:tgtEl>
                                          <p:spTgt spid="107"/>
                                        </p:tgtEl>
                                        <p:attrNameLst>
                                          <p:attrName>style.visibility</p:attrName>
                                        </p:attrNameLst>
                                      </p:cBhvr>
                                      <p:to>
                                        <p:strVal val="visible"/>
                                      </p:to>
                                    </p:set>
                                  </p:childTnLst>
                                  <p:subTnLst>
                                    <p:animClr clrSpc="rgb" dir="cw">
                                      <p:cBhvr override="childStyle">
                                        <p:cTn dur="1" fill="hold" display="0" masterRel="nextClick" afterEffect="1"/>
                                        <p:tgtEl>
                                          <p:spTgt spid="107"/>
                                        </p:tgtEl>
                                        <p:attrNameLst>
                                          <p:attrName>ppt_c</p:attrName>
                                        </p:attrNameLst>
                                      </p:cBhvr>
                                      <p:to>
                                        <a:schemeClr val="tx1"/>
                                      </p:to>
                                    </p:animClr>
                                  </p:subTnLst>
                                </p:cTn>
                              </p:par>
                              <p:par>
                                <p:cTn id="71" presetID="1" presetClass="entr" presetSubtype="0" fill="hold" grpId="0" nodeType="withEffect">
                                  <p:stCondLst>
                                    <p:cond delay="0"/>
                                  </p:stCondLst>
                                  <p:childTnLst>
                                    <p:set>
                                      <p:cBhvr>
                                        <p:cTn id="72" dur="1" fill="hold">
                                          <p:stCondLst>
                                            <p:cond delay="0"/>
                                          </p:stCondLst>
                                        </p:cTn>
                                        <p:tgtEl>
                                          <p:spTgt spid="126"/>
                                        </p:tgtEl>
                                        <p:attrNameLst>
                                          <p:attrName>style.visibility</p:attrName>
                                        </p:attrNameLst>
                                      </p:cBhvr>
                                      <p:to>
                                        <p:strVal val="visible"/>
                                      </p:to>
                                    </p:set>
                                  </p:childTnLst>
                                  <p:subTnLst>
                                    <p:animClr clrSpc="rgb" dir="cw">
                                      <p:cBhvr override="childStyle">
                                        <p:cTn dur="1" fill="hold" display="0" masterRel="nextClick" afterEffect="1"/>
                                        <p:tgtEl>
                                          <p:spTgt spid="126"/>
                                        </p:tgtEl>
                                        <p:attrNameLst>
                                          <p:attrName>ppt_c</p:attrName>
                                        </p:attrNameLst>
                                      </p:cBhvr>
                                      <p:to>
                                        <a:schemeClr val="tx1"/>
                                      </p:to>
                                    </p:animClr>
                                  </p:subTnLst>
                                </p:cTn>
                              </p:par>
                              <p:par>
                                <p:cTn id="73" presetID="1" presetClass="entr" presetSubtype="0" fill="hold" grpId="0" nodeType="withEffect">
                                  <p:stCondLst>
                                    <p:cond delay="0"/>
                                  </p:stCondLst>
                                  <p:childTnLst>
                                    <p:set>
                                      <p:cBhvr>
                                        <p:cTn id="74" dur="1" fill="hold">
                                          <p:stCondLst>
                                            <p:cond delay="0"/>
                                          </p:stCondLst>
                                        </p:cTn>
                                        <p:tgtEl>
                                          <p:spTgt spid="127"/>
                                        </p:tgtEl>
                                        <p:attrNameLst>
                                          <p:attrName>style.visibility</p:attrName>
                                        </p:attrNameLst>
                                      </p:cBhvr>
                                      <p:to>
                                        <p:strVal val="visible"/>
                                      </p:to>
                                    </p:set>
                                  </p:childTnLst>
                                  <p:subTnLst>
                                    <p:animClr clrSpc="rgb" dir="cw">
                                      <p:cBhvr override="childStyle">
                                        <p:cTn dur="1" fill="hold" display="0" masterRel="nextClick" afterEffect="1"/>
                                        <p:tgtEl>
                                          <p:spTgt spid="127"/>
                                        </p:tgtEl>
                                        <p:attrNameLst>
                                          <p:attrName>ppt_c</p:attrName>
                                        </p:attrNameLst>
                                      </p:cBhvr>
                                      <p:to>
                                        <a:schemeClr val="tx1"/>
                                      </p:to>
                                    </p:animClr>
                                  </p:subTnLst>
                                </p:cTn>
                              </p:par>
                              <p:par>
                                <p:cTn id="75" presetID="1" presetClass="entr" presetSubtype="0" fill="hold" grpId="0" nodeType="withEffect">
                                  <p:stCondLst>
                                    <p:cond delay="0"/>
                                  </p:stCondLst>
                                  <p:childTnLst>
                                    <p:set>
                                      <p:cBhvr>
                                        <p:cTn id="76" dur="1" fill="hold">
                                          <p:stCondLst>
                                            <p:cond delay="0"/>
                                          </p:stCondLst>
                                        </p:cTn>
                                        <p:tgtEl>
                                          <p:spTgt spid="129"/>
                                        </p:tgtEl>
                                        <p:attrNameLst>
                                          <p:attrName>style.visibility</p:attrName>
                                        </p:attrNameLst>
                                      </p:cBhvr>
                                      <p:to>
                                        <p:strVal val="visible"/>
                                      </p:to>
                                    </p:set>
                                  </p:childTnLst>
                                  <p:subTnLst>
                                    <p:animClr clrSpc="rgb" dir="cw">
                                      <p:cBhvr override="childStyle">
                                        <p:cTn dur="1" fill="hold" display="0" masterRel="nextClick" afterEffect="1"/>
                                        <p:tgtEl>
                                          <p:spTgt spid="129"/>
                                        </p:tgtEl>
                                        <p:attrNameLst>
                                          <p:attrName>ppt_c</p:attrName>
                                        </p:attrNameLst>
                                      </p:cBhvr>
                                      <p:to>
                                        <a:schemeClr val="tx1"/>
                                      </p:to>
                                    </p:animClr>
                                  </p:subTnLst>
                                </p:cTn>
                              </p:par>
                              <p:par>
                                <p:cTn id="77" presetID="1" presetClass="entr"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visible"/>
                                      </p:to>
                                    </p:set>
                                  </p:childTnLst>
                                  <p:subTnLst>
                                    <p:animClr clrSpc="rgb" dir="cw">
                                      <p:cBhvr override="childStyle">
                                        <p:cTn dur="1" fill="hold" display="0" masterRel="nextClick" afterEffect="1"/>
                                        <p:tgtEl>
                                          <p:spTgt spid="128"/>
                                        </p:tgtEl>
                                        <p:attrNameLst>
                                          <p:attrName>ppt_c</p:attrName>
                                        </p:attrNameLst>
                                      </p:cBhvr>
                                      <p:to>
                                        <a:schemeClr val="tx1"/>
                                      </p:to>
                                    </p:animClr>
                                  </p:subTnLst>
                                </p:cTn>
                              </p:par>
                              <p:par>
                                <p:cTn id="79" presetID="1" presetClass="entr" presetSubtype="0" fill="hold" grpId="1"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subTnLst>
                                    <p:animClr clrSpc="rgb" dir="cw">
                                      <p:cBhvr override="childStyle">
                                        <p:cTn dur="1" fill="hold" display="0" masterRel="nextClick" afterEffect="1"/>
                                        <p:tgtEl>
                                          <p:spTgt spid="70"/>
                                        </p:tgtEl>
                                        <p:attrNameLst>
                                          <p:attrName>ppt_c</p:attrName>
                                        </p:attrNameLst>
                                      </p:cBhvr>
                                      <p:to>
                                        <a:srgbClr val="FF2600"/>
                                      </p:to>
                                    </p:animClr>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7"/>
                                        </p:tgtEl>
                                        <p:attrNameLst>
                                          <p:attrName>style.visibility</p:attrName>
                                        </p:attrNameLst>
                                      </p:cBhvr>
                                      <p:to>
                                        <p:strVal val="visible"/>
                                      </p:to>
                                    </p:set>
                                  </p:childTnLst>
                                  <p:subTnLst>
                                    <p:animClr clrSpc="rgb" dir="cw">
                                      <p:cBhvr override="childStyle">
                                        <p:cTn dur="1" fill="hold" display="0" masterRel="nextClick" afterEffect="1"/>
                                        <p:tgtEl>
                                          <p:spTgt spid="27"/>
                                        </p:tgtEl>
                                        <p:attrNameLst>
                                          <p:attrName>ppt_c</p:attrName>
                                        </p:attrNameLst>
                                      </p:cBhvr>
                                      <p:to>
                                        <a:schemeClr val="tx1"/>
                                      </p:to>
                                    </p:animClr>
                                  </p:subTnLst>
                                </p:cTn>
                              </p:par>
                              <p:par>
                                <p:cTn id="85" presetID="1" presetClass="entr" presetSubtype="0" fill="hold" grpId="2"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subTnLst>
                                    <p:animClr clrSpc="rgb" dir="cw">
                                      <p:cBhvr override="childStyle">
                                        <p:cTn dur="1" fill="hold" display="0" masterRel="nextClick" afterEffect="1"/>
                                        <p:tgtEl>
                                          <p:spTgt spid="70"/>
                                        </p:tgtEl>
                                        <p:attrNameLst>
                                          <p:attrName>ppt_c</p:attrName>
                                        </p:attrNameLst>
                                      </p:cBhvr>
                                      <p:to>
                                        <a:schemeClr val="tx1"/>
                                      </p:to>
                                    </p:animClr>
                                  </p:subTnLst>
                                </p:cTn>
                              </p:par>
                              <p:par>
                                <p:cTn id="87" presetID="1" presetClass="entr" presetSubtype="0" fill="hold" grpId="1" nodeType="withEffect">
                                  <p:stCondLst>
                                    <p:cond delay="0"/>
                                  </p:stCondLst>
                                  <p:childTnLst>
                                    <p:set>
                                      <p:cBhvr>
                                        <p:cTn id="88" dur="1" fill="hold">
                                          <p:stCondLst>
                                            <p:cond delay="0"/>
                                          </p:stCondLst>
                                        </p:cTn>
                                        <p:tgtEl>
                                          <p:spTgt spid="130"/>
                                        </p:tgtEl>
                                        <p:attrNameLst>
                                          <p:attrName>style.visibility</p:attrName>
                                        </p:attrNameLst>
                                      </p:cBhvr>
                                      <p:to>
                                        <p:strVal val="visible"/>
                                      </p:to>
                                    </p:set>
                                  </p:childTnLst>
                                  <p:subTnLst>
                                    <p:animClr clrSpc="rgb" dir="cw">
                                      <p:cBhvr override="childStyle">
                                        <p:cTn dur="1" fill="hold" display="0" masterRel="nextClick" afterEffect="1"/>
                                        <p:tgtEl>
                                          <p:spTgt spid="130"/>
                                        </p:tgtEl>
                                        <p:attrNameLst>
                                          <p:attrName>ppt_c</p:attrName>
                                        </p:attrNameLst>
                                      </p:cBhvr>
                                      <p:to>
                                        <a:srgbClr val="FF2600"/>
                                      </p:to>
                                    </p:animClr>
                                  </p:subTnLst>
                                </p:cTn>
                              </p:par>
                              <p:par>
                                <p:cTn id="89" presetID="1" presetClass="entr" presetSubtype="0" fill="hold" grpId="1"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rgbClr val="FF2600"/>
                                      </p:to>
                                    </p:animClr>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subTnLst>
                                    <p:animClr clrSpc="rgb" dir="cw">
                                      <p:cBhvr override="childStyle">
                                        <p:cTn dur="1" fill="hold" display="0" masterRel="nextClick" afterEffect="1"/>
                                        <p:tgtEl>
                                          <p:spTgt spid="29"/>
                                        </p:tgtEl>
                                        <p:attrNameLst>
                                          <p:attrName>ppt_c</p:attrName>
                                        </p:attrNameLst>
                                      </p:cBhvr>
                                      <p:to>
                                        <a:schemeClr val="tx1"/>
                                      </p:to>
                                    </p:animClr>
                                  </p:subTnLst>
                                </p:cTn>
                              </p:par>
                              <p:par>
                                <p:cTn id="95" presetID="1" presetClass="entr" presetSubtype="0" fill="hold" grpId="2" nodeType="withEffect">
                                  <p:stCondLst>
                                    <p:cond delay="0"/>
                                  </p:stCondLst>
                                  <p:childTnLst>
                                    <p:set>
                                      <p:cBhvr>
                                        <p:cTn id="96" dur="1" fill="hold">
                                          <p:stCondLst>
                                            <p:cond delay="0"/>
                                          </p:stCondLst>
                                        </p:cTn>
                                        <p:tgtEl>
                                          <p:spTgt spid="72"/>
                                        </p:tgtEl>
                                        <p:attrNameLst>
                                          <p:attrName>style.visibility</p:attrName>
                                        </p:attrNameLst>
                                      </p:cBhvr>
                                      <p:to>
                                        <p:strVal val="visible"/>
                                      </p:to>
                                    </p:set>
                                  </p:childTnLst>
                                  <p:subTnLst>
                                    <p:animClr clrSpc="rgb" dir="cw">
                                      <p:cBhvr override="childStyle">
                                        <p:cTn dur="1" fill="hold" display="0" masterRel="nextClick" afterEffect="1"/>
                                        <p:tgtEl>
                                          <p:spTgt spid="72"/>
                                        </p:tgtEl>
                                        <p:attrNameLst>
                                          <p:attrName>ppt_c</p:attrName>
                                        </p:attrNameLst>
                                      </p:cBhvr>
                                      <p:to>
                                        <a:schemeClr val="tx1"/>
                                      </p:to>
                                    </p:animClr>
                                  </p:subTnLst>
                                </p:cTn>
                              </p:par>
                              <p:par>
                                <p:cTn id="97" presetID="1" presetClass="entr" presetSubtype="0" fill="hold" grpId="2" nodeType="withEffect">
                                  <p:stCondLst>
                                    <p:cond delay="0"/>
                                  </p:stCondLst>
                                  <p:childTnLst>
                                    <p:set>
                                      <p:cBhvr>
                                        <p:cTn id="98" dur="1" fill="hold">
                                          <p:stCondLst>
                                            <p:cond delay="0"/>
                                          </p:stCondLst>
                                        </p:cTn>
                                        <p:tgtEl>
                                          <p:spTgt spid="130"/>
                                        </p:tgtEl>
                                        <p:attrNameLst>
                                          <p:attrName>style.visibility</p:attrName>
                                        </p:attrNameLst>
                                      </p:cBhvr>
                                      <p:to>
                                        <p:strVal val="visible"/>
                                      </p:to>
                                    </p:set>
                                  </p:childTnLst>
                                  <p:subTnLst>
                                    <p:animClr clrSpc="rgb" dir="cw">
                                      <p:cBhvr override="childStyle">
                                        <p:cTn dur="1" fill="hold" display="0" masterRel="nextClick" afterEffect="1"/>
                                        <p:tgtEl>
                                          <p:spTgt spid="130"/>
                                        </p:tgtEl>
                                        <p:attrNameLst>
                                          <p:attrName>ppt_c</p:attrName>
                                        </p:attrNameLst>
                                      </p:cBhvr>
                                      <p:to>
                                        <a:schemeClr val="tx1"/>
                                      </p:to>
                                    </p:animClr>
                                  </p:sub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P spid="29" grpId="0"/>
      <p:bldP spid="30" grpId="0"/>
      <p:bldP spid="31" grpId="0"/>
      <p:bldP spid="54" grpId="0"/>
      <p:bldP spid="55" grpId="0"/>
      <p:bldP spid="56" grpId="0"/>
      <p:bldP spid="57" grpId="0"/>
      <p:bldP spid="58" grpId="0"/>
      <p:bldP spid="59" grpId="0"/>
      <p:bldP spid="67" grpId="0"/>
      <p:bldP spid="68" grpId="0"/>
      <p:bldP spid="69" grpId="0"/>
      <p:bldP spid="70" grpId="0"/>
      <p:bldP spid="70" grpId="1"/>
      <p:bldP spid="70" grpId="2"/>
      <p:bldP spid="71" grpId="0"/>
      <p:bldP spid="72" grpId="0"/>
      <p:bldP spid="72" grpId="1"/>
      <p:bldP spid="72" grpId="2"/>
      <p:bldP spid="73" grpId="0"/>
      <p:bldP spid="87" grpId="0"/>
      <p:bldP spid="88" grpId="0"/>
      <p:bldP spid="89" grpId="0"/>
      <p:bldP spid="90" grpId="0"/>
      <p:bldP spid="91" grpId="0"/>
      <p:bldP spid="92" grpId="0"/>
      <p:bldP spid="93" grpId="0"/>
      <p:bldP spid="104" grpId="0"/>
      <p:bldP spid="105" grpId="0"/>
      <p:bldP spid="106" grpId="0"/>
      <p:bldP spid="107" grpId="0"/>
      <p:bldP spid="108" grpId="0"/>
      <p:bldP spid="109" grpId="0"/>
      <p:bldP spid="110" grpId="0"/>
      <p:bldP spid="126" grpId="0"/>
      <p:bldP spid="127" grpId="0"/>
      <p:bldP spid="128" grpId="0"/>
      <p:bldP spid="129" grpId="0"/>
      <p:bldP spid="130" grpId="0"/>
      <p:bldP spid="130" grpId="1"/>
      <p:bldP spid="130" grpId="2"/>
      <p:bldP spid="1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charset="0"/>
                <a:ea typeface="American Typewriter" charset="0"/>
                <a:cs typeface="American Typewriter" charset="0"/>
              </a:rPr>
              <a:t>Labelling</a:t>
            </a:r>
            <a:endParaRPr lang="en-US"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38200" y="2050215"/>
                <a:ext cx="105156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𝑘</m:t>
                          </m:r>
                          <m:r>
                            <a:rPr lang="en-US" b="0" i="1" smtClean="0">
                              <a:latin typeface="Cambria Math" charset="0"/>
                            </a:rPr>
                            <m:t>𝑛</m:t>
                          </m:r>
                        </m:e>
                      </m:d>
                      <m:r>
                        <a:rPr lang="en-US" b="0" i="1" smtClean="0">
                          <a:latin typeface="Cambria Math" charset="0"/>
                        </a:rPr>
                        <m:t>=2</m:t>
                      </m:r>
                      <m:r>
                        <a:rPr lang="en-US" b="0" i="1" smtClean="0">
                          <a:latin typeface="Cambria Math" charset="0"/>
                        </a:rPr>
                        <m:t>𝑇</m:t>
                      </m:r>
                      <m:d>
                        <m:dPr>
                          <m:ctrlPr>
                            <a:rPr lang="en-US" b="0" i="1" smtClean="0">
                              <a:latin typeface="Cambria Math" charset="0"/>
                            </a:rPr>
                          </m:ctrlPr>
                        </m:dPr>
                        <m:e>
                          <m:f>
                            <m:fPr>
                              <m:ctrlPr>
                                <a:rPr lang="en-US" b="0" i="1" smtClean="0">
                                  <a:latin typeface="Cambria Math" charset="0"/>
                                </a:rPr>
                              </m:ctrlPr>
                            </m:fPr>
                            <m:num>
                              <m:r>
                                <a:rPr lang="en-US" b="0" i="1" smtClean="0">
                                  <a:latin typeface="Cambria Math" charset="0"/>
                                </a:rPr>
                                <m:t>𝑘</m:t>
                              </m:r>
                              <m:r>
                                <a:rPr lang="en-US" b="0" i="1" smtClean="0">
                                  <a:latin typeface="Cambria Math" charset="0"/>
                                </a:rPr>
                                <m:t>𝑛</m:t>
                              </m:r>
                            </m:num>
                            <m:den>
                              <m:r>
                                <a:rPr lang="en-US" b="0" i="1" smtClean="0">
                                  <a:latin typeface="Cambria Math" charset="0"/>
                                </a:rPr>
                                <m:t>2</m:t>
                              </m:r>
                            </m:den>
                          </m:f>
                        </m:e>
                      </m:d>
                      <m:r>
                        <a:rPr lang="en-US" b="0" i="1" smtClean="0">
                          <a:latin typeface="Cambria Math" charset="0"/>
                        </a:rPr>
                        <m:t>+</m:t>
                      </m:r>
                      <m:r>
                        <a:rPr lang="en-US" b="0" i="1" smtClean="0">
                          <a:latin typeface="Cambria Math" charset="0"/>
                        </a:rPr>
                        <m:t>𝑂</m:t>
                      </m:r>
                      <m:d>
                        <m:dPr>
                          <m:ctrlPr>
                            <a:rPr lang="en-US" b="0" i="1" smtClean="0">
                              <a:latin typeface="Cambria Math" charset="0"/>
                            </a:rPr>
                          </m:ctrlPr>
                        </m:dPr>
                        <m:e>
                          <m:r>
                            <a:rPr lang="en-US" b="0" i="1" smtClean="0">
                              <a:latin typeface="Cambria Math" charset="0"/>
                            </a:rPr>
                            <m:t>𝑘</m:t>
                          </m:r>
                          <m:r>
                            <a:rPr lang="en-US" b="0" i="1" smtClean="0">
                              <a:latin typeface="Cambria Math" charset="0"/>
                            </a:rPr>
                            <m:t>𝑛</m:t>
                          </m:r>
                        </m:e>
                      </m:d>
                    </m:oMath>
                  </m:oMathPara>
                </a14:m>
                <a:endParaRPr lang="en-US" b="0" i="1" dirty="0" smtClean="0">
                  <a:latin typeface="Cambria Math" charset="0"/>
                </a:endParaRPr>
              </a:p>
              <a:p>
                <a:pPr marL="0" indent="0">
                  <a:buNone/>
                </a:pPr>
                <a:endParaRPr lang="en-US" b="0" i="1" dirty="0" smtClean="0">
                  <a:latin typeface="Cambria Math"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charset="0"/>
                        </a:rPr>
                        <m:t>𝑇</m:t>
                      </m:r>
                      <m:d>
                        <m:dPr>
                          <m:ctrlPr>
                            <a:rPr lang="en-US" b="0" i="1" smtClean="0">
                              <a:latin typeface="Cambria Math" charset="0"/>
                            </a:rPr>
                          </m:ctrlPr>
                        </m:dPr>
                        <m:e>
                          <m:r>
                            <a:rPr lang="en-US" b="0" i="1" smtClean="0">
                              <a:latin typeface="Cambria Math" charset="0"/>
                            </a:rPr>
                            <m:t>𝑘</m:t>
                          </m:r>
                          <m:r>
                            <a:rPr lang="en-US" b="0" i="1" smtClean="0">
                              <a:latin typeface="Cambria Math" charset="0"/>
                            </a:rPr>
                            <m:t>𝑛</m:t>
                          </m:r>
                        </m:e>
                      </m:d>
                      <m:r>
                        <a:rPr lang="en-US" b="0" i="1" smtClean="0">
                          <a:latin typeface="Cambria Math" charset="0"/>
                        </a:rPr>
                        <m:t>=</m:t>
                      </m:r>
                      <m:r>
                        <a:rPr lang="en-US" i="1" smtClean="0">
                          <a:latin typeface="Cambria Math" charset="0"/>
                        </a:rPr>
                        <m:t>𝑂</m:t>
                      </m:r>
                      <m:r>
                        <a:rPr lang="en-US" i="1" smtClean="0">
                          <a:latin typeface="Cambria Math" charset="0"/>
                        </a:rPr>
                        <m:t>(</m:t>
                      </m:r>
                      <m:r>
                        <a:rPr lang="en-US" b="0" i="1" smtClean="0">
                          <a:latin typeface="Cambria Math" charset="0"/>
                        </a:rPr>
                        <m:t>𝑘</m:t>
                      </m:r>
                      <m:r>
                        <a:rPr lang="en-US" i="1" smtClean="0">
                          <a:latin typeface="Cambria Math" charset="0"/>
                        </a:rPr>
                        <m:t>𝑛</m:t>
                      </m:r>
                      <m:func>
                        <m:funcPr>
                          <m:ctrlPr>
                            <a:rPr lang="en-US" i="1">
                              <a:latin typeface="Cambria Math" charset="0"/>
                            </a:rPr>
                          </m:ctrlPr>
                        </m:funcPr>
                        <m:fName>
                          <m:r>
                            <m:rPr>
                              <m:sty m:val="p"/>
                            </m:rPr>
                            <a:rPr lang="en-US">
                              <a:latin typeface="Cambria Math" charset="0"/>
                            </a:rPr>
                            <m:t>log</m:t>
                          </m:r>
                        </m:fName>
                        <m:e>
                          <m:r>
                            <a:rPr lang="en-US" i="1">
                              <a:latin typeface="Cambria Math" charset="0"/>
                            </a:rPr>
                            <m:t>𝑛</m:t>
                          </m:r>
                        </m:e>
                      </m:func>
                      <m:r>
                        <a:rPr lang="en-US" b="0" i="1" smtClean="0">
                          <a:latin typeface="Cambria Math" charset="0"/>
                        </a:rPr>
                        <m:t>)</m:t>
                      </m:r>
                    </m:oMath>
                  </m:oMathPara>
                </a14:m>
                <a:endParaRPr lang="en-US"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38200" y="2050215"/>
                <a:ext cx="10515600" cy="4351338"/>
              </a:xfr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2189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merican Typewriter" charset="0"/>
                <a:ea typeface="American Typewriter" charset="0"/>
                <a:cs typeface="American Typewriter" charset="0"/>
              </a:rPr>
              <a:t>Filtering</a:t>
            </a:r>
            <a:endParaRPr lang="en-US" dirty="0">
              <a:latin typeface="American Typewriter" charset="0"/>
              <a:ea typeface="American Typewriter" charset="0"/>
              <a:cs typeface="American Typewriter" charset="0"/>
            </a:endParaRPr>
          </a:p>
        </p:txBody>
      </p:sp>
      <p:sp>
        <p:nvSpPr>
          <p:cNvPr id="3" name="Content Placeholder 2"/>
          <p:cNvSpPr>
            <a:spLocks noGrp="1"/>
          </p:cNvSpPr>
          <p:nvPr>
            <p:ph idx="1"/>
          </p:nvPr>
        </p:nvSpPr>
        <p:spPr/>
        <p:txBody>
          <a:bodyPr/>
          <a:lstStyle/>
          <a:p>
            <a:pPr marL="0" indent="0">
              <a:buNone/>
            </a:pPr>
            <a:r>
              <a:rPr lang="en-US" dirty="0" smtClean="0"/>
              <a:t>Input: Trees T</a:t>
            </a:r>
            <a:r>
              <a:rPr lang="en-US" baseline="-25000" dirty="0" smtClean="0"/>
              <a:t>A</a:t>
            </a:r>
            <a:r>
              <a:rPr lang="en-US" dirty="0" smtClean="0"/>
              <a:t> and T</a:t>
            </a:r>
            <a:r>
              <a:rPr lang="en-US" baseline="-25000" dirty="0" smtClean="0"/>
              <a:t>B</a:t>
            </a:r>
            <a:r>
              <a:rPr lang="en-US" dirty="0" smtClean="0"/>
              <a:t> with identical </a:t>
            </a:r>
            <a:r>
              <a:rPr lang="en-US" dirty="0" err="1" smtClean="0"/>
              <a:t>leafsets</a:t>
            </a:r>
            <a:endParaRPr lang="en-US" dirty="0" smtClean="0"/>
          </a:p>
          <a:p>
            <a:pPr marL="0" indent="0">
              <a:buNone/>
            </a:pPr>
            <a:endParaRPr lang="en-US" dirty="0"/>
          </a:p>
          <a:p>
            <a:pPr marL="0" indent="0">
              <a:buNone/>
            </a:pPr>
            <a:r>
              <a:rPr lang="en-US" dirty="0" smtClean="0"/>
              <a:t>Output: T</a:t>
            </a:r>
            <a:r>
              <a:rPr lang="en-US" baseline="-25000" dirty="0" smtClean="0"/>
              <a:t>A</a:t>
            </a:r>
            <a:r>
              <a:rPr lang="en-US" dirty="0" smtClean="0"/>
              <a:t> but only with nodes for which the weight is greater than the weight of any node they is incompatible with in T</a:t>
            </a:r>
            <a:r>
              <a:rPr lang="en-US" baseline="-25000" dirty="0"/>
              <a:t>B</a:t>
            </a:r>
            <a:endParaRPr lang="en-US" dirty="0"/>
          </a:p>
        </p:txBody>
      </p:sp>
    </p:spTree>
    <p:extLst>
      <p:ext uri="{BB962C8B-B14F-4D97-AF65-F5344CB8AC3E}">
        <p14:creationId xmlns:p14="http://schemas.microsoft.com/office/powerpoint/2010/main" val="1520331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7225</TotalTime>
  <Words>1687</Words>
  <Application>Microsoft Macintosh PowerPoint</Application>
  <PresentationFormat>Widescreen</PresentationFormat>
  <Paragraphs>288</Paragraphs>
  <Slides>22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American Typewriter</vt:lpstr>
      <vt:lpstr>Apple Chancery</vt:lpstr>
      <vt:lpstr>Calibri</vt:lpstr>
      <vt:lpstr>Calibri Light</vt:lpstr>
      <vt:lpstr>Cambria Math</vt:lpstr>
      <vt:lpstr>Lucida Sans Unicode</vt:lpstr>
      <vt:lpstr>Mangal</vt:lpstr>
      <vt:lpstr>Arial</vt:lpstr>
      <vt:lpstr>Office Theme</vt:lpstr>
      <vt:lpstr>A Faster Construction of Frequency Difference Consensus Trees</vt:lpstr>
      <vt:lpstr>Phylogenetic tree</vt:lpstr>
      <vt:lpstr>Clusters</vt:lpstr>
      <vt:lpstr>Frequency difference consensus tree</vt:lpstr>
      <vt:lpstr>Frequency_Difference</vt:lpstr>
      <vt:lpstr>Labelling</vt:lpstr>
      <vt:lpstr>PowerPoint Presentation</vt:lpstr>
      <vt:lpstr>Labelling</vt:lpstr>
      <vt:lpstr>Filtering</vt:lpstr>
      <vt:lpstr>RootsOfSubtrees</vt:lpstr>
      <vt:lpstr>Recursively formulating incompatibility</vt:lpstr>
      <vt:lpstr>Recursively formulating incompatibility</vt:lpstr>
      <vt:lpstr>Compute_Roots_Of_Subtrees</vt:lpstr>
      <vt:lpstr>Compute_Roots_Of_Subtrees</vt:lpstr>
      <vt:lpstr>Compute_Roots_Of_Subtrees</vt:lpstr>
      <vt:lpstr>Filter_Clusters_Helper</vt:lpstr>
      <vt:lpstr>Filter_Clusters_Helper</vt:lpstr>
      <vt:lpstr>Optimisations</vt:lpstr>
      <vt:lpstr>Filter_Clusters_Helper</vt:lpstr>
      <vt:lpstr>Filtering</vt:lpstr>
      <vt:lpstr>Frequency_Difference</vt:lpstr>
      <vt:lpstr>References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Faster Construction of Frequency Difference Consensus Trees</dc:title>
  <dc:creator>Varun Gupta</dc:creator>
  <cp:lastModifiedBy>Varun Gupta</cp:lastModifiedBy>
  <cp:revision>33</cp:revision>
  <dcterms:created xsi:type="dcterms:W3CDTF">2018-11-20T00:13:49Z</dcterms:created>
  <dcterms:modified xsi:type="dcterms:W3CDTF">2018-11-25T00:39:24Z</dcterms:modified>
</cp:coreProperties>
</file>