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9" r:id="rId3"/>
    <p:sldId id="260" r:id="rId4"/>
    <p:sldId id="261" r:id="rId5"/>
    <p:sldId id="262" r:id="rId6"/>
    <p:sldId id="263" r:id="rId7"/>
    <p:sldId id="264" r:id="rId8"/>
    <p:sldId id="265" r:id="rId9"/>
    <p:sldId id="266" r:id="rId10"/>
    <p:sldId id="270" r:id="rId11"/>
    <p:sldId id="267" r:id="rId12"/>
    <p:sldId id="272" r:id="rId13"/>
    <p:sldId id="268" r:id="rId14"/>
    <p:sldId id="269"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23369"/>
            <a:ext cx="7772400" cy="1377081"/>
          </a:xfrm>
        </p:spPr>
        <p:txBody>
          <a:bodyPr>
            <a:normAutofit/>
          </a:bodyPr>
          <a:lstStyle/>
          <a:p>
            <a:r>
              <a:rPr lang="en-US" dirty="0"/>
              <a:t>&lt;The Stock Simulation Game&gt;</a:t>
            </a:r>
          </a:p>
        </p:txBody>
      </p:sp>
      <p:sp>
        <p:nvSpPr>
          <p:cNvPr id="7" name="Subtitle 6"/>
          <p:cNvSpPr>
            <a:spLocks noGrp="1"/>
          </p:cNvSpPr>
          <p:nvPr>
            <p:ph type="subTitle" idx="1"/>
          </p:nvPr>
        </p:nvSpPr>
        <p:spPr>
          <a:xfrm>
            <a:off x="1371600" y="4114800"/>
            <a:ext cx="6629400" cy="1981200"/>
          </a:xfrm>
        </p:spPr>
        <p:txBody>
          <a:bodyPr>
            <a:normAutofit/>
          </a:bodyPr>
          <a:lstStyle/>
          <a:p>
            <a:r>
              <a:rPr lang="en-US" dirty="0"/>
              <a:t>Palak Seth [RA2211027010180]</a:t>
            </a:r>
          </a:p>
          <a:p>
            <a:r>
              <a:rPr lang="en-US" dirty="0"/>
              <a:t>Varun Gadi [RA22110270101203]</a:t>
            </a:r>
          </a:p>
          <a:p>
            <a:r>
              <a:rPr lang="en-US" dirty="0"/>
              <a:t>Pratham P [RA2211027010165]</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777538" y="1854037"/>
            <a:ext cx="6604462" cy="646331"/>
          </a:xfrm>
          <a:prstGeom prst="rect">
            <a:avLst/>
          </a:prstGeom>
          <a:noFill/>
        </p:spPr>
        <p:txBody>
          <a:bodyPr wrap="square" rtlCol="0">
            <a:spAutoFit/>
          </a:bodyPr>
          <a:lstStyle/>
          <a:p>
            <a:pPr algn="ctr"/>
            <a:r>
              <a:rPr lang="en-US" b="1" dirty="0">
                <a:latin typeface="Google Sans"/>
              </a:rPr>
              <a:t>21CSC206P-  Advanced Object Oriented Programming/ </a:t>
            </a:r>
            <a:r>
              <a:rPr lang="en-US" b="1" i="0" dirty="0">
                <a:effectLst/>
                <a:latin typeface="Google Sans"/>
              </a:rPr>
              <a:t>Project Review </a:t>
            </a:r>
            <a:r>
              <a:rPr lang="en-US" b="1" dirty="0">
                <a:latin typeface="Google Sans"/>
              </a:rPr>
              <a:t>2</a:t>
            </a:r>
            <a:endParaRPr lang="en-US" b="1" i="0" dirty="0">
              <a:effectLst/>
              <a:latin typeface="Google Sans"/>
            </a:endParaRP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91E92-E517-1234-2679-311F3A43B11F}"/>
              </a:ext>
            </a:extLst>
          </p:cNvPr>
          <p:cNvSpPr>
            <a:spLocks noGrp="1"/>
          </p:cNvSpPr>
          <p:nvPr>
            <p:ph type="dt" sz="half" idx="10"/>
          </p:nvPr>
        </p:nvSpPr>
        <p:spPr/>
        <p:txBody>
          <a:bodyPr/>
          <a:lstStyle/>
          <a:p>
            <a:fld id="{58744A39-B939-4A3A-981F-04E9BB681A6E}" type="datetime1">
              <a:rPr lang="en-US" smtClean="0"/>
              <a:t>11/8/2023</a:t>
            </a:fld>
            <a:endParaRPr lang="en-US"/>
          </a:p>
        </p:txBody>
      </p:sp>
      <p:sp>
        <p:nvSpPr>
          <p:cNvPr id="4" name="Slide Number Placeholder 3">
            <a:extLst>
              <a:ext uri="{FF2B5EF4-FFF2-40B4-BE49-F238E27FC236}">
                <a16:creationId xmlns:a16="http://schemas.microsoft.com/office/drawing/2014/main" id="{73EE33A4-1BDF-8C7C-AD58-75F56F4AF1BE}"/>
              </a:ext>
            </a:extLst>
          </p:cNvPr>
          <p:cNvSpPr>
            <a:spLocks noGrp="1"/>
          </p:cNvSpPr>
          <p:nvPr>
            <p:ph type="sldNum" sz="quarter" idx="12"/>
          </p:nvPr>
        </p:nvSpPr>
        <p:spPr/>
        <p:txBody>
          <a:bodyPr/>
          <a:lstStyle/>
          <a:p>
            <a:fld id="{4F7E9C80-C75B-4B75-A6C5-E58A18995148}" type="slidenum">
              <a:rPr lang="en-US" smtClean="0"/>
              <a:t>10</a:t>
            </a:fld>
            <a:endParaRPr lang="en-US"/>
          </a:p>
        </p:txBody>
      </p:sp>
      <p:pic>
        <p:nvPicPr>
          <p:cNvPr id="5" name="Picture 4">
            <a:extLst>
              <a:ext uri="{FF2B5EF4-FFF2-40B4-BE49-F238E27FC236}">
                <a16:creationId xmlns:a16="http://schemas.microsoft.com/office/drawing/2014/main" id="{BAABCA69-97D6-9EE3-648E-901B1EF617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36525"/>
            <a:ext cx="6382936" cy="2937382"/>
          </a:xfrm>
          <a:prstGeom prst="rect">
            <a:avLst/>
          </a:prstGeom>
        </p:spPr>
      </p:pic>
      <p:pic>
        <p:nvPicPr>
          <p:cNvPr id="6" name="Picture 5">
            <a:extLst>
              <a:ext uri="{FF2B5EF4-FFF2-40B4-BE49-F238E27FC236}">
                <a16:creationId xmlns:a16="http://schemas.microsoft.com/office/drawing/2014/main" id="{F641B3AE-42DA-D3C4-85C2-B6EDBE2A17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3200400"/>
            <a:ext cx="6382936" cy="3374978"/>
          </a:xfrm>
          <a:prstGeom prst="rect">
            <a:avLst/>
          </a:prstGeom>
        </p:spPr>
      </p:pic>
    </p:spTree>
    <p:extLst>
      <p:ext uri="{BB962C8B-B14F-4D97-AF65-F5344CB8AC3E}">
        <p14:creationId xmlns:p14="http://schemas.microsoft.com/office/powerpoint/2010/main" val="247769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Result and</a:t>
            </a:r>
            <a:br>
              <a:rPr lang="en-US" dirty="0"/>
            </a:br>
            <a:r>
              <a:rPr lang="en-US" dirty="0"/>
              <a:t> Discussion</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11</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9" name="Picture 8">
            <a:extLst>
              <a:ext uri="{FF2B5EF4-FFF2-40B4-BE49-F238E27FC236}">
                <a16:creationId xmlns:a16="http://schemas.microsoft.com/office/drawing/2014/main" id="{0F003A2D-22B1-BBC7-EF7D-88CD96CCD0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216" y="1579267"/>
            <a:ext cx="4246110" cy="2253092"/>
          </a:xfrm>
          <a:prstGeom prst="rect">
            <a:avLst/>
          </a:prstGeom>
        </p:spPr>
      </p:pic>
      <p:pic>
        <p:nvPicPr>
          <p:cNvPr id="11" name="Picture 10">
            <a:extLst>
              <a:ext uri="{FF2B5EF4-FFF2-40B4-BE49-F238E27FC236}">
                <a16:creationId xmlns:a16="http://schemas.microsoft.com/office/drawing/2014/main" id="{5D37DE89-C148-4297-52FC-3CF959945F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676" y="1581921"/>
            <a:ext cx="4246109" cy="2250438"/>
          </a:xfrm>
          <a:prstGeom prst="rect">
            <a:avLst/>
          </a:prstGeom>
        </p:spPr>
      </p:pic>
      <p:pic>
        <p:nvPicPr>
          <p:cNvPr id="13" name="Picture 12">
            <a:extLst>
              <a:ext uri="{FF2B5EF4-FFF2-40B4-BE49-F238E27FC236}">
                <a16:creationId xmlns:a16="http://schemas.microsoft.com/office/drawing/2014/main" id="{A0839B1A-5A30-749A-D692-3796165E4A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216" y="3981796"/>
            <a:ext cx="4246110" cy="2253092"/>
          </a:xfrm>
          <a:prstGeom prst="rect">
            <a:avLst/>
          </a:prstGeom>
        </p:spPr>
      </p:pic>
      <p:pic>
        <p:nvPicPr>
          <p:cNvPr id="15" name="Picture 14">
            <a:extLst>
              <a:ext uri="{FF2B5EF4-FFF2-40B4-BE49-F238E27FC236}">
                <a16:creationId xmlns:a16="http://schemas.microsoft.com/office/drawing/2014/main" id="{1B349028-25DE-B4F0-1BB9-84FBACBB4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3676" y="4030160"/>
            <a:ext cx="4246108" cy="2255745"/>
          </a:xfrm>
          <a:prstGeom prst="rect">
            <a:avLst/>
          </a:prstGeom>
        </p:spPr>
      </p:pic>
    </p:spTree>
    <p:extLst>
      <p:ext uri="{BB962C8B-B14F-4D97-AF65-F5344CB8AC3E}">
        <p14:creationId xmlns:p14="http://schemas.microsoft.com/office/powerpoint/2010/main" val="244750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Result and</a:t>
            </a:r>
            <a:br>
              <a:rPr lang="en-US" dirty="0"/>
            </a:br>
            <a:r>
              <a:rPr lang="en-US" dirty="0"/>
              <a:t> Discussion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D8F6B8-6CCD-44CC-8EC5-043D277CA19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11/8/2023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7E9C80-C75B-4B75-A6C5-E58A1899514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5" name="Picture 4">
            <a:extLst>
              <a:ext uri="{FF2B5EF4-FFF2-40B4-BE49-F238E27FC236}">
                <a16:creationId xmlns:a16="http://schemas.microsoft.com/office/drawing/2014/main" id="{A73BCBB1-549C-2BF4-25DC-B4CD591C80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487068"/>
            <a:ext cx="4522827" cy="2399925"/>
          </a:xfrm>
          <a:prstGeom prst="rect">
            <a:avLst/>
          </a:prstGeom>
        </p:spPr>
      </p:pic>
      <p:pic>
        <p:nvPicPr>
          <p:cNvPr id="10" name="Picture 9">
            <a:extLst>
              <a:ext uri="{FF2B5EF4-FFF2-40B4-BE49-F238E27FC236}">
                <a16:creationId xmlns:a16="http://schemas.microsoft.com/office/drawing/2014/main" id="{AAA597DE-7495-97FC-A4E2-25A0226A36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3951414"/>
            <a:ext cx="4516311" cy="2404936"/>
          </a:xfrm>
          <a:prstGeom prst="rect">
            <a:avLst/>
          </a:prstGeom>
        </p:spPr>
      </p:pic>
    </p:spTree>
    <p:extLst>
      <p:ext uri="{BB962C8B-B14F-4D97-AF65-F5344CB8AC3E}">
        <p14:creationId xmlns:p14="http://schemas.microsoft.com/office/powerpoint/2010/main" val="297385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The 'Demystifying Stock Market Complexities' project has successfully developed a risk-free simulation game, empowering users to explore the stock market, enhance financial literacy, and gain realistic trading experience. It offers customizability and accessibility for users of all expertise levels. Our aim is to make stock market knowledge accessible and engaging, demystifying complex financial concepts. Future plans include real-time market data integration for an immersive learning experience, further promoting financial literacy and simplifying stock trading. Explore the simulation game to embark on a journey toward financial education and empowerment.</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13</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10698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pPr lvl="0"/>
            <a:endParaRPr lang="en-US" dirty="0"/>
          </a:p>
          <a:p>
            <a:pPr lvl="0"/>
            <a:r>
              <a:rPr lang="en-US" dirty="0"/>
              <a:t>Smith, John. "Stock Market Fundamentals: An Introduction." Financial Publishing, 2020.</a:t>
            </a:r>
          </a:p>
          <a:p>
            <a:r>
              <a:rPr lang="en-US" dirty="0"/>
              <a:t> </a:t>
            </a:r>
          </a:p>
          <a:p>
            <a:pPr lvl="0"/>
            <a:r>
              <a:rPr lang="en-US" dirty="0"/>
              <a:t>Brown, Emily. "Gamification in Financial Education." Journal of Finance Education, vol. 25, no. 2, 2019, pp. 145-162.</a:t>
            </a:r>
          </a:p>
          <a:p>
            <a:r>
              <a:rPr lang="en-US" dirty="0"/>
              <a:t> </a:t>
            </a:r>
          </a:p>
          <a:p>
            <a:pPr lvl="0"/>
            <a:r>
              <a:rPr lang="en-US" dirty="0"/>
              <a:t>Securities and Exchange Commission (SEC). "Investor's Guide to the Stock Market." U.S. Securities and Exchange Commission, 2021.</a:t>
            </a:r>
          </a:p>
          <a:p>
            <a:r>
              <a:rPr lang="en-US" dirty="0"/>
              <a:t> </a:t>
            </a:r>
          </a:p>
          <a:p>
            <a:pPr lvl="0"/>
            <a:r>
              <a:rPr lang="en-US" dirty="0"/>
              <a:t>Johnson, Mark. "Building Effective Financial Education Tools." Financial Literacy Journal, vol. 10, no. 3, 2018, pp. 221-235.</a:t>
            </a:r>
          </a:p>
          <a:p>
            <a:r>
              <a:rPr lang="en-US" dirty="0"/>
              <a:t> </a:t>
            </a:r>
          </a:p>
          <a:p>
            <a:pPr lvl="0"/>
            <a:r>
              <a:rPr lang="en-US" dirty="0"/>
              <a:t>"Investopedia: You’re Guide to Financial Knowledge." Investopedia. [Website] https://www.investopedia.com. Accessed on January 15, 2023.</a:t>
            </a:r>
          </a:p>
          <a:p>
            <a:endParaRPr lang="en-US" dirty="0"/>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14</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23244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11/8/2023</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15</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The Stock Simulation Game offers both novice and experienced investors a risk-free platform to explore stock trading intricacies. It provides real-time data, diverse stocks, and educational resources for a realistic experience. Users can engage in competitive virtual trading, emphasizing risk management and adapting to real-world news. The game allows historical data analysis and offers performance tracking. In a compact, immersive package, it bridges the gap between theory and practice. Whether you're a beginner or looking to refine your strategies, the Stock Simulation Game supports skill development, enabling success in the dynamic stock trading world.</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4F7E9C80-C75B-4B75-A6C5-E58A18995148}" type="slidenum">
              <a:rPr lang="en-US" smtClean="0"/>
              <a:t>2</a:t>
            </a:fld>
            <a:endParaRPr lang="en-US" dirty="0"/>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129228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Develop an educational stock market simulator for risk-free trading practice.</a:t>
            </a:r>
          </a:p>
          <a:p>
            <a:r>
              <a:rPr lang="en-US" dirty="0"/>
              <a:t>Create a realistic stock market simulation with real-time data representation Adopt incremental development for structured feature additions.</a:t>
            </a:r>
          </a:p>
          <a:p>
            <a:r>
              <a:rPr lang="en-US" dirty="0"/>
              <a:t>Provide portfolio management tools for users.</a:t>
            </a:r>
          </a:p>
          <a:p>
            <a:r>
              <a:rPr lang="en-US" dirty="0"/>
              <a:t>Design a user-friendly interface for easy stock trading and data access.</a:t>
            </a:r>
          </a:p>
          <a:p>
            <a:r>
              <a:rPr lang="en-US" dirty="0"/>
              <a:t>Utilize JFreeChart for graphical stock price representation.</a:t>
            </a:r>
          </a:p>
          <a:p>
            <a:r>
              <a:rPr lang="en-US" dirty="0"/>
              <a:t>Enable access to historical stock data for analysis.</a:t>
            </a:r>
          </a:p>
          <a:p>
            <a:r>
              <a:rPr lang="en-US" dirty="0"/>
              <a:t>Implement robust error handling to enforce simulator rules.</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4F7E9C80-C75B-4B75-A6C5-E58A18995148}" type="slidenum">
              <a:rPr lang="en-US" smtClean="0"/>
              <a:t>3</a:t>
            </a:fld>
            <a:endParaRPr lang="en-US" dirty="0"/>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319557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Problem</a:t>
            </a:r>
            <a:br>
              <a:rPr lang="en-US" dirty="0"/>
            </a:br>
            <a:r>
              <a:rPr lang="en-US" dirty="0"/>
              <a:t>Statement</a:t>
            </a:r>
          </a:p>
        </p:txBody>
      </p:sp>
      <p:sp>
        <p:nvSpPr>
          <p:cNvPr id="3" name="Content Placeholder 2"/>
          <p:cNvSpPr>
            <a:spLocks noGrp="1"/>
          </p:cNvSpPr>
          <p:nvPr>
            <p:ph idx="1"/>
          </p:nvPr>
        </p:nvSpPr>
        <p:spPr/>
        <p:txBody>
          <a:bodyPr>
            <a:normAutofit fontScale="77500" lnSpcReduction="20000"/>
          </a:bodyPr>
          <a:lstStyle/>
          <a:p>
            <a:endParaRPr lang="en-US" b="1" dirty="0"/>
          </a:p>
          <a:p>
            <a:endParaRPr lang="en-US" b="1" dirty="0"/>
          </a:p>
          <a:p>
            <a:r>
              <a:rPr lang="en-US" b="1" dirty="0"/>
              <a:t>Problem Statement</a:t>
            </a:r>
            <a:r>
              <a:rPr lang="en-US" dirty="0"/>
              <a:t>: Our project addresses a critical problem:</a:t>
            </a:r>
          </a:p>
          <a:p>
            <a:r>
              <a:rPr lang="en-US" b="1" dirty="0"/>
              <a:t>Problem: </a:t>
            </a:r>
            <a:r>
              <a:rPr lang="en-US" dirty="0"/>
              <a:t>Many people struggle to understand the complexities of the stock market, and investing real money can be risky for beginners. Our stock market simulator offers a risk-free educational platform for users to learn stock trading. The objective was to create a virtual environment mimicking real stock market dynamics, using Java, Common, and JFreeChart for simulating stock prices and graphical representations.</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4</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362112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62500" lnSpcReduction="20000"/>
          </a:bodyPr>
          <a:lstStyle/>
          <a:p>
            <a:endParaRPr lang="en-US" b="1" dirty="0"/>
          </a:p>
          <a:p>
            <a:r>
              <a:rPr lang="en-US" b="1" dirty="0"/>
              <a:t>Simulation Realism:</a:t>
            </a:r>
            <a:r>
              <a:rPr lang="en-US" dirty="0"/>
              <a:t> Balancing realism while maintaining a user-friendly interface is crucial for effective learning. We aim to avoid overwhelming users with complex financial jargon.</a:t>
            </a:r>
          </a:p>
          <a:p>
            <a:r>
              <a:rPr lang="en-US" b="1" dirty="0"/>
              <a:t>Educational Value:</a:t>
            </a:r>
            <a:r>
              <a:rPr lang="en-US" dirty="0"/>
              <a:t> Ensuring the simulation imparts valuable and engaging knowledge to transform novices into well-informed traders.</a:t>
            </a:r>
          </a:p>
          <a:p>
            <a:r>
              <a:rPr lang="en-US" b="1" dirty="0"/>
              <a:t>User Engagement:</a:t>
            </a:r>
            <a:r>
              <a:rPr lang="en-US" dirty="0"/>
              <a:t> Designing an interface and experience that captivates and motivates active user participation, as more engaged users tend to learn more effectively.</a:t>
            </a:r>
          </a:p>
          <a:p>
            <a:r>
              <a:rPr lang="en-US" b="1" dirty="0"/>
              <a:t>Risk-Free Nature:</a:t>
            </a:r>
            <a:r>
              <a:rPr lang="en-US" dirty="0"/>
              <a:t> Striking the right balance between simulating real market conditions and eliminating real financial risks, fostering an environment for users to experiment freely while experiencing the excitement and challenges of stock trading.</a:t>
            </a:r>
          </a:p>
          <a:p>
            <a:r>
              <a:rPr lang="en-US" b="1" dirty="0"/>
              <a:t>Accessibility:</a:t>
            </a:r>
            <a:r>
              <a:rPr lang="en-US" dirty="0"/>
              <a:t> Ensuring that the simulation game caters to a wide audience, including individuals with diverse backgrounds and levels of expertise, both beginners and experienced traders.</a:t>
            </a:r>
          </a:p>
          <a:p>
            <a:endParaRPr lang="en-US" dirty="0"/>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5</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155009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Literature Survey</a:t>
            </a:r>
          </a:p>
        </p:txBody>
      </p:sp>
      <p:sp>
        <p:nvSpPr>
          <p:cNvPr id="3" name="Content Placeholder 2"/>
          <p:cNvSpPr>
            <a:spLocks noGrp="1"/>
          </p:cNvSpPr>
          <p:nvPr>
            <p:ph idx="1"/>
          </p:nvPr>
        </p:nvSpPr>
        <p:spPr/>
        <p:txBody>
          <a:bodyPr>
            <a:normAutofit fontScale="62500" lnSpcReduction="20000"/>
          </a:bodyPr>
          <a:lstStyle/>
          <a:p>
            <a:r>
              <a:rPr lang="en-US" dirty="0"/>
              <a:t>Allen, Franklin and Stephen Morris. “Finance Applications of Game Theory.” YaleUniversity, 1998.</a:t>
            </a:r>
          </a:p>
          <a:p>
            <a:r>
              <a:rPr lang="en-US" dirty="0"/>
              <a:t>Brandenburger, Adam M., and Barry J. Nalebuff. “The Right Game: Use Game Theory to Shape Strategy.” Harvard Business Review, 1995.</a:t>
            </a:r>
          </a:p>
          <a:p>
            <a:r>
              <a:rPr lang="en-US" dirty="0"/>
              <a:t>Fox, Merritt B., Lawrence R. Glosten and Gabriel V. Rautenberg. “The New StockMarket: Sense and Nonsense.” Duke Law Journal, vol. 65, no. 2, 2015.</a:t>
            </a:r>
          </a:p>
          <a:p>
            <a:r>
              <a:rPr lang="en-US" dirty="0"/>
              <a:t>Gibbons, Robert. “Game Theory for Applied Economists.” Princeton UniversityPress, 1992.</a:t>
            </a:r>
          </a:p>
          <a:p>
            <a:r>
              <a:rPr lang="en-US" dirty="0"/>
              <a:t>Osborne, Martin J. “An Introduction to Game Theory.” Oxford University Press, 2000.</a:t>
            </a:r>
          </a:p>
          <a:p>
            <a:r>
              <a:rPr lang="en-US" dirty="0"/>
              <a:t>Peters, Hans. “Game Theory: A Multi-Level Approach. Second Edition.” SpringerTexts in Business and Economics, 2015.</a:t>
            </a:r>
          </a:p>
          <a:p>
            <a:r>
              <a:rPr lang="en-US" dirty="0"/>
              <a:t>Samuelson, Larry. “Game Theory in Economics and Beyond.” Journal of EconomicPerspectives, vol. 30, no. 4, 2016.</a:t>
            </a:r>
          </a:p>
          <a:p>
            <a:r>
              <a:rPr lang="en-US" dirty="0"/>
              <a:t>Schinasi, Garry J. “Defining Financial Stability.” International Monetary Fund, No.04/187, 2004.</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6</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29457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4900" dirty="0"/>
              <a:t>Requirement </a:t>
            </a:r>
            <a:br>
              <a:rPr lang="en-US" sz="4900" dirty="0"/>
            </a:br>
            <a:r>
              <a:rPr lang="en-US" sz="4900" dirty="0"/>
              <a:t>Analysis</a:t>
            </a:r>
          </a:p>
        </p:txBody>
      </p:sp>
      <p:sp>
        <p:nvSpPr>
          <p:cNvPr id="3" name="Content Placeholder 2"/>
          <p:cNvSpPr>
            <a:spLocks noGrp="1"/>
          </p:cNvSpPr>
          <p:nvPr>
            <p:ph idx="1"/>
          </p:nvPr>
        </p:nvSpPr>
        <p:spPr/>
        <p:txBody>
          <a:bodyPr>
            <a:normAutofit fontScale="55000" lnSpcReduction="20000"/>
          </a:bodyPr>
          <a:lstStyle/>
          <a:p>
            <a:endParaRPr lang="en-US" b="1" u="sng" dirty="0"/>
          </a:p>
          <a:p>
            <a:r>
              <a:rPr lang="en-US" b="1" u="sng" dirty="0"/>
              <a:t>Hardware Requirements:</a:t>
            </a:r>
          </a:p>
          <a:p>
            <a:pPr marL="0" indent="0">
              <a:buNone/>
            </a:pPr>
            <a:endParaRPr lang="en-US" u="sng" dirty="0"/>
          </a:p>
          <a:p>
            <a:pPr marL="514350" indent="-514350">
              <a:buFont typeface="+mj-lt"/>
              <a:buAutoNum type="arabicPeriod"/>
            </a:pPr>
            <a:r>
              <a:rPr lang="en-US" dirty="0"/>
              <a:t>Server Hosting (Simulation):</a:t>
            </a:r>
          </a:p>
          <a:p>
            <a:pPr lvl="1"/>
            <a:r>
              <a:rPr lang="en-US" dirty="0"/>
              <a:t>High-performance server with multi-core processors, sufficient RAM, and fast SSD storage.</a:t>
            </a:r>
          </a:p>
          <a:p>
            <a:pPr lvl="1"/>
            <a:r>
              <a:rPr lang="en-US" dirty="0"/>
              <a:t>Network interface cards (NICs) and, if required, a GPU for rendering.</a:t>
            </a:r>
          </a:p>
          <a:p>
            <a:pPr marL="514350" indent="-514350">
              <a:buFont typeface="+mj-lt"/>
              <a:buAutoNum type="arabicPeriod"/>
            </a:pPr>
            <a:r>
              <a:rPr lang="en-US" dirty="0"/>
              <a:t>User Access (Workstations):</a:t>
            </a:r>
          </a:p>
          <a:p>
            <a:pPr lvl="1"/>
            <a:r>
              <a:rPr lang="en-US" dirty="0"/>
              <a:t>Standard PCs or laptops with web browsers, internet connectivity, and basic input devices.</a:t>
            </a:r>
          </a:p>
          <a:p>
            <a:pPr marL="514350" indent="-514350">
              <a:buFont typeface="+mj-lt"/>
              <a:buAutoNum type="arabicPeriod"/>
            </a:pPr>
            <a:r>
              <a:rPr lang="en-US" dirty="0"/>
              <a:t>Networking:</a:t>
            </a:r>
          </a:p>
          <a:p>
            <a:pPr lvl="1"/>
            <a:r>
              <a:rPr lang="en-US" dirty="0"/>
              <a:t>Router for traffic management and internet connection.</a:t>
            </a:r>
          </a:p>
          <a:p>
            <a:pPr lvl="1"/>
            <a:r>
              <a:rPr lang="en-US" dirty="0"/>
              <a:t>Switches to establish a LAN for user connections.</a:t>
            </a:r>
          </a:p>
          <a:p>
            <a:pPr marL="457200" lvl="1" indent="0">
              <a:buNone/>
            </a:pPr>
            <a:endParaRPr lang="en-US" dirty="0"/>
          </a:p>
          <a:p>
            <a:r>
              <a:rPr lang="en-US" b="1" u="sng" dirty="0"/>
              <a:t>Software Requirements:</a:t>
            </a:r>
            <a:endParaRPr lang="en-US" u="sng" dirty="0"/>
          </a:p>
          <a:p>
            <a:pPr marL="514350" indent="-514350">
              <a:buFont typeface="+mj-lt"/>
              <a:buAutoNum type="arabicPeriod"/>
            </a:pPr>
            <a:r>
              <a:rPr lang="en-US" dirty="0"/>
              <a:t>JDK version 8 or later and an IDE like Eclipse or IntelliJ IDEA.</a:t>
            </a:r>
          </a:p>
          <a:p>
            <a:pPr marL="514350" indent="-514350">
              <a:buFont typeface="+mj-lt"/>
              <a:buAutoNum type="arabicPeriod"/>
            </a:pPr>
            <a:r>
              <a:rPr lang="en-US" dirty="0"/>
              <a:t>JCommon and JFreeChart for graphical representation.</a:t>
            </a:r>
          </a:p>
          <a:p>
            <a:pPr marL="514350" indent="-514350">
              <a:buFont typeface="+mj-lt"/>
              <a:buAutoNum type="arabicPeriod"/>
            </a:pPr>
            <a:r>
              <a:rPr lang="en-US" dirty="0"/>
              <a:t>Platform-independent, compatible with Windows, macOS, and Linux.</a:t>
            </a:r>
          </a:p>
          <a:p>
            <a:pPr marL="514350" indent="-514350">
              <a:buFont typeface="+mj-lt"/>
              <a:buAutoNum type="arabicPeriod"/>
            </a:pPr>
            <a:r>
              <a:rPr lang="en-US" dirty="0"/>
              <a:t>Integration with databases like MySQL, PostgreSQL, or SQLite for data storage.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7</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146695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Architectural </a:t>
            </a:r>
            <a:br>
              <a:rPr lang="en-US" dirty="0"/>
            </a:br>
            <a:r>
              <a:rPr lang="en-US" dirty="0"/>
              <a:t>Diagram</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8</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12" name="Picture 11">
            <a:extLst>
              <a:ext uri="{FF2B5EF4-FFF2-40B4-BE49-F238E27FC236}">
                <a16:creationId xmlns:a16="http://schemas.microsoft.com/office/drawing/2014/main" id="{E7285E09-610A-3451-7EA9-91ECCE1D8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540695"/>
            <a:ext cx="4959526" cy="4842694"/>
          </a:xfrm>
          <a:prstGeom prst="rect">
            <a:avLst/>
          </a:prstGeom>
        </p:spPr>
      </p:pic>
    </p:spTree>
    <p:extLst>
      <p:ext uri="{BB962C8B-B14F-4D97-AF65-F5344CB8AC3E}">
        <p14:creationId xmlns:p14="http://schemas.microsoft.com/office/powerpoint/2010/main" val="155073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Implementation</a:t>
            </a:r>
          </a:p>
        </p:txBody>
      </p:sp>
      <p:sp>
        <p:nvSpPr>
          <p:cNvPr id="4" name="Date Placeholder 3"/>
          <p:cNvSpPr>
            <a:spLocks noGrp="1"/>
          </p:cNvSpPr>
          <p:nvPr>
            <p:ph type="dt" sz="half" idx="10"/>
          </p:nvPr>
        </p:nvSpPr>
        <p:spPr/>
        <p:txBody>
          <a:bodyPr/>
          <a:lstStyle/>
          <a:p>
            <a:fld id="{ABD8F6B8-6CCD-44CC-8EC5-043D277CA19F}" type="datetime1">
              <a:rPr lang="en-US" smtClean="0"/>
              <a:t>11/8/2023</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9</a:t>
            </a:fld>
            <a:endParaRPr lang="en-US"/>
          </a:p>
        </p:txBody>
      </p:sp>
      <p:pic>
        <p:nvPicPr>
          <p:cNvPr id="7"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pic>
        <p:nvPicPr>
          <p:cNvPr id="9" name="Picture 8">
            <a:extLst>
              <a:ext uri="{FF2B5EF4-FFF2-40B4-BE49-F238E27FC236}">
                <a16:creationId xmlns:a16="http://schemas.microsoft.com/office/drawing/2014/main" id="{EC5623DA-49DC-A83E-AC96-F78AA15B60F2}"/>
              </a:ext>
            </a:extLst>
          </p:cNvPr>
          <p:cNvPicPr>
            <a:picLocks noChangeAspect="1"/>
          </p:cNvPicPr>
          <p:nvPr/>
        </p:nvPicPr>
        <p:blipFill rotWithShape="1">
          <a:blip r:embed="rId3">
            <a:extLst>
              <a:ext uri="{28A0092B-C50C-407E-A947-70E740481C1C}">
                <a14:useLocalDpi xmlns:a14="http://schemas.microsoft.com/office/drawing/2010/main" val="0"/>
              </a:ext>
            </a:extLst>
          </a:blip>
          <a:srcRect r="41286"/>
          <a:stretch/>
        </p:blipFill>
        <p:spPr>
          <a:xfrm>
            <a:off x="52170" y="1828800"/>
            <a:ext cx="4107775" cy="3563705"/>
          </a:xfrm>
          <a:prstGeom prst="rect">
            <a:avLst/>
          </a:prstGeom>
        </p:spPr>
      </p:pic>
      <p:pic>
        <p:nvPicPr>
          <p:cNvPr id="11" name="Picture 10">
            <a:extLst>
              <a:ext uri="{FF2B5EF4-FFF2-40B4-BE49-F238E27FC236}">
                <a16:creationId xmlns:a16="http://schemas.microsoft.com/office/drawing/2014/main" id="{1C7D96C4-25CB-A99C-F114-D8F5976A468C}"/>
              </a:ext>
            </a:extLst>
          </p:cNvPr>
          <p:cNvPicPr>
            <a:picLocks noChangeAspect="1"/>
          </p:cNvPicPr>
          <p:nvPr/>
        </p:nvPicPr>
        <p:blipFill rotWithShape="1">
          <a:blip r:embed="rId4">
            <a:extLst>
              <a:ext uri="{28A0092B-C50C-407E-A947-70E740481C1C}">
                <a14:useLocalDpi xmlns:a14="http://schemas.microsoft.com/office/drawing/2010/main" val="0"/>
              </a:ext>
            </a:extLst>
          </a:blip>
          <a:srcRect r="27111"/>
          <a:stretch/>
        </p:blipFill>
        <p:spPr>
          <a:xfrm>
            <a:off x="4202388" y="1828800"/>
            <a:ext cx="4869777" cy="3536812"/>
          </a:xfrm>
          <a:prstGeom prst="rect">
            <a:avLst/>
          </a:prstGeom>
        </p:spPr>
      </p:pic>
    </p:spTree>
    <p:extLst>
      <p:ext uri="{BB962C8B-B14F-4D97-AF65-F5344CB8AC3E}">
        <p14:creationId xmlns:p14="http://schemas.microsoft.com/office/powerpoint/2010/main" val="3268461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1052</Words>
  <Application>Microsoft Office PowerPoint</Application>
  <PresentationFormat>On-screen Show (4:3)</PresentationFormat>
  <Paragraphs>110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Google Sans</vt:lpstr>
      <vt:lpstr>Office Theme</vt:lpstr>
      <vt:lpstr>&lt;The Stock Simulation Game&gt;</vt:lpstr>
      <vt:lpstr>Introduction</vt:lpstr>
      <vt:lpstr>Objectives</vt:lpstr>
      <vt:lpstr>Problem Statement</vt:lpstr>
      <vt:lpstr>Challenges</vt:lpstr>
      <vt:lpstr>         Literature Survey</vt:lpstr>
      <vt:lpstr> Requirement  Analysis</vt:lpstr>
      <vt:lpstr>Architectural  Diagram</vt:lpstr>
      <vt:lpstr>      Implementation</vt:lpstr>
      <vt:lpstr>PowerPoint Presentation</vt:lpstr>
      <vt:lpstr>Result and  Discussion</vt:lpstr>
      <vt:lpstr>Result and  Discussion</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PRATHAM P</cp:lastModifiedBy>
  <cp:revision>21</cp:revision>
  <dcterms:created xsi:type="dcterms:W3CDTF">2020-05-13T07:00:09Z</dcterms:created>
  <dcterms:modified xsi:type="dcterms:W3CDTF">2023-11-08T04:58:50Z</dcterms:modified>
</cp:coreProperties>
</file>