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FB2441-52B9-4328-9F1A-972A12E7F171}">
  <a:tblStyle styleId="{A1FB2441-52B9-4328-9F1A-972A12E7F17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db9fce00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adb9fce00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10450" y="1650325"/>
            <a:ext cx="8123100" cy="11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/>
              <a:t> </a:t>
            </a:r>
            <a:r>
              <a:rPr lang="en-IN" sz="1050"/>
              <a:t>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10450" y="2845837"/>
            <a:ext cx="8123100" cy="16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1800">
                <a:solidFill>
                  <a:srgbClr val="000000"/>
                </a:solidFill>
              </a:rPr>
              <a:t>Group Members:										Guided By -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IN" sz="1800">
                <a:solidFill>
                  <a:srgbClr val="000000"/>
                </a:solidFill>
              </a:rPr>
              <a:t>Varun Gadde - BECOB203							Prof. Priya Surana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IN" sz="1800">
                <a:solidFill>
                  <a:srgbClr val="000000"/>
                </a:solidFill>
              </a:rPr>
              <a:t>Vedant Upganlawar - BECOB270 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450" y="241006"/>
            <a:ext cx="1162406" cy="10404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7" name="Google Shape;57;p13"/>
          <p:cNvGraphicFramePr/>
          <p:nvPr/>
        </p:nvGraphicFramePr>
        <p:xfrm>
          <a:off x="510450" y="2410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{A1FB2441-52B9-4328-9F1A-972A12E7F171}</a:tableStyleId>
              </a:tblPr>
              <a:tblGrid>
                <a:gridCol w="326425"/>
                <a:gridCol w="7796675"/>
              </a:tblGrid>
              <a:tr h="52022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`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 u="none" cap="none" strike="noStrike">
                          <a:solidFill>
                            <a:srgbClr val="000000"/>
                          </a:solidFill>
                        </a:rPr>
                        <a:t>Pimpri Chinchwad Education Trust’s</a:t>
                      </a:r>
                      <a:endParaRPr b="0" sz="16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 u="none" cap="none" strike="noStrike">
                          <a:solidFill>
                            <a:srgbClr val="000000"/>
                          </a:solidFill>
                        </a:rPr>
                        <a:t>Pimpri Chinchwad College of Engineering</a:t>
                      </a:r>
                      <a:endParaRPr b="0"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5202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>
                          <a:solidFill>
                            <a:srgbClr val="000000"/>
                          </a:solidFill>
                        </a:rPr>
                        <a:t>Department of Computer Engineering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Academic Year: </a:t>
                      </a: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2020-2021         </a:t>
                      </a: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Semester: </a:t>
                      </a: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8" name="Google Shape;58;p13"/>
          <p:cNvSpPr txBox="1"/>
          <p:nvPr/>
        </p:nvSpPr>
        <p:spPr>
          <a:xfrm>
            <a:off x="1091550" y="1883875"/>
            <a:ext cx="75420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TITLE : BANK CUSTOMERS EXIT PREDICTIVE MODEL</a:t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350" lvl="0" marL="234950" marR="0" rtl="0" algn="l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Introduction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699" y="1077200"/>
            <a:ext cx="8428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I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bank is investigating a very high rate of customers leaving the bank.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I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Investigate and predict which of the customers are more likely to leave the bank soon.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I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focuses on applying suitable data preprocessing steps such as handling of null values, data reduction, discretization of the 'Churn_Modelling.csv' dataset having 10,000 records of customers of a bank.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107000"/>
              </a:lnSpc>
              <a:spcBef>
                <a:spcPts val="70"/>
              </a:spcBef>
              <a:spcAft>
                <a:spcPts val="70"/>
              </a:spcAft>
              <a:buSzPts val="1400"/>
              <a:buNone/>
            </a:pPr>
            <a:r>
              <a:t/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Requirements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699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lnSpc>
                <a:spcPct val="107916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AutoNum type="arabicPeriod"/>
            </a:pPr>
            <a:r>
              <a:rPr lang="en-IN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Numpy - for Linear Algebra</a:t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AutoNum type="arabicPeriod"/>
            </a:pPr>
            <a:r>
              <a:rPr lang="en-IN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Pandas - for Data Preprocessing and CSV I/O</a:t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AutoNum type="arabicPeriod"/>
            </a:pPr>
            <a:r>
              <a:rPr lang="en-IN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Matplotlib - Data Visualization</a:t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AutoNum type="arabicPeriod"/>
            </a:pPr>
            <a:r>
              <a:rPr lang="en-IN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sklearn.model selection - for Modelling</a:t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AutoNum type="arabicPeriod"/>
            </a:pPr>
            <a:r>
              <a:rPr lang="en-IN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sklearn.linear_model - for Logistic Regression Classifier</a:t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AutoNum type="arabicPeriod"/>
            </a:pPr>
            <a:r>
              <a:rPr lang="en-IN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sklearn.svm - for Support Vector Classifier</a:t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AutoNum type="arabicPeriod"/>
            </a:pPr>
            <a:r>
              <a:rPr lang="en-IN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sklearn.naive_bayes - for Gaussian Naive Bayes Classifier</a:t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AutoNum type="arabicPeriod"/>
            </a:pPr>
            <a:r>
              <a:rPr lang="en-IN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sklearn.neighbors - for KNeighbors Classifier</a:t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AutoNum type="arabicPeriod"/>
            </a:pPr>
            <a:r>
              <a:rPr lang="en-IN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sklearn.ensemble - for Random Forest Classifier</a:t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AutoNum type="arabicPeriod"/>
            </a:pPr>
            <a:r>
              <a:rPr lang="en-IN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sklearn.metrics - for Accuracy Score, Confusion Matrix and Classification Report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Algorithms implemented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699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49" lvl="1" marL="945514" marR="8255" rtl="0" algn="l">
              <a:lnSpc>
                <a:spcPct val="103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en-I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Classifier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49" lvl="1" marL="945514" marR="8255" rtl="0" algn="l">
              <a:lnSpc>
                <a:spcPct val="103750"/>
              </a:lnSpc>
              <a:spcBef>
                <a:spcPts val="7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en-I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49" lvl="1" marL="945514" marR="8255" rtl="0" algn="l">
              <a:lnSpc>
                <a:spcPct val="103750"/>
              </a:lnSpc>
              <a:spcBef>
                <a:spcPts val="7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en-I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Naïve Bayes Classifiers 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49" lvl="1" marL="945514" marR="8255" rtl="0" algn="l">
              <a:lnSpc>
                <a:spcPct val="103750"/>
              </a:lnSpc>
              <a:spcBef>
                <a:spcPts val="7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en-I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K-Nearest Neighbor 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49" lvl="1" marL="945514" marR="8255" rtl="0" algn="l">
              <a:lnSpc>
                <a:spcPct val="103750"/>
              </a:lnSpc>
              <a:spcBef>
                <a:spcPts val="7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en-I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Machines 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64590" marR="8255" rtl="0" algn="l">
              <a:lnSpc>
                <a:spcPct val="103750"/>
              </a:lnSpc>
              <a:spcBef>
                <a:spcPts val="70"/>
              </a:spcBef>
              <a:spcAft>
                <a:spcPts val="7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401450" y="125450"/>
            <a:ext cx="80796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Metrics and Comparison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400" y="750150"/>
            <a:ext cx="5798150" cy="426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