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1" r:id="rId2"/>
    <p:sldId id="256" r:id="rId3"/>
    <p:sldId id="263" r:id="rId4"/>
    <p:sldId id="257" r:id="rId5"/>
    <p:sldId id="258" r:id="rId6"/>
    <p:sldId id="259" r:id="rId7"/>
    <p:sldId id="264" r:id="rId8"/>
    <p:sldId id="262" r:id="rId9"/>
    <p:sldId id="265" r:id="rId10"/>
    <p:sldId id="267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c8cc06e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c8cc06e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c8cc06e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c8cc06e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c8cc06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c8cc06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c8cc06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c8cc06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53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8542-1037-4367-A935-B6B2FDB8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Sensor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B8C64-1481-4CC4-97E5-3148FABA37C5}"/>
              </a:ext>
            </a:extLst>
          </p:cNvPr>
          <p:cNvSpPr txBox="1"/>
          <p:nvPr/>
        </p:nvSpPr>
        <p:spPr>
          <a:xfrm rot="10800000" flipH="1" flipV="1">
            <a:off x="499202" y="3360995"/>
            <a:ext cx="6474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Varun Gattani (32271)</a:t>
            </a:r>
          </a:p>
          <a:p>
            <a:pPr marL="342900" indent="-342900">
              <a:buAutoNum type="arabicPeriod"/>
            </a:pPr>
            <a:r>
              <a:rPr lang="en-US" sz="2000" b="1" dirty="0"/>
              <a:t>Kalpesh </a:t>
            </a:r>
            <a:r>
              <a:rPr lang="en-US" sz="2000" b="1" dirty="0" err="1"/>
              <a:t>Wagaskar</a:t>
            </a:r>
            <a:r>
              <a:rPr lang="en-US" sz="2000" b="1" dirty="0"/>
              <a:t>(32272)</a:t>
            </a:r>
          </a:p>
          <a:p>
            <a:pPr marL="342900" indent="-342900">
              <a:buAutoNum type="arabicPeriod"/>
            </a:pPr>
            <a:r>
              <a:rPr lang="en-US" sz="2000" b="1" dirty="0"/>
              <a:t>Madhur </a:t>
            </a:r>
            <a:r>
              <a:rPr lang="en-US" sz="2000" b="1" dirty="0" err="1"/>
              <a:t>Zanwar</a:t>
            </a:r>
            <a:r>
              <a:rPr lang="en-US" sz="2000" b="1" dirty="0"/>
              <a:t>(32273)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0559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EF0BA-C86C-4E76-9F9C-DB586250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07" y="76554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2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DF5D0E-FC80-4587-A18A-A723C5749779}"/>
              </a:ext>
            </a:extLst>
          </p:cNvPr>
          <p:cNvGrpSpPr/>
          <p:nvPr/>
        </p:nvGrpSpPr>
        <p:grpSpPr>
          <a:xfrm>
            <a:off x="1311349" y="1583858"/>
            <a:ext cx="6209413" cy="2853462"/>
            <a:chOff x="0" y="0"/>
            <a:chExt cx="5015611" cy="22167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2E1B21-FB05-41B0-B676-B7EC454BAD61}"/>
                </a:ext>
              </a:extLst>
            </p:cNvPr>
            <p:cNvSpPr/>
            <p:nvPr/>
          </p:nvSpPr>
          <p:spPr>
            <a:xfrm>
              <a:off x="254" y="1551183"/>
              <a:ext cx="855162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3.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C14DC4-9745-40B8-AC8F-69DCE6EB6944}"/>
                </a:ext>
              </a:extLst>
            </p:cNvPr>
            <p:cNvSpPr/>
            <p:nvPr/>
          </p:nvSpPr>
          <p:spPr>
            <a:xfrm>
              <a:off x="643382" y="1551183"/>
              <a:ext cx="118575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180A78-11A4-4BC1-A5C6-EABB935CDEDE}"/>
                </a:ext>
              </a:extLst>
            </p:cNvPr>
            <p:cNvSpPr/>
            <p:nvPr/>
          </p:nvSpPr>
          <p:spPr>
            <a:xfrm>
              <a:off x="731774" y="1551183"/>
              <a:ext cx="658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0FE3E8-93B7-4B67-B520-B84406F7793D}"/>
                </a:ext>
              </a:extLst>
            </p:cNvPr>
            <p:cNvSpPr/>
            <p:nvPr/>
          </p:nvSpPr>
          <p:spPr>
            <a:xfrm>
              <a:off x="782066" y="1551183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4E5EDC-ED51-4206-B7E4-7A353C29AED1}"/>
                </a:ext>
              </a:extLst>
            </p:cNvPr>
            <p:cNvSpPr/>
            <p:nvPr/>
          </p:nvSpPr>
          <p:spPr>
            <a:xfrm>
              <a:off x="826262" y="1551183"/>
              <a:ext cx="1161559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Breadboard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3CB1C1-6D9A-4C9D-9437-48B90DEFC195}"/>
                </a:ext>
              </a:extLst>
            </p:cNvPr>
            <p:cNvSpPr/>
            <p:nvPr/>
          </p:nvSpPr>
          <p:spPr>
            <a:xfrm>
              <a:off x="1699895" y="1551183"/>
              <a:ext cx="708366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Testing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CCBD9-65D2-4A76-8DC4-DFAEE3BE5250}"/>
                </a:ext>
              </a:extLst>
            </p:cNvPr>
            <p:cNvSpPr/>
            <p:nvPr/>
          </p:nvSpPr>
          <p:spPr>
            <a:xfrm>
              <a:off x="2231771" y="1551183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9D1EBB-8B5B-4DE5-8364-17381EF5DC4A}"/>
                </a:ext>
              </a:extLst>
            </p:cNvPr>
            <p:cNvSpPr/>
            <p:nvPr/>
          </p:nvSpPr>
          <p:spPr>
            <a:xfrm>
              <a:off x="254" y="1773678"/>
              <a:ext cx="927667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CODES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F3A791-5ECA-4BAC-972B-647EC9F5FCC7}"/>
                </a:ext>
              </a:extLst>
            </p:cNvPr>
            <p:cNvSpPr/>
            <p:nvPr/>
          </p:nvSpPr>
          <p:spPr>
            <a:xfrm>
              <a:off x="699770" y="1773678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6B7E9B-158C-4EE3-8332-49C55711FBD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15611" cy="2216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2A6FCD-7441-4C88-A422-D0FE4B0FC651}"/>
              </a:ext>
            </a:extLst>
          </p:cNvPr>
          <p:cNvSpPr txBox="1"/>
          <p:nvPr/>
        </p:nvSpPr>
        <p:spPr>
          <a:xfrm>
            <a:off x="697457" y="517450"/>
            <a:ext cx="5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Implementation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1695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21925" y="255550"/>
            <a:ext cx="82074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 i="1"/>
          </a:p>
          <a:p>
            <a:pPr marL="2743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1"/>
              <a:t>Pulse Sensor</a:t>
            </a:r>
            <a:r>
              <a:rPr lang="en-GB" sz="3600"/>
              <a:t> </a:t>
            </a:r>
            <a:endParaRPr sz="36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1653700"/>
            <a:ext cx="37242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1BBBE2-25C0-49BE-97BC-0C007C543BF9}"/>
              </a:ext>
            </a:extLst>
          </p:cNvPr>
          <p:cNvSpPr/>
          <p:nvPr/>
        </p:nvSpPr>
        <p:spPr>
          <a:xfrm>
            <a:off x="935665" y="1212112"/>
            <a:ext cx="7421526" cy="2799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8BCF9-1DF1-4BA1-9B09-D54ABD9D14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4965" y="1339702"/>
            <a:ext cx="5894070" cy="2004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B3C53C-1F2E-4236-8B2B-07E0ABD6B8F6}"/>
              </a:ext>
            </a:extLst>
          </p:cNvPr>
          <p:cNvSpPr txBox="1"/>
          <p:nvPr/>
        </p:nvSpPr>
        <p:spPr>
          <a:xfrm>
            <a:off x="602511" y="567070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Block Diagram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50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00925" y="200925"/>
            <a:ext cx="77052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ato"/>
                <a:ea typeface="Lato"/>
                <a:cs typeface="Lato"/>
                <a:sym typeface="Lato"/>
              </a:rPr>
              <a:t>WORKING: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100" y="443750"/>
            <a:ext cx="26003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91325" y="914175"/>
            <a:ext cx="51636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150" dirty="0">
                <a:solidFill>
                  <a:srgbClr val="3A3A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800" dirty="0">
                <a:solidFill>
                  <a:srgbClr val="3A3A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expansion and contraction of blood vessel</a:t>
            </a:r>
            <a:endParaRPr sz="1800" dirty="0">
              <a:solidFill>
                <a:srgbClr val="3A3A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Georgia"/>
              <a:buChar char="●"/>
            </a:pPr>
            <a:r>
              <a:rPr lang="en-GB" sz="1800" dirty="0">
                <a:solidFill>
                  <a:srgbClr val="3A3A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68 to 84 times a minute for an healthy person.</a:t>
            </a:r>
            <a:endParaRPr sz="1800" dirty="0">
              <a:solidFill>
                <a:srgbClr val="3A3A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Georgia"/>
              <a:buChar char="●"/>
            </a:pPr>
            <a:r>
              <a:rPr lang="en-GB" sz="1800" dirty="0">
                <a:solidFill>
                  <a:srgbClr val="3A3A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pass light on the finger and measure the intensity of light received by the receiver.</a:t>
            </a:r>
            <a:endParaRPr sz="1800" dirty="0">
              <a:solidFill>
                <a:srgbClr val="3A3A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3A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00925" y="2732475"/>
            <a:ext cx="4822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Lato"/>
                <a:ea typeface="Lato"/>
                <a:cs typeface="Lato"/>
                <a:sym typeface="Lato"/>
              </a:rPr>
              <a:t>APPLICATIONS: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82200" y="3365375"/>
            <a:ext cx="46512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Live heart rate detection.</a:t>
            </a:r>
            <a:endParaRPr sz="1800" dirty="0">
              <a:latin typeface="Georgia" panose="02040502050405020303" pitchFamily="18" charset="0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Blood pressure can be calculated using formula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0725" y="130600"/>
            <a:ext cx="88002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/>
                <a:ea typeface="Lato"/>
                <a:cs typeface="Lato"/>
                <a:sym typeface="Lato"/>
              </a:rPr>
              <a:t>Construction:</a:t>
            </a:r>
            <a:endParaRPr sz="3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00" y="873050"/>
            <a:ext cx="7715249" cy="3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411850" y="200925"/>
            <a:ext cx="68112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ato"/>
                <a:ea typeface="Lato"/>
                <a:cs typeface="Lato"/>
                <a:sym typeface="Lato"/>
              </a:rPr>
              <a:t>PIN CONFIGUARTION: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0" y="1135125"/>
            <a:ext cx="2801100" cy="28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100" y="1135125"/>
            <a:ext cx="2801100" cy="28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6519800" y="1115100"/>
            <a:ext cx="21600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wire =+3V  to +5 V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BLACK wire = GND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PURPLE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wire= SIGNAL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C9D58-C655-4D5F-BD97-F1E951F8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20" y="395974"/>
            <a:ext cx="7697400" cy="460500"/>
          </a:xfrm>
        </p:spPr>
        <p:txBody>
          <a:bodyPr/>
          <a:lstStyle/>
          <a:p>
            <a:r>
              <a:rPr lang="en-US" sz="3200" b="1" dirty="0">
                <a:solidFill>
                  <a:schemeClr val="bg2"/>
                </a:solidFill>
              </a:rPr>
              <a:t>NodeMCU:</a:t>
            </a:r>
            <a:endParaRPr lang="en-IN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D37B5-131F-47AC-9BEF-5153EC5A0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620" y="1714500"/>
            <a:ext cx="2667000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FECFE-9633-4CA5-891D-DA1C1F7E08D5}"/>
              </a:ext>
            </a:extLst>
          </p:cNvPr>
          <p:cNvSpPr txBox="1"/>
          <p:nvPr/>
        </p:nvSpPr>
        <p:spPr>
          <a:xfrm rot="10800000" flipH="1" flipV="1">
            <a:off x="4497217" y="1169090"/>
            <a:ext cx="3388952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Low cost open source IoT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runs on the ESP8266 Wi-Fi from </a:t>
            </a:r>
            <a:r>
              <a:rPr lang="en-US" sz="2000" dirty="0" err="1">
                <a:latin typeface="Georgia" panose="02040502050405020303" pitchFamily="18" charset="0"/>
              </a:rPr>
              <a:t>Espressif</a:t>
            </a:r>
            <a:r>
              <a:rPr lang="en-US" sz="2000" dirty="0">
                <a:latin typeface="Georgia" panose="02040502050405020303" pitchFamily="18" charset="0"/>
              </a:rPr>
              <a:t>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Functions of Arduino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9025C-A775-46A8-806B-BF6BF799CEA6}"/>
              </a:ext>
            </a:extLst>
          </p:cNvPr>
          <p:cNvSpPr txBox="1"/>
          <p:nvPr/>
        </p:nvSpPr>
        <p:spPr>
          <a:xfrm>
            <a:off x="645042" y="418214"/>
            <a:ext cx="232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Simulation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479C-196B-4146-9C04-390A79DEE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535" y="1211899"/>
            <a:ext cx="4125736" cy="336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83027-621E-46C7-9140-F40F0975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12" y="891698"/>
            <a:ext cx="3268346" cy="33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411850" y="186748"/>
            <a:ext cx="68112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400" b="1" dirty="0">
                <a:latin typeface="Lato"/>
                <a:ea typeface="Lato"/>
                <a:cs typeface="Lato"/>
                <a:sym typeface="Lato"/>
              </a:rPr>
              <a:t>Fetching Data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881847" y="1015863"/>
            <a:ext cx="21600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Lato"/>
                <a:cs typeface="Lato"/>
                <a:sym typeface="Lato"/>
              </a:rPr>
              <a:t>Using API key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Lato"/>
                <a:cs typeface="Lato"/>
                <a:sym typeface="Lato"/>
              </a:rPr>
              <a:t>Y-axis: Heart rate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Georgia" panose="02040502050405020303" pitchFamily="18" charset="0"/>
                <a:ea typeface="Lato"/>
                <a:cs typeface="Lato"/>
                <a:sym typeface="Lato"/>
              </a:rPr>
              <a:t>X-axis : Time stamp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Lato"/>
                <a:cs typeface="Lato"/>
                <a:sym typeface="Lato"/>
              </a:rPr>
              <a:t>Updates every 16 seconds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8DE2E-9712-4143-B817-AB2296D9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56" y="918437"/>
            <a:ext cx="2524042" cy="3839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F5A8C-5132-4884-AB33-B9AA2D2F4797}"/>
              </a:ext>
            </a:extLst>
          </p:cNvPr>
          <p:cNvSpPr txBox="1"/>
          <p:nvPr/>
        </p:nvSpPr>
        <p:spPr>
          <a:xfrm>
            <a:off x="3323768" y="4555598"/>
            <a:ext cx="3137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Data in the attached screenshot is raw data</a:t>
            </a:r>
            <a:endParaRPr lang="en-IN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5359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On-screen Show (16:9)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Raleway</vt:lpstr>
      <vt:lpstr>Times New Roman</vt:lpstr>
      <vt:lpstr>Arial</vt:lpstr>
      <vt:lpstr>Georgia</vt:lpstr>
      <vt:lpstr>Calibri</vt:lpstr>
      <vt:lpstr>Lato</vt:lpstr>
      <vt:lpstr>Streamline</vt:lpstr>
      <vt:lpstr>Pulse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varun gattani</cp:lastModifiedBy>
  <cp:revision>7</cp:revision>
  <dcterms:modified xsi:type="dcterms:W3CDTF">2020-05-03T18:25:38Z</dcterms:modified>
</cp:coreProperties>
</file>