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"/>
  </p:notesMasterIdLst>
  <p:sldIdLst>
    <p:sldId id="1512" r:id="rId2"/>
    <p:sldId id="1513" r:id="rId3"/>
    <p:sldId id="1514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rerna Dhawan" initials="PD" lastIdx="85" clrIdx="6"/>
  <p:cmAuthor id="1" name="Sarah White" initials="SW" lastIdx="4" clrIdx="0"/>
  <p:cmAuthor id="8" name="Microsoft Office User" initials="MOU" lastIdx="26" clrIdx="7"/>
  <p:cmAuthor id="2" name="Alok Agarwal" initials="AA" lastIdx="5" clrIdx="1"/>
  <p:cmAuthor id="9" name="Jairaj Singh" initials="JS" lastIdx="16" clrIdx="8"/>
  <p:cmAuthor id="3" name="Sayan Debroy" initials="SD" lastIdx="102" clrIdx="2"/>
  <p:cmAuthor id="10" name="Harshit Agarwal" initials="HA" lastIdx="3" clrIdx="9"/>
  <p:cmAuthor id="4" name="Subash Chandar" initials="SC" lastIdx="1" clrIdx="3"/>
  <p:cmAuthor id="5" name="Rashi Singh" initials="RS" lastIdx="1" clrIdx="4"/>
  <p:cmAuthor id="6" name="Tscchgospare2@gmail.com" initials="T" lastIdx="9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3F"/>
    <a:srgbClr val="00B09C"/>
    <a:srgbClr val="0F2536"/>
    <a:srgbClr val="007266"/>
    <a:srgbClr val="A2B8C1"/>
    <a:srgbClr val="9ABAC3"/>
    <a:srgbClr val="007365"/>
    <a:srgbClr val="7CCC4E"/>
    <a:srgbClr val="00AE9B"/>
    <a:srgbClr val="1E2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5627" autoAdjust="0"/>
  </p:normalViewPr>
  <p:slideViewPr>
    <p:cSldViewPr snapToGrid="0" showGuides="1">
      <p:cViewPr varScale="1">
        <p:scale>
          <a:sx n="85" d="100"/>
          <a:sy n="85" d="100"/>
        </p:scale>
        <p:origin x="45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108"/>
    </p:cViewPr>
  </p:sorterViewPr>
  <p:notesViewPr>
    <p:cSldViewPr snapToGrid="0" showGuides="1">
      <p:cViewPr varScale="1">
        <p:scale>
          <a:sx n="80" d="100"/>
          <a:sy n="80" d="100"/>
        </p:scale>
        <p:origin x="4064" y="20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7ED3F69-2BE8-45EE-98D6-C9B08A457832}" type="datetimeFigureOut">
              <a:rPr lang="en-GB" smtClean="0"/>
              <a:t>08/10/2024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50D453-D954-4DAC-B38B-0F4AC9A24F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thesmartcube.com/" TargetMode="Externa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504606"/>
            <a:ext cx="7886700" cy="385966"/>
          </a:xfrm>
        </p:spPr>
        <p:txBody>
          <a:bodyPr>
            <a:noAutofit/>
          </a:bodyPr>
          <a:lstStyle>
            <a:lvl1pPr>
              <a:defRPr sz="2399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:a16="http://schemas.microsoft.com/office/drawing/2014/main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095502"/>
            <a:ext cx="5372100" cy="5970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7663" indent="-347663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074" indent="0">
              <a:buNone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9" rIns="91416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501"/>
            <a:ext cx="914400" cy="5970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620" indent="0">
              <a:buNone/>
              <a:defRPr/>
            </a:lvl3pPr>
            <a:lvl4pPr marL="464998" indent="0">
              <a:buNone/>
              <a:defRPr/>
            </a:lvl4pPr>
            <a:lvl5pPr marL="652266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9" rIns="91416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18" y="480092"/>
            <a:ext cx="1084907" cy="38404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95173" y="6757072"/>
            <a:ext cx="11693654" cy="100584"/>
            <a:chOff x="495300" y="6761834"/>
            <a:chExt cx="11696700" cy="100584"/>
          </a:xfrm>
        </p:grpSpPr>
        <p:sp>
          <p:nvSpPr>
            <p:cNvPr id="34" name="Freeform 3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5" name="Freeform 34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7" name="Freeform 36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95300" y="6757072"/>
            <a:ext cx="11696700" cy="100584"/>
            <a:chOff x="495300" y="6761834"/>
            <a:chExt cx="11696700" cy="100584"/>
          </a:xfrm>
        </p:grpSpPr>
        <p:sp>
          <p:nvSpPr>
            <p:cNvPr id="22" name="Freeform 21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4" name="Freeform 23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6" name="Freeform 25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495300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397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ne Box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7840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50408"/>
            <a:ext cx="978408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95301" y="1600202"/>
            <a:ext cx="11201400" cy="4571999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555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1923776" cy="6867144"/>
          </a:xfrm>
          <a:prstGeom prst="rect">
            <a:avLst/>
          </a:prstGeo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3F11C2-0AE0-4347-997D-77C5A14BCD75}"/>
              </a:ext>
            </a:extLst>
          </p:cNvPr>
          <p:cNvSpPr/>
          <p:nvPr userDrawn="1"/>
        </p:nvSpPr>
        <p:spPr>
          <a:xfrm flipV="1">
            <a:off x="2994661" y="-1"/>
            <a:ext cx="9197339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E80BB48-A89D-48C2-8286-3701882FDB2E}"/>
              </a:ext>
            </a:extLst>
          </p:cNvPr>
          <p:cNvSpPr/>
          <p:nvPr userDrawn="1"/>
        </p:nvSpPr>
        <p:spPr>
          <a:xfrm>
            <a:off x="4706679" y="1594885"/>
            <a:ext cx="7485322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B9F9B4F9-E992-4404-8E0C-412738CF4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601" y="2073244"/>
            <a:ext cx="4597200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PowerPoint Template and Sample Slides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9EF459-E157-450F-842C-20FFB10F4C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402" y="1225921"/>
            <a:ext cx="4597200" cy="381317"/>
          </a:xfr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401" y="4415608"/>
            <a:ext cx="4597200" cy="284163"/>
          </a:xfr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5"/>
          <p:cNvSpPr txBox="1">
            <a:spLocks/>
          </p:cNvSpPr>
          <p:nvPr userDrawn="1"/>
        </p:nvSpPr>
        <p:spPr>
          <a:xfrm>
            <a:off x="754063" y="5573412"/>
            <a:ext cx="4597538" cy="4079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Intelligence. Accelerated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1204" y="950402"/>
            <a:ext cx="1828800" cy="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1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504606"/>
            <a:ext cx="7886700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:a16="http://schemas.microsoft.com/office/drawing/2014/main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095502"/>
            <a:ext cx="5372100" cy="597087"/>
          </a:xfrm>
        </p:spPr>
        <p:txBody>
          <a:bodyPr wrap="square">
            <a:spAutoFit/>
          </a:bodyPr>
          <a:lstStyle>
            <a:lvl1pPr marL="285750" indent="-285750">
              <a:spcBef>
                <a:spcPts val="12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495300" y="6757072"/>
            <a:ext cx="11696700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495300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501"/>
            <a:ext cx="914400" cy="674031"/>
          </a:xfr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60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259137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4F1874E-17B6-43A5-AEB8-E3C54A0E06D5}"/>
              </a:ext>
            </a:extLst>
          </p:cNvPr>
          <p:cNvSpPr/>
          <p:nvPr userDrawn="1"/>
        </p:nvSpPr>
        <p:spPr>
          <a:xfrm flipV="1">
            <a:off x="7223761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 dirty="0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1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1" y="3343275"/>
            <a:ext cx="7115175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6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 userDrawn="1"/>
        </p:nvGrpSpPr>
        <p:grpSpPr>
          <a:xfrm>
            <a:off x="495301" y="6757072"/>
            <a:ext cx="11696701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</p:spTree>
    <p:extLst>
      <p:ext uri="{BB962C8B-B14F-4D97-AF65-F5344CB8AC3E}">
        <p14:creationId xmlns:p14="http://schemas.microsoft.com/office/powerpoint/2010/main" val="87507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Box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3268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450408"/>
            <a:ext cx="722376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95302" y="1600201"/>
            <a:ext cx="11201400" cy="4572001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6338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ne Box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7840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50408"/>
            <a:ext cx="978408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95301" y="1600200"/>
            <a:ext cx="11201400" cy="457200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4996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Boxes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7840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50408"/>
            <a:ext cx="978408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95300" y="1600200"/>
            <a:ext cx="5372100" cy="457200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324601" y="1600200"/>
            <a:ext cx="5372099" cy="457200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0992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Boxes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3268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450408"/>
            <a:ext cx="722376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95301" y="1600202"/>
            <a:ext cx="5372101" cy="4571999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324601" y="1600202"/>
            <a:ext cx="5372100" cy="4571999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93012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Boxes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3268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450408"/>
            <a:ext cx="722376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95300" y="1600200"/>
            <a:ext cx="5372100" cy="457200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324601" y="1600201"/>
            <a:ext cx="5372100" cy="457200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5071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4F1874E-17B6-43A5-AEB8-E3C54A0E06D5}"/>
              </a:ext>
            </a:extLst>
          </p:cNvPr>
          <p:cNvSpPr/>
          <p:nvPr/>
        </p:nvSpPr>
        <p:spPr>
          <a:xfrm flipV="1">
            <a:off x="7223761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dirty="0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1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399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9" rIns="91416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1" y="3343275"/>
            <a:ext cx="7115175" cy="914400"/>
          </a:xfrm>
          <a:prstGeom prst="rect">
            <a:avLst/>
          </a:prstGeom>
        </p:spPr>
        <p:txBody>
          <a:bodyPr/>
          <a:lstStyle>
            <a:lvl1pPr marL="231705" indent="-231705"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►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4F1874E-17B6-43A5-AEB8-E3C54A0E06D5}"/>
              </a:ext>
            </a:extLst>
          </p:cNvPr>
          <p:cNvSpPr/>
          <p:nvPr/>
        </p:nvSpPr>
        <p:spPr>
          <a:xfrm flipV="1">
            <a:off x="7223761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9" rIns="91416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18" y="480092"/>
            <a:ext cx="1084907" cy="38404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95173" y="6757072"/>
            <a:ext cx="11693654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5" name="Freeform 24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23039936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1" y="1600202"/>
            <a:ext cx="11201400" cy="4564063"/>
          </a:xfrm>
          <a:prstGeom prst="rect">
            <a:avLst/>
          </a:prstGeom>
        </p:spPr>
        <p:txBody>
          <a:bodyPr/>
          <a:lstStyle>
            <a:lvl1pPr marL="228531" indent="-228531"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sz="1200" b="0">
                <a:solidFill>
                  <a:schemeClr val="tx1"/>
                </a:solidFill>
              </a:defRPr>
            </a:lvl1pPr>
            <a:lvl2pPr marL="399930" indent="-171399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329" indent="-171399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727" indent="-171399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44603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2"/>
            <a:ext cx="5371200" cy="4564063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2"/>
            <a:ext cx="5371200" cy="4564063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98041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1"/>
            <a:ext cx="53721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1" y="1600201"/>
            <a:ext cx="53721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3966028"/>
            <a:ext cx="53721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1" y="3966028"/>
            <a:ext cx="53721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60372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har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5371200" cy="45648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2"/>
            <a:ext cx="5371200" cy="4564063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81646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hart One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112005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946054"/>
            <a:ext cx="111996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98173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53712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946054"/>
            <a:ext cx="111996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323700" y="1600200"/>
            <a:ext cx="53712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231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B56A6-D3D6-4F85-8FD7-31CA6A31C3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29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47E0A3-79D6-45A1-9648-B1BE783DA045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799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FAD197-5B4F-4D10-8FFE-07B361F112F7}"/>
              </a:ext>
            </a:extLst>
          </p:cNvPr>
          <p:cNvSpPr/>
          <p:nvPr/>
        </p:nvSpPr>
        <p:spPr>
          <a:xfrm flipH="1">
            <a:off x="0" y="1287780"/>
            <a:ext cx="12191998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 sz="1799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74A144B-B49B-41E6-8F39-0831F503E0E4}"/>
              </a:ext>
            </a:extLst>
          </p:cNvPr>
          <p:cNvSpPr/>
          <p:nvPr/>
        </p:nvSpPr>
        <p:spPr>
          <a:xfrm>
            <a:off x="8328661" y="3558541"/>
            <a:ext cx="3863341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799" dirty="0"/>
          </a:p>
        </p:txBody>
      </p:sp>
      <p:sp>
        <p:nvSpPr>
          <p:cNvPr id="3" name="TextBox 2"/>
          <p:cNvSpPr txBox="1"/>
          <p:nvPr/>
        </p:nvSpPr>
        <p:spPr>
          <a:xfrm>
            <a:off x="415925" y="3034667"/>
            <a:ext cx="90551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</a:t>
            </a:r>
            <a:r>
              <a:rPr lang="en-US" sz="1100" spc="10" dirty="0" err="1">
                <a:solidFill>
                  <a:schemeClr val="bg2"/>
                </a:solidFill>
                <a:ea typeface="Fira Sans" charset="0"/>
                <a:cs typeface="Fira Sans" charset="0"/>
              </a:rPr>
              <a:t>customised</a:t>
            </a: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 solutions provide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</a:t>
            </a:r>
            <a:r>
              <a:rPr lang="en-US" sz="1100" spc="10" dirty="0" err="1">
                <a:solidFill>
                  <a:schemeClr val="bg2"/>
                </a:solidFill>
                <a:ea typeface="Fira Sans" charset="0"/>
                <a:cs typeface="Fira Sans" charset="0"/>
              </a:rPr>
              <a:t>Amplifi</a:t>
            </a: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, our organizational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2872582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72" y="5829000"/>
            <a:ext cx="1556028" cy="5485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47E0A3-79D6-45A1-9648-B1BE783DA045}"/>
              </a:ext>
            </a:extLst>
          </p:cNvPr>
          <p:cNvSpPr/>
          <p:nvPr/>
        </p:nvSpPr>
        <p:spPr>
          <a:xfrm>
            <a:off x="1" y="0"/>
            <a:ext cx="12188825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799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C4FAD197-5B4F-4D10-8FFE-07B361F112F7}"/>
              </a:ext>
            </a:extLst>
          </p:cNvPr>
          <p:cNvSpPr/>
          <p:nvPr/>
        </p:nvSpPr>
        <p:spPr>
          <a:xfrm flipH="1">
            <a:off x="1" y="1287780"/>
            <a:ext cx="12188824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 sz="1799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74A144B-B49B-41E6-8F39-0831F503E0E4}"/>
              </a:ext>
            </a:extLst>
          </p:cNvPr>
          <p:cNvSpPr/>
          <p:nvPr/>
        </p:nvSpPr>
        <p:spPr>
          <a:xfrm>
            <a:off x="8326492" y="3558543"/>
            <a:ext cx="3862335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799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453" y="5829000"/>
            <a:ext cx="1557203" cy="5486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5819" y="3098166"/>
            <a:ext cx="89189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For leading businesses around the world, The Smart Cube is a trusted partner for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high performing intelligence that answers critical business questions. And we work with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our clients to figure out how to implement the answers, faster.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Through custom research, advanced analytics and best of breed technology, we transform data into insights – enabling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smart decision-making to improve business performance at the top and bottom line. We call it: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400" b="1" kern="1200" spc="10" dirty="0">
                <a:solidFill>
                  <a:schemeClr val="bg2"/>
                </a:solidFill>
                <a:latin typeface="+mn-lt"/>
                <a:ea typeface="Fira Sans" charset="0"/>
                <a:cs typeface="Fira Sans" charset="0"/>
              </a:rPr>
              <a:t>Intelligence. Accelerated.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Our clients include a third of the companies in the FTSE and Fortune 100, primarily in the  CPG, Life Sciences, Energy, Chemicals, Industrials, Financial Services, Professional Services and Retail sectors.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We serve our global client base from our offices in the UK, the USA, Switzerland, Romania and India.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100" spc="10" dirty="0">
              <a:solidFill>
                <a:schemeClr val="bg2"/>
              </a:solidFill>
              <a:ea typeface="Fira Sans" charset="0"/>
              <a:cs typeface="Fira San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For more information, visit: </a:t>
            </a:r>
            <a:r>
              <a:rPr lang="en-US" sz="1100" kern="1200" spc="10" dirty="0">
                <a:solidFill>
                  <a:schemeClr val="accent6"/>
                </a:solidFill>
                <a:latin typeface="+mn-lt"/>
                <a:ea typeface="Fira Sans" charset="0"/>
                <a:cs typeface="Fira Sans" charset="0"/>
                <a:hlinkClick r:id="rId5"/>
              </a:rPr>
              <a:t>www.thesmartcube.com</a:t>
            </a:r>
            <a:endParaRPr lang="en-US" sz="1100" kern="1200" spc="10" dirty="0">
              <a:solidFill>
                <a:schemeClr val="accent6"/>
              </a:solidFill>
              <a:latin typeface="+mn-lt"/>
              <a:ea typeface="Fira Sans" charset="0"/>
              <a:cs typeface="Fira Sans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074" y="2982119"/>
            <a:ext cx="483526" cy="0"/>
          </a:xfrm>
          <a:prstGeom prst="lin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172115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03" y="481860"/>
            <a:ext cx="1090042" cy="38404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726969"/>
            <a:ext cx="973455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Insert slide title</a:t>
            </a:r>
            <a:endParaRPr lang="en-IE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5301" y="6757072"/>
            <a:ext cx="11696701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11849267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1637469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1" y="1600200"/>
            <a:ext cx="1120140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1637469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5173" y="6757072"/>
            <a:ext cx="11693654" cy="100584"/>
            <a:chOff x="495300" y="6761834"/>
            <a:chExt cx="11696700" cy="100584"/>
          </a:xfrm>
        </p:grpSpPr>
        <p:sp>
          <p:nvSpPr>
            <p:cNvPr id="27" name="Freeform 26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8" name="Freeform 27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0" name="Freeform 29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</p:grp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9381102" y="6524583"/>
            <a:ext cx="2079095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rgbClr val="99A6AE"/>
                </a:solidFill>
                <a:latin typeface="+mj-lt"/>
                <a:ea typeface="Corbel" charset="0"/>
                <a:cs typeface="Corbel" charset="0"/>
              </a:rPr>
              <a:t>2022 © The Smart Cube. All Rights Reserved</a:t>
            </a:r>
            <a:endParaRPr lang="en-IN" sz="800" b="1" kern="1200" dirty="0">
              <a:solidFill>
                <a:srgbClr val="99A6AE"/>
              </a:solidFill>
              <a:latin typeface="+mn-lt"/>
              <a:ea typeface="Corbel" charset="0"/>
              <a:cs typeface="Corbe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753" y="481860"/>
            <a:ext cx="1078992" cy="380356"/>
          </a:xfrm>
          <a:prstGeom prst="rect">
            <a:avLst/>
          </a:prstGeom>
        </p:spPr>
      </p:pic>
      <p:grpSp>
        <p:nvGrpSpPr>
          <p:cNvPr id="33" name="Group 32"/>
          <p:cNvGrpSpPr/>
          <p:nvPr userDrawn="1"/>
        </p:nvGrpSpPr>
        <p:grpSpPr>
          <a:xfrm>
            <a:off x="495301" y="6757072"/>
            <a:ext cx="11696701" cy="100584"/>
            <a:chOff x="495300" y="6757072"/>
            <a:chExt cx="11696701" cy="100584"/>
          </a:xfrm>
        </p:grpSpPr>
        <p:sp>
          <p:nvSpPr>
            <p:cNvPr id="34" name="Freeform 3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35" name="Freeform 3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37" name="Freeform 3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11849267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1" name="Straight Connector 40"/>
          <p:cNvCxnSpPr/>
          <p:nvPr userDrawn="1"/>
        </p:nvCxnSpPr>
        <p:spPr>
          <a:xfrm flipH="1">
            <a:off x="11637469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932766-9D74-7247-9FCE-B9DF1EF95DDD}"/>
              </a:ext>
            </a:extLst>
          </p:cNvPr>
          <p:cNvCxnSpPr/>
          <p:nvPr userDrawn="1"/>
        </p:nvCxnSpPr>
        <p:spPr>
          <a:xfrm>
            <a:off x="502557" y="822352"/>
            <a:ext cx="80884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798" r:id="rId11"/>
    <p:sldLayoutId id="2147483799" r:id="rId12"/>
    <p:sldLayoutId id="2147483800" r:id="rId13"/>
    <p:sldLayoutId id="2147483802" r:id="rId14"/>
    <p:sldLayoutId id="2147483803" r:id="rId15"/>
    <p:sldLayoutId id="2147483804" r:id="rId16"/>
    <p:sldLayoutId id="2147483805" r:id="rId17"/>
    <p:sldLayoutId id="2147483806" r:id="rId18"/>
  </p:sldLayoutIdLst>
  <p:hf hdr="0" ftr="0" dt="0"/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1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49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Arial" panose="020B0604020202020204" pitchFamily="34" charset="0"/>
        <a:buChar char="►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99930" indent="-171399" algn="l" defTabSz="914149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329" indent="-171399" algn="l" defTabSz="914149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727" indent="-171399" algn="l" defTabSz="914149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461" indent="-171399" algn="l" defTabSz="914149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176" indent="-272968" algn="l" defTabSz="914149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0983" indent="-228537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7" indent="-228537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2" indent="-228537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4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3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7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1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6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4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2" pos="3840">
          <p15:clr>
            <a:srgbClr val="F26B43"/>
          </p15:clr>
        </p15:guide>
        <p15:guide id="23" orient="horz" pos="2160">
          <p15:clr>
            <a:srgbClr val="F26B43"/>
          </p15:clr>
        </p15:guide>
        <p15:guide id="24" pos="312">
          <p15:clr>
            <a:srgbClr val="F26B43"/>
          </p15:clr>
        </p15:guide>
        <p15:guide id="25" pos="7368">
          <p15:clr>
            <a:srgbClr val="F26B43"/>
          </p15:clr>
        </p15:guide>
        <p15:guide id="26" orient="horz" pos="1008">
          <p15:clr>
            <a:srgbClr val="F26B43"/>
          </p15:clr>
        </p15:guide>
        <p15:guide id="27" pos="3696">
          <p15:clr>
            <a:srgbClr val="F26B43"/>
          </p15:clr>
        </p15:guide>
        <p15:guide id="28" pos="3984">
          <p15:clr>
            <a:srgbClr val="F26B43"/>
          </p15:clr>
        </p15:guide>
        <p15:guide id="29" orient="horz" pos="300">
          <p15:clr>
            <a:srgbClr val="F26B43"/>
          </p15:clr>
        </p15:guide>
        <p15:guide id="30" orient="horz" pos="816">
          <p15:clr>
            <a:srgbClr val="F26B43"/>
          </p15:clr>
        </p15:guide>
        <p15:guide id="31" orient="horz" pos="3883">
          <p15:clr>
            <a:srgbClr val="F26B43"/>
          </p15:clr>
        </p15:guide>
        <p15:guide id="32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5776" y="454949"/>
            <a:ext cx="9784080" cy="276999"/>
          </a:xfrm>
        </p:spPr>
        <p:txBody>
          <a:bodyPr/>
          <a:lstStyle/>
          <a:p>
            <a:r>
              <a:rPr lang="en-US" dirty="0"/>
              <a:t>Power BI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85776" y="1447807"/>
            <a:ext cx="3600449" cy="4972048"/>
          </a:xfrm>
        </p:spPr>
        <p:txBody>
          <a:bodyPr/>
          <a:lstStyle/>
          <a:p>
            <a:pPr marL="0" indent="0">
              <a:buNone/>
            </a:pPr>
            <a:endParaRPr lang="en-IN" sz="800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Power BI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The Value Offering</a:t>
            </a:r>
            <a:endParaRPr lang="en-IN" sz="1600" dirty="0"/>
          </a:p>
          <a:p>
            <a:pPr lvl="0"/>
            <a:r>
              <a:rPr lang="en-US" dirty="0"/>
              <a:t>Types of Licenses</a:t>
            </a:r>
            <a:endParaRPr lang="en-IN" sz="1600" dirty="0"/>
          </a:p>
          <a:p>
            <a:pPr lvl="0"/>
            <a:r>
              <a:rPr lang="en-US" dirty="0"/>
              <a:t>Market Positioning </a:t>
            </a:r>
          </a:p>
          <a:p>
            <a:pPr lvl="0"/>
            <a:endParaRPr lang="en-IN" sz="1050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Cloud Service </a:t>
            </a:r>
          </a:p>
          <a:p>
            <a:r>
              <a:rPr lang="en-US" dirty="0"/>
              <a:t>Overview of the Cloud Service</a:t>
            </a:r>
            <a:endParaRPr lang="en-IN" sz="1600" dirty="0"/>
          </a:p>
          <a:p>
            <a:pPr lvl="0"/>
            <a:r>
              <a:rPr lang="en-US" dirty="0"/>
              <a:t>Role and Functionality for Consumers</a:t>
            </a:r>
            <a:endParaRPr lang="en-IN" sz="1600" dirty="0"/>
          </a:p>
          <a:p>
            <a:pPr lvl="0"/>
            <a:r>
              <a:rPr lang="en-US" dirty="0"/>
              <a:t>Dashboard Flow and Navigation</a:t>
            </a:r>
            <a:endParaRPr lang="en-IN" sz="1600" dirty="0"/>
          </a:p>
          <a:p>
            <a:pPr lvl="0"/>
            <a:r>
              <a:rPr lang="en-US" dirty="0"/>
              <a:t>Power BI for Mobile</a:t>
            </a:r>
            <a:endParaRPr lang="en-IN" sz="1600" dirty="0"/>
          </a:p>
          <a:p>
            <a:pPr lvl="0"/>
            <a:r>
              <a:rPr lang="en-US" dirty="0"/>
              <a:t>How to use Q&amp;A (Natural Language Queries)</a:t>
            </a:r>
            <a:endParaRPr lang="en-IN" sz="1600" dirty="0"/>
          </a:p>
          <a:p>
            <a:pPr lvl="0"/>
            <a:r>
              <a:rPr lang="en-US" dirty="0"/>
              <a:t>Obtaining Value from Quick Insights</a:t>
            </a:r>
            <a:endParaRPr lang="en-IN" sz="1600" dirty="0"/>
          </a:p>
          <a:p>
            <a:pPr lvl="0"/>
            <a:r>
              <a:rPr lang="en-US" dirty="0"/>
              <a:t>Connecting to Services (Content Packs)</a:t>
            </a:r>
            <a:endParaRPr lang="en-IN" sz="1600" dirty="0"/>
          </a:p>
          <a:p>
            <a:pPr lvl="0"/>
            <a:r>
              <a:rPr lang="en-US" dirty="0"/>
              <a:t>Using the Demo Samples</a:t>
            </a:r>
            <a:endParaRPr lang="en-IN" sz="1600" dirty="0"/>
          </a:p>
          <a:p>
            <a:pPr lvl="0"/>
            <a:r>
              <a:rPr lang="en-US" dirty="0"/>
              <a:t>Publish to web (Embedded View)</a:t>
            </a:r>
            <a:endParaRPr lang="en-IN" sz="1600" dirty="0"/>
          </a:p>
          <a:p>
            <a:pPr lvl="0"/>
            <a:r>
              <a:rPr lang="en-US" dirty="0"/>
              <a:t>Exporting Reports to PowerPoint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Desktop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Overview of Power BI Desktop</a:t>
            </a:r>
            <a:endParaRPr lang="en-IN" dirty="0"/>
          </a:p>
          <a:p>
            <a:pPr lvl="0"/>
            <a:endParaRPr lang="en-IN" sz="1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19550" y="1533530"/>
            <a:ext cx="3600449" cy="4943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r>
              <a:rPr lang="en-US" dirty="0"/>
              <a:t>Similarities to Excel Power Pivot</a:t>
            </a:r>
          </a:p>
          <a:p>
            <a:pPr lvl="0"/>
            <a:r>
              <a:rPr lang="en-US" dirty="0"/>
              <a:t>Similarities to Excel Power Query</a:t>
            </a:r>
            <a:endParaRPr lang="en-IN" dirty="0"/>
          </a:p>
          <a:p>
            <a:pPr lvl="0"/>
            <a:r>
              <a:rPr lang="en-US" dirty="0"/>
              <a:t>Introduction to Facts &amp; Dimensions</a:t>
            </a:r>
            <a:endParaRPr lang="en-IN" dirty="0"/>
          </a:p>
          <a:p>
            <a:pPr lvl="0"/>
            <a:r>
              <a:rPr lang="en-US" b="1" dirty="0"/>
              <a:t>Data Modeling 101</a:t>
            </a:r>
            <a:endParaRPr lang="en-IN" b="1" dirty="0"/>
          </a:p>
          <a:p>
            <a:pPr lvl="0"/>
            <a:r>
              <a:rPr lang="en-US" dirty="0"/>
              <a:t>Building a Robust Star Schema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Importing and Transforming Data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Importing Data from various sources</a:t>
            </a:r>
            <a:endParaRPr lang="en-IN" sz="1600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Import, Direct Query and live connection</a:t>
            </a:r>
            <a:endParaRPr lang="en-IN" sz="1600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Query Editor Overview</a:t>
            </a:r>
            <a:endParaRPr lang="en-IN" sz="1600" dirty="0"/>
          </a:p>
          <a:p>
            <a:pPr lvl="0"/>
            <a:r>
              <a:rPr lang="en-US" dirty="0"/>
              <a:t>Understanding Query Design &amp; the ETL Process</a:t>
            </a:r>
            <a:endParaRPr lang="en-IN" sz="1600" dirty="0"/>
          </a:p>
          <a:p>
            <a:pPr lvl="0"/>
            <a:r>
              <a:rPr lang="en-US" b="1" dirty="0"/>
              <a:t>Query Building Best Practice</a:t>
            </a:r>
            <a:endParaRPr lang="en-IN" b="1" dirty="0"/>
          </a:p>
          <a:p>
            <a:pPr lvl="0"/>
            <a:r>
              <a:rPr lang="en-US" dirty="0"/>
              <a:t>Understanding Applied Steps</a:t>
            </a:r>
          </a:p>
          <a:p>
            <a:pPr lvl="0"/>
            <a:r>
              <a:rPr lang="en-US" dirty="0"/>
              <a:t>Data Transformations</a:t>
            </a:r>
            <a:endParaRPr lang="en-IN" sz="1600" dirty="0"/>
          </a:p>
          <a:p>
            <a:pPr lvl="1"/>
            <a:r>
              <a:rPr lang="en-US" dirty="0"/>
              <a:t>Cleaning data (covers many different methods)</a:t>
            </a:r>
            <a:endParaRPr lang="en-IN" sz="1400" dirty="0"/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Merging Datasets</a:t>
            </a:r>
            <a:endParaRPr lang="en-IN" sz="1400" b="1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Unpivoting Data</a:t>
            </a:r>
            <a:endParaRPr lang="en-IN" sz="1400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Combining Files from a Folder</a:t>
            </a:r>
            <a:endParaRPr lang="en-IN" sz="1400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Appending Datasets</a:t>
            </a:r>
            <a:endParaRPr lang="en-IN" sz="1400" dirty="0"/>
          </a:p>
          <a:p>
            <a:pPr lvl="1"/>
            <a:r>
              <a:rPr lang="en-US" dirty="0"/>
              <a:t>Creating Columns from Examples</a:t>
            </a:r>
            <a:endParaRPr lang="en-IN" dirty="0"/>
          </a:p>
          <a:p>
            <a:pPr lvl="0"/>
            <a:endParaRPr lang="en-IN" sz="1100" dirty="0"/>
          </a:p>
          <a:p>
            <a:pPr lvl="0"/>
            <a:endParaRPr lang="en-IN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620000" y="1514477"/>
            <a:ext cx="3600449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Using a Dynamic Fiscal Calendar Table</a:t>
            </a:r>
            <a:endParaRPr lang="en-IN" sz="1600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Creating &amp; Using Parameters</a:t>
            </a:r>
          </a:p>
          <a:p>
            <a:pPr lvl="0"/>
            <a:r>
              <a:rPr lang="en-US" dirty="0"/>
              <a:t>Error Handling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Modelling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Creating Relationships</a:t>
            </a:r>
            <a:endParaRPr lang="en-IN" b="1" dirty="0"/>
          </a:p>
          <a:p>
            <a:pPr lvl="0"/>
            <a:r>
              <a:rPr lang="en-US" dirty="0"/>
              <a:t>Handling Multiple Relationships with the Fact Table</a:t>
            </a:r>
            <a:endParaRPr lang="en-IN" dirty="0"/>
          </a:p>
          <a:p>
            <a:pPr lvl="0"/>
            <a:r>
              <a:rPr lang="en-US" dirty="0"/>
              <a:t>Default Summarization of Fields (Don’t Summarize)</a:t>
            </a:r>
            <a:endParaRPr lang="en-IN" dirty="0"/>
          </a:p>
          <a:p>
            <a:pPr lvl="0"/>
            <a:r>
              <a:rPr lang="en-US" dirty="0"/>
              <a:t>Custom Sorting of Columns</a:t>
            </a:r>
            <a:endParaRPr lang="en-IN" dirty="0"/>
          </a:p>
          <a:p>
            <a:pPr lvl="0"/>
            <a:r>
              <a:rPr lang="en-US" dirty="0"/>
              <a:t>Data Types &amp; Formatting</a:t>
            </a:r>
            <a:endParaRPr lang="en-IN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Optimizing Q&amp;A - Creating Data Synonyms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Building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Build a Time Example Intelligence Report (QTD,MTD,YTD)</a:t>
            </a:r>
            <a:endParaRPr lang="en-IN" b="1" dirty="0"/>
          </a:p>
          <a:p>
            <a:pPr lvl="0"/>
            <a:r>
              <a:rPr lang="en-US" dirty="0"/>
              <a:t>Introduction to DAX</a:t>
            </a:r>
            <a:endParaRPr lang="en-IN" sz="1600" dirty="0"/>
          </a:p>
          <a:p>
            <a:pPr lvl="0"/>
            <a:r>
              <a:rPr lang="en-US" dirty="0"/>
              <a:t>Understanding DAX Syntax</a:t>
            </a:r>
            <a:endParaRPr lang="en-IN" sz="1600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Implicit  Vs Explicit Measures</a:t>
            </a:r>
            <a:endParaRPr lang="en-IN" sz="1600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Creating Calculated Measures &amp; Calculated Columns</a:t>
            </a:r>
            <a:endParaRPr lang="en-IN" sz="16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Understanding Base Measures &amp; Metrics</a:t>
            </a:r>
            <a:endParaRPr lang="en-IN" sz="1400" dirty="0"/>
          </a:p>
          <a:p>
            <a:pPr lvl="0"/>
            <a:endParaRPr lang="en-IN" dirty="0"/>
          </a:p>
          <a:p>
            <a:pPr lvl="0"/>
            <a:endParaRPr lang="en-US" dirty="0"/>
          </a:p>
          <a:p>
            <a:pPr lvl="0"/>
            <a:endParaRPr lang="en-US" sz="1600" dirty="0"/>
          </a:p>
          <a:p>
            <a:pPr marL="0" lv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99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5301" y="1524012"/>
            <a:ext cx="3457574" cy="4571999"/>
          </a:xfrm>
        </p:spPr>
        <p:txBody>
          <a:bodyPr/>
          <a:lstStyle/>
          <a:p>
            <a:pPr lvl="0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Building  (cont.)</a:t>
            </a:r>
          </a:p>
          <a:p>
            <a:pPr lvl="0"/>
            <a:r>
              <a:rPr lang="en-US" dirty="0"/>
              <a:t>Commonly Used DAX Functions</a:t>
            </a:r>
            <a:endParaRPr lang="en-IN" sz="1600" dirty="0"/>
          </a:p>
          <a:p>
            <a:pPr lvl="1"/>
            <a:r>
              <a:rPr lang="en-US" dirty="0"/>
              <a:t>Sum, Average, Count, DistinctCount</a:t>
            </a:r>
            <a:endParaRPr lang="en-IN" sz="1400" dirty="0"/>
          </a:p>
          <a:p>
            <a:pPr lvl="1"/>
            <a:r>
              <a:rPr lang="en-US" dirty="0"/>
              <a:t>Time Intelligence (MTD, QTD, YTD, Prior Year)</a:t>
            </a:r>
            <a:endParaRPr lang="en-IN" sz="1400" dirty="0"/>
          </a:p>
          <a:p>
            <a:pPr lvl="1"/>
            <a:r>
              <a:rPr lang="en-US" dirty="0"/>
              <a:t>Understanding 'Calculate' and the filter context</a:t>
            </a:r>
            <a:endParaRPr lang="en-IN" sz="1400" dirty="0"/>
          </a:p>
          <a:p>
            <a:pPr lvl="1"/>
            <a:r>
              <a:rPr lang="en-US" dirty="0"/>
              <a:t>IF, HasOneValue</a:t>
            </a:r>
            <a:endParaRPr lang="en-IN" sz="1400" dirty="0"/>
          </a:p>
          <a:p>
            <a:pPr lvl="1"/>
            <a:r>
              <a:rPr lang="en-US" dirty="0"/>
              <a:t>Using a Safe Divide Function</a:t>
            </a:r>
            <a:endParaRPr lang="en-IN" sz="1400" dirty="0"/>
          </a:p>
          <a:p>
            <a:pPr lvl="1"/>
            <a:r>
              <a:rPr lang="en-US" dirty="0"/>
              <a:t>UserRelationship Function</a:t>
            </a:r>
            <a:endParaRPr lang="en-IN" sz="1400" dirty="0"/>
          </a:p>
          <a:p>
            <a:pPr lvl="1"/>
            <a:r>
              <a:rPr lang="en-US" dirty="0"/>
              <a:t>Using the Blank() Function</a:t>
            </a:r>
            <a:endParaRPr lang="en-IN" sz="1400" dirty="0"/>
          </a:p>
          <a:p>
            <a:pPr lvl="0"/>
            <a:r>
              <a:rPr lang="en-US" dirty="0"/>
              <a:t>Using Quick Measures</a:t>
            </a:r>
          </a:p>
          <a:p>
            <a:pPr lvl="0"/>
            <a:r>
              <a:rPr lang="en-US" dirty="0"/>
              <a:t>Report level calculations (Measures in live conn)</a:t>
            </a:r>
            <a:endParaRPr lang="en-IN" dirty="0"/>
          </a:p>
          <a:p>
            <a:pPr lvl="0"/>
            <a:r>
              <a:rPr lang="en-US" b="1" dirty="0"/>
              <a:t>Build a Monthly Trend Report</a:t>
            </a:r>
            <a:endParaRPr lang="en-IN" b="1" dirty="0"/>
          </a:p>
          <a:p>
            <a:pPr lvl="0"/>
            <a:r>
              <a:rPr lang="en-US" dirty="0"/>
              <a:t>Dynamic Headings &amp; Dates</a:t>
            </a:r>
            <a:endParaRPr lang="en-IN" dirty="0"/>
          </a:p>
          <a:p>
            <a:pPr lvl="0"/>
            <a:r>
              <a:rPr lang="en-US" dirty="0"/>
              <a:t>Types of Slicers and Filters</a:t>
            </a:r>
            <a:endParaRPr lang="en-IN" dirty="0"/>
          </a:p>
          <a:p>
            <a:pPr lvl="0"/>
            <a:r>
              <a:rPr lang="en-US" dirty="0"/>
              <a:t>Understanding KPI cards</a:t>
            </a:r>
            <a:endParaRPr lang="en-IN" dirty="0"/>
          </a:p>
          <a:p>
            <a:pPr lvl="0"/>
            <a:r>
              <a:rPr lang="en-US" dirty="0"/>
              <a:t>Using Field, Format, Analytics Pane</a:t>
            </a:r>
            <a:endParaRPr lang="en-IN" dirty="0"/>
          </a:p>
          <a:p>
            <a:pPr lvl="0"/>
            <a:r>
              <a:rPr lang="en-US" b="1" dirty="0"/>
              <a:t>Building Tabular Reports</a:t>
            </a:r>
            <a:endParaRPr lang="en-IN" b="1" dirty="0"/>
          </a:p>
          <a:p>
            <a:pPr lvl="0"/>
            <a:r>
              <a:rPr lang="en-US" dirty="0"/>
              <a:t>Replicating Excel Pivot Tables</a:t>
            </a:r>
            <a:endParaRPr lang="en-IN" dirty="0"/>
          </a:p>
          <a:p>
            <a:pPr lvl="0"/>
            <a:r>
              <a:rPr lang="en-US" dirty="0"/>
              <a:t>Types of Conditional Formatting</a:t>
            </a:r>
            <a:endParaRPr lang="en-IN" dirty="0"/>
          </a:p>
          <a:p>
            <a:pPr lvl="0"/>
            <a:r>
              <a:rPr lang="en-US" dirty="0"/>
              <a:t>Optimizing the Matrix Layouts</a:t>
            </a:r>
          </a:p>
          <a:p>
            <a:pPr lvl="0"/>
            <a:r>
              <a:rPr lang="en-US" dirty="0"/>
              <a:t>Concept of Bridge Table</a:t>
            </a:r>
            <a:endParaRPr lang="en-IN" dirty="0"/>
          </a:p>
          <a:p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48125" y="1476407"/>
            <a:ext cx="3686175" cy="4733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Functionality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Adding Drill-Downs</a:t>
            </a:r>
            <a:endParaRPr lang="en-IN" dirty="0"/>
          </a:p>
          <a:p>
            <a:pPr lvl="0"/>
            <a:r>
              <a:rPr lang="en-US" dirty="0"/>
              <a:t>Creating Drill-Through Reports</a:t>
            </a:r>
            <a:endParaRPr lang="en-IN" dirty="0"/>
          </a:p>
          <a:p>
            <a:pPr lvl="0"/>
            <a:r>
              <a:rPr lang="en-US" dirty="0"/>
              <a:t>Using Focus Mode</a:t>
            </a:r>
            <a:endParaRPr lang="en-IN" dirty="0"/>
          </a:p>
          <a:p>
            <a:pPr lvl="0"/>
            <a:r>
              <a:rPr lang="en-US" dirty="0"/>
              <a:t>Filtering Reports by Relative Dates</a:t>
            </a:r>
            <a:endParaRPr lang="en-IN" dirty="0"/>
          </a:p>
          <a:p>
            <a:pPr lvl="0"/>
            <a:r>
              <a:rPr lang="en-US" dirty="0"/>
              <a:t>Viewing the Underlying Data Driving a Visualization</a:t>
            </a:r>
            <a:endParaRPr lang="en-IN" dirty="0"/>
          </a:p>
          <a:p>
            <a:pPr lvl="0"/>
            <a:r>
              <a:rPr lang="en-US" dirty="0"/>
              <a:t>Customizing Report Visual Interactivity</a:t>
            </a:r>
            <a:endParaRPr lang="en-IN" dirty="0"/>
          </a:p>
          <a:p>
            <a:pPr lvl="0"/>
            <a:r>
              <a:rPr lang="en-US" dirty="0"/>
              <a:t>Building Reports using Q&amp;A</a:t>
            </a:r>
            <a:endParaRPr lang="en-IN" dirty="0"/>
          </a:p>
          <a:p>
            <a:pPr lvl="0"/>
            <a:r>
              <a:rPr lang="en-US" dirty="0"/>
              <a:t>Optimizing Report Slicers</a:t>
            </a:r>
            <a:endParaRPr lang="en-IN" dirty="0"/>
          </a:p>
          <a:p>
            <a:pPr lvl="0"/>
            <a:r>
              <a:rPr lang="en-US" b="1" dirty="0"/>
              <a:t>Building a Year Over Year Report</a:t>
            </a:r>
            <a:endParaRPr lang="en-IN" b="1" dirty="0"/>
          </a:p>
          <a:p>
            <a:pPr lvl="0"/>
            <a:r>
              <a:rPr lang="en-US" dirty="0"/>
              <a:t>Cross Highlighting or Cross Filtering</a:t>
            </a:r>
          </a:p>
          <a:p>
            <a:pPr lvl="0"/>
            <a:r>
              <a:rPr lang="en-US" dirty="0"/>
              <a:t>Report Visualization</a:t>
            </a:r>
          </a:p>
          <a:p>
            <a:pPr lvl="0"/>
            <a:r>
              <a:rPr lang="en-US" b="1" dirty="0"/>
              <a:t>Choosing Visuals Based on Context</a:t>
            </a:r>
            <a:endParaRPr lang="en-IN" b="1" dirty="0"/>
          </a:p>
          <a:p>
            <a:pPr lvl="0"/>
            <a:r>
              <a:rPr lang="en-US" dirty="0"/>
              <a:t>Using Custom Visuals</a:t>
            </a:r>
            <a:endParaRPr lang="en-IN" dirty="0"/>
          </a:p>
          <a:p>
            <a:pPr lvl="0"/>
            <a:r>
              <a:rPr lang="en-US" dirty="0"/>
              <a:t>Optimizing the use of Maps</a:t>
            </a:r>
            <a:endParaRPr lang="en-IN" dirty="0"/>
          </a:p>
          <a:p>
            <a:pPr lvl="0"/>
            <a:r>
              <a:rPr lang="en-US" dirty="0"/>
              <a:t>Optimizing Waterfall Charts</a:t>
            </a:r>
            <a:endParaRPr lang="en-IN" dirty="0"/>
          </a:p>
          <a:p>
            <a:pPr lvl="0"/>
            <a:r>
              <a:rPr lang="en-US" dirty="0"/>
              <a:t>Getting Value from Scatter, Ribbon &amp; Bullet Charts</a:t>
            </a:r>
            <a:endParaRPr lang="en-IN" dirty="0"/>
          </a:p>
          <a:p>
            <a:pPr lvl="0"/>
            <a:r>
              <a:rPr lang="en-US" dirty="0"/>
              <a:t>Moving away from 1 Dimensional Story-telling</a:t>
            </a:r>
            <a:endParaRPr lang="en-IN" dirty="0"/>
          </a:p>
          <a:p>
            <a:pPr lvl="0"/>
            <a:endParaRPr lang="en-IN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991474" y="1447820"/>
            <a:ext cx="3629025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Optimizing the Design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Adding &amp; Optimizing Tool Tips</a:t>
            </a:r>
            <a:endParaRPr lang="en-IN" dirty="0"/>
          </a:p>
          <a:p>
            <a:pPr lvl="0"/>
            <a:r>
              <a:rPr lang="en-US" dirty="0"/>
              <a:t>Using the Format Painter</a:t>
            </a:r>
            <a:endParaRPr lang="en-IN" dirty="0"/>
          </a:p>
          <a:p>
            <a:pPr lvl="0"/>
            <a:r>
              <a:rPr lang="en-US" dirty="0"/>
              <a:t>Custom Page Sizing</a:t>
            </a:r>
            <a:endParaRPr lang="en-IN" dirty="0"/>
          </a:p>
          <a:p>
            <a:pPr lvl="0"/>
            <a:r>
              <a:rPr lang="en-US" dirty="0"/>
              <a:t>Making Enhancements with Shapes and Lines</a:t>
            </a:r>
            <a:endParaRPr lang="en-IN" dirty="0"/>
          </a:p>
          <a:p>
            <a:pPr lvl="0"/>
            <a:r>
              <a:rPr lang="en-US" dirty="0"/>
              <a:t>Formatting Tips &amp; Tricks</a:t>
            </a:r>
            <a:endParaRPr lang="en-IN" dirty="0"/>
          </a:p>
          <a:p>
            <a:pPr lvl="0"/>
            <a:r>
              <a:rPr lang="en-US" b="1" dirty="0"/>
              <a:t>Best Practice Guidelines and Development Tips</a:t>
            </a:r>
            <a:endParaRPr lang="en-IN" b="1" dirty="0"/>
          </a:p>
          <a:p>
            <a:r>
              <a:rPr lang="en-US" dirty="0"/>
              <a:t>Removing or Hiding Data Model Redundancies</a:t>
            </a:r>
          </a:p>
          <a:p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Governance &amp; Distribution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Understanding Row Level Security</a:t>
            </a:r>
            <a:endParaRPr lang="en-IN" b="1" dirty="0"/>
          </a:p>
          <a:p>
            <a:pPr lvl="0"/>
            <a:r>
              <a:rPr lang="en-US" dirty="0"/>
              <a:t>Creating and Testing Security Roles</a:t>
            </a:r>
            <a:endParaRPr lang="en-IN" dirty="0"/>
          </a:p>
          <a:p>
            <a:pPr lvl="0"/>
            <a:r>
              <a:rPr lang="en-US" dirty="0"/>
              <a:t>Publishing Models to the Cloud Service</a:t>
            </a:r>
            <a:endParaRPr lang="en-IN" dirty="0"/>
          </a:p>
          <a:p>
            <a:pPr lvl="0"/>
            <a:r>
              <a:rPr lang="en-US" dirty="0"/>
              <a:t>Adding Users to Security Defined Roles</a:t>
            </a:r>
            <a:endParaRPr lang="en-IN" dirty="0"/>
          </a:p>
          <a:p>
            <a:pPr lvl="0"/>
            <a:r>
              <a:rPr lang="en-US" dirty="0"/>
              <a:t>Basic Sharing of Dashboards &amp; Reports</a:t>
            </a:r>
            <a:endParaRPr lang="en-IN" dirty="0"/>
          </a:p>
          <a:p>
            <a:pPr lvl="0"/>
            <a:r>
              <a:rPr lang="en-US" dirty="0"/>
              <a:t>Creating App Workspaces</a:t>
            </a:r>
            <a:endParaRPr lang="en-IN" dirty="0"/>
          </a:p>
          <a:p>
            <a:pPr lvl="0"/>
            <a:r>
              <a:rPr lang="en-US" dirty="0"/>
              <a:t>Publishing Organisational Apps for Distribution of Content</a:t>
            </a:r>
            <a:endParaRPr lang="en-IN" dirty="0"/>
          </a:p>
          <a:p>
            <a:pPr lvl="0"/>
            <a:r>
              <a:rPr lang="en-US" dirty="0"/>
              <a:t>Adding Users &amp; Editing Workspaces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5300" y="1600202"/>
            <a:ext cx="3314699" cy="4571999"/>
          </a:xfrm>
        </p:spPr>
        <p:txBody>
          <a:bodyPr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Refreshing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Overview of the Data Gateway</a:t>
            </a:r>
            <a:endParaRPr lang="en-IN" dirty="0"/>
          </a:p>
          <a:p>
            <a:pPr lvl="0"/>
            <a:r>
              <a:rPr lang="en-US" dirty="0"/>
              <a:t>Scheduling Data Refreshes</a:t>
            </a:r>
            <a:endParaRPr lang="en-IN" dirty="0"/>
          </a:p>
          <a:p>
            <a:pPr lvl="0"/>
            <a:r>
              <a:rPr lang="en-US" dirty="0"/>
              <a:t>Refreshing On-Demand</a:t>
            </a:r>
          </a:p>
          <a:p>
            <a:pPr lvl="0"/>
            <a:r>
              <a:rPr lang="en-US" dirty="0"/>
              <a:t>Change of Data Sources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What-if Analysis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Understanding the What-if Parameter Concepts</a:t>
            </a:r>
            <a:endParaRPr lang="en-IN" dirty="0"/>
          </a:p>
          <a:p>
            <a:pPr lvl="0"/>
            <a:r>
              <a:rPr lang="en-US" b="1" dirty="0"/>
              <a:t>Build a What-if Analysis Report</a:t>
            </a:r>
            <a:endParaRPr lang="en-IN" b="1" dirty="0"/>
          </a:p>
          <a:p>
            <a:pPr lvl="0"/>
            <a:r>
              <a:rPr lang="en-US" dirty="0"/>
              <a:t>DAX: 'GENERATESERIES' &amp; 'SELECTEDVALUE'</a:t>
            </a:r>
            <a:endParaRPr lang="en-IN" dirty="0"/>
          </a:p>
          <a:p>
            <a:pPr lvl="0"/>
            <a:r>
              <a:rPr lang="en-US" dirty="0"/>
              <a:t>Showcasing Other Use Cases</a:t>
            </a:r>
          </a:p>
          <a:p>
            <a:pPr lvl="0"/>
            <a:endParaRPr lang="en-IN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Bookmarking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Understanding the Value Offering</a:t>
            </a:r>
            <a:endParaRPr lang="en-IN" dirty="0"/>
          </a:p>
          <a:p>
            <a:pPr lvl="0"/>
            <a:r>
              <a:rPr lang="en-US" dirty="0"/>
              <a:t>Using Bookmarks for Presentations</a:t>
            </a:r>
            <a:endParaRPr lang="en-IN" dirty="0"/>
          </a:p>
          <a:p>
            <a:pPr lvl="0"/>
            <a:r>
              <a:rPr lang="en-US" b="1" dirty="0"/>
              <a:t>How to use Bookmarks to Enhance the Visual Story</a:t>
            </a:r>
            <a:endParaRPr lang="en-IN" b="1" dirty="0"/>
          </a:p>
          <a:p>
            <a:pPr lvl="0"/>
            <a:r>
              <a:rPr lang="en-US" dirty="0"/>
              <a:t>Switching Between Chart Types</a:t>
            </a:r>
            <a:endParaRPr lang="en-IN" dirty="0"/>
          </a:p>
          <a:p>
            <a:pPr lvl="0"/>
            <a:r>
              <a:rPr lang="en-US" dirty="0"/>
              <a:t>Use Buttons or Images with Bookmarks</a:t>
            </a:r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276726" y="1524004"/>
            <a:ext cx="3286124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Creating a Report Menu Page with Bookmarks</a:t>
            </a:r>
            <a:endParaRPr lang="en-IN" dirty="0"/>
          </a:p>
          <a:p>
            <a:pPr lvl="0"/>
            <a:r>
              <a:rPr lang="en-US" dirty="0"/>
              <a:t>Consolidating Report Views onto a Single Page</a:t>
            </a:r>
            <a:endParaRPr lang="en-IN" dirty="0"/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Slicing Reports by Measures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How to Switch between Comparison Metrics</a:t>
            </a:r>
            <a:endParaRPr lang="en-IN" b="1" dirty="0"/>
          </a:p>
          <a:p>
            <a:pPr lvl="0"/>
            <a:r>
              <a:rPr lang="en-US" dirty="0"/>
              <a:t>Creating Helper tables in Power BI</a:t>
            </a:r>
            <a:endParaRPr lang="en-IN" dirty="0"/>
          </a:p>
          <a:p>
            <a:pPr lvl="0"/>
            <a:r>
              <a:rPr lang="en-US" dirty="0"/>
              <a:t>How to Capture Slicer Selections with DAX</a:t>
            </a:r>
            <a:endParaRPr lang="en-IN" dirty="0"/>
          </a:p>
          <a:p>
            <a:pPr lvl="0"/>
            <a:r>
              <a:rPr lang="en-US" dirty="0"/>
              <a:t>Using the DAX 'SWITCH' Function</a:t>
            </a:r>
            <a:endParaRPr lang="en-IN" dirty="0"/>
          </a:p>
          <a:p>
            <a:pPr lvl="0"/>
            <a:r>
              <a:rPr lang="en-US" dirty="0"/>
              <a:t>Creating Dynamic Headers</a:t>
            </a:r>
            <a:endParaRPr lang="en-IN" dirty="0"/>
          </a:p>
          <a:p>
            <a:pPr lvl="0"/>
            <a:r>
              <a:rPr lang="en-US" dirty="0"/>
              <a:t>Showcasing Other Use Cases</a:t>
            </a:r>
          </a:p>
          <a:p>
            <a:pPr lvl="0"/>
            <a:endParaRPr lang="en-IN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Contexts with DAX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Understanding the DAX Filter Context</a:t>
            </a:r>
            <a:endParaRPr lang="en-IN" b="1" dirty="0"/>
          </a:p>
          <a:p>
            <a:pPr lvl="0"/>
            <a:r>
              <a:rPr lang="en-US" dirty="0"/>
              <a:t>Filtering with 'Calculate'</a:t>
            </a:r>
            <a:endParaRPr lang="en-IN" dirty="0"/>
          </a:p>
          <a:p>
            <a:pPr lvl="0"/>
            <a:r>
              <a:rPr lang="en-US" dirty="0"/>
              <a:t>Using the 'FILTER' Function</a:t>
            </a:r>
            <a:endParaRPr lang="en-IN" dirty="0"/>
          </a:p>
          <a:p>
            <a:pPr lvl="0"/>
            <a:r>
              <a:rPr lang="en-US" dirty="0"/>
              <a:t>Using the 'ALL' &amp; 'ALLEXPECT' Function</a:t>
            </a:r>
            <a:endParaRPr lang="en-IN" dirty="0"/>
          </a:p>
          <a:p>
            <a:pPr lvl="0"/>
            <a:r>
              <a:rPr lang="en-US" dirty="0"/>
              <a:t>Using Relative and </a:t>
            </a:r>
            <a:r>
              <a:rPr lang="en-US" dirty="0" err="1"/>
              <a:t>TopN</a:t>
            </a:r>
            <a:r>
              <a:rPr lang="en-US" dirty="0"/>
              <a:t> Filters</a:t>
            </a:r>
          </a:p>
          <a:p>
            <a:pPr lvl="0"/>
            <a:endParaRPr lang="en-US" dirty="0"/>
          </a:p>
          <a:p>
            <a:pPr lvl="0"/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001001" y="1495427"/>
            <a:ext cx="3286124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Tabular Layouts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Overcoming Layout Limitations with Custom Mapping</a:t>
            </a:r>
            <a:endParaRPr lang="en-IN" b="1" dirty="0"/>
          </a:p>
          <a:p>
            <a:pPr lvl="0"/>
            <a:r>
              <a:rPr lang="en-US" b="1" dirty="0"/>
              <a:t>Creating a Dynamic Mapping Table</a:t>
            </a:r>
            <a:endParaRPr lang="en-IN" dirty="0"/>
          </a:p>
          <a:p>
            <a:pPr lvl="0"/>
            <a:r>
              <a:rPr lang="en-US" dirty="0"/>
              <a:t>Adding Mapping Tables to the Data Model</a:t>
            </a:r>
          </a:p>
          <a:p>
            <a:pPr lvl="0"/>
            <a:r>
              <a:rPr lang="en-US" dirty="0"/>
              <a:t>Custom Sorting of Reporting Rows</a:t>
            </a:r>
            <a:endParaRPr lang="en-IN" dirty="0"/>
          </a:p>
          <a:p>
            <a:pPr lvl="0"/>
            <a:r>
              <a:rPr lang="en-US" b="1" dirty="0"/>
              <a:t>Create a Basic Profit and Loss Report</a:t>
            </a:r>
            <a:endParaRPr lang="en-IN" b="1" dirty="0"/>
          </a:p>
          <a:p>
            <a:pPr lvl="0"/>
            <a:r>
              <a:rPr lang="en-US" dirty="0"/>
              <a:t>How to apply the concepts to personal data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Row Level Security (RLS,PLS)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Usage Scenarios</a:t>
            </a:r>
            <a:endParaRPr lang="en-IN" dirty="0"/>
          </a:p>
          <a:p>
            <a:pPr lvl="0"/>
            <a:r>
              <a:rPr lang="en-US" b="1" dirty="0"/>
              <a:t>Mapping User IDs to the data model</a:t>
            </a:r>
            <a:endParaRPr lang="en-IN" b="1" dirty="0"/>
          </a:p>
          <a:p>
            <a:pPr lvl="0"/>
            <a:r>
              <a:rPr lang="en-US" dirty="0"/>
              <a:t>DAX Functions for Returning Usernames</a:t>
            </a:r>
            <a:endParaRPr lang="en-IN" dirty="0"/>
          </a:p>
          <a:p>
            <a:pPr lvl="0"/>
            <a:r>
              <a:rPr lang="en-US" dirty="0"/>
              <a:t>Adding Roles in Power BI Desktop</a:t>
            </a:r>
            <a:endParaRPr lang="en-IN" dirty="0"/>
          </a:p>
          <a:p>
            <a:pPr lvl="0"/>
            <a:r>
              <a:rPr lang="en-US" b="1" dirty="0"/>
              <a:t>Assign Users to Power BI Security</a:t>
            </a:r>
          </a:p>
          <a:p>
            <a:pPr lvl="0"/>
            <a:endParaRPr lang="en-US" b="1" dirty="0"/>
          </a:p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PowerBI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ChatGPT and Co-pilot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 err="1"/>
              <a:t>PowerBI</a:t>
            </a:r>
            <a:r>
              <a:rPr lang="en-US" dirty="0"/>
              <a:t> with ChatGPT</a:t>
            </a:r>
          </a:p>
          <a:p>
            <a:pPr lvl="0"/>
            <a:r>
              <a:rPr lang="en-US" dirty="0"/>
              <a:t>Co-pilot Features in </a:t>
            </a:r>
            <a:r>
              <a:rPr lang="en-US" dirty="0" err="1"/>
              <a:t>PowerBI</a:t>
            </a:r>
            <a:endParaRPr lang="en-IN" dirty="0"/>
          </a:p>
          <a:p>
            <a:pPr lvl="0"/>
            <a:endParaRPr lang="en-I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2999"/>
      </p:ext>
    </p:extLst>
  </p:cSld>
  <p:clrMapOvr>
    <a:masterClrMapping/>
  </p:clrMapOvr>
</p:sld>
</file>

<file path=ppt/theme/theme1.xml><?xml version="1.0" encoding="utf-8"?>
<a:theme xmlns:a="http://schemas.openxmlformats.org/drawingml/2006/main" name="The Smart Cube Theme">
  <a:themeElements>
    <a:clrScheme name="Custom 6">
      <a:dk1>
        <a:srgbClr val="002035"/>
      </a:dk1>
      <a:lt1>
        <a:sysClr val="window" lastClr="FFFFFF"/>
      </a:lt1>
      <a:dk2>
        <a:srgbClr val="8DBAC4"/>
      </a:dk2>
      <a:lt2>
        <a:srgbClr val="E8F1F3"/>
      </a:lt2>
      <a:accent1>
        <a:srgbClr val="007365"/>
      </a:accent1>
      <a:accent2>
        <a:srgbClr val="00B19C"/>
      </a:accent2>
      <a:accent3>
        <a:srgbClr val="002035"/>
      </a:accent3>
      <a:accent4>
        <a:srgbClr val="002035"/>
      </a:accent4>
      <a:accent5>
        <a:srgbClr val="8DBAC4"/>
      </a:accent5>
      <a:accent6>
        <a:srgbClr val="3BCD3F"/>
      </a:accent6>
      <a:hlink>
        <a:srgbClr val="3BCD3F"/>
      </a:hlink>
      <a:folHlink>
        <a:srgbClr val="00B19C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365"/>
    </a:custClr>
    <a:custClr name="Custom Color 2">
      <a:srgbClr val="338F84"/>
    </a:custClr>
    <a:custClr name="Custom Color 3">
      <a:srgbClr val="66ABA3"/>
    </a:custClr>
    <a:custClr name="Custom Color 4">
      <a:srgbClr val="99C7C1"/>
    </a:custClr>
    <a:custClr name="Custom Color 5">
      <a:srgbClr val="CCE3E0"/>
    </a:custClr>
    <a:custClr name="Custom Color 6">
      <a:srgbClr val="002035"/>
    </a:custClr>
    <a:custClr name="Custom Color 7">
      <a:srgbClr val="334D5D"/>
    </a:custClr>
    <a:custClr name="Custom Color 8">
      <a:srgbClr val="667986"/>
    </a:custClr>
    <a:custClr name="Custom Color 9">
      <a:srgbClr val="99A6AE"/>
    </a:custClr>
    <a:custClr name="Custom Color 10">
      <a:srgbClr val="CCD2D7"/>
    </a:custClr>
    <a:custClr name="Custom Color 11">
      <a:srgbClr val="00B19C"/>
    </a:custClr>
    <a:custClr name="Custom Color 12">
      <a:srgbClr val="33C1B0"/>
    </a:custClr>
    <a:custClr name="Custom Color 13">
      <a:srgbClr val="66D0C4"/>
    </a:custClr>
    <a:custClr name="Custom Color 14">
      <a:srgbClr val="99E0D7"/>
    </a:custClr>
    <a:custClr name="Custom Color 15">
      <a:srgbClr val="CCEFEB"/>
    </a:custClr>
    <a:custClr name="Custom Color 16">
      <a:srgbClr val="8DBAC4"/>
    </a:custClr>
    <a:custClr name="Custom Color 17">
      <a:srgbClr val="A4C8D0"/>
    </a:custClr>
    <a:custClr name="Custom Color 18">
      <a:srgbClr val="BBD6DC"/>
    </a:custClr>
    <a:custClr name="Custom Color 19">
      <a:srgbClr val="D1E3E7"/>
    </a:custClr>
    <a:custClr name="Custom Color 20">
      <a:srgbClr val="E8F1F3"/>
    </a:custClr>
    <a:custClr name="Custom Color 21">
      <a:srgbClr val="3BCD3F"/>
    </a:custClr>
    <a:custClr name="Custom Color 22">
      <a:srgbClr val="62D765"/>
    </a:custClr>
    <a:custClr name="Custom Color 23">
      <a:srgbClr val="89E18C"/>
    </a:custClr>
    <a:custClr name="Custom Color 24">
      <a:srgbClr val="B1EBB2"/>
    </a:custClr>
    <a:custClr name="Custom Color 25">
      <a:srgbClr val="D8F5D9"/>
    </a:custClr>
    <a:custClr name="Custom Color 26">
      <a:srgbClr val="002035"/>
    </a:custClr>
    <a:custClr name="Custom Color 27">
      <a:srgbClr val="334D5D"/>
    </a:custClr>
    <a:custClr name="Custom Color 28">
      <a:srgbClr val="667986"/>
    </a:custClr>
    <a:custClr name="Custom Color 29">
      <a:srgbClr val="99A6AE"/>
    </a:custClr>
    <a:custClr name="Custom Color 30">
      <a:srgbClr val="CCD2D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</Template>
  <TotalTime>114022</TotalTime>
  <Words>758</Words>
  <Application>Microsoft Office PowerPoint</Application>
  <PresentationFormat>Widescreen</PresentationFormat>
  <Paragraphs>182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Corbel</vt:lpstr>
      <vt:lpstr>Fira Sans</vt:lpstr>
      <vt:lpstr>Wingdings</vt:lpstr>
      <vt:lpstr>Wingdings 3</vt:lpstr>
      <vt:lpstr>The Smart Cube Theme</vt:lpstr>
      <vt:lpstr>Topics</vt:lpstr>
      <vt:lpstr>Topics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Examples – Dashboarding and Reporting – Dec 2020</dc:title>
  <dc:creator>Harshit Agarwal</dc:creator>
  <cp:lastModifiedBy>Varun Gaur</cp:lastModifiedBy>
  <cp:revision>39</cp:revision>
  <cp:lastPrinted>2018-08-20T12:59:51Z</cp:lastPrinted>
  <dcterms:created xsi:type="dcterms:W3CDTF">2017-10-26T09:28:41Z</dcterms:created>
  <dcterms:modified xsi:type="dcterms:W3CDTF">2024-10-08T04:11:24Z</dcterms:modified>
</cp:coreProperties>
</file>