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nton" charset="1" panose="00000500000000000000"/>
      <p:regular r:id="rId15"/>
    </p:embeddedFont>
    <p:embeddedFont>
      <p:font typeface="TAN Tangkiwood" charset="1" panose="00000000000000000000"/>
      <p:regular r:id="rId16"/>
    </p:embeddedFont>
    <p:embeddedFont>
      <p:font typeface="Open Sans" charset="1" panose="00000000000000000000"/>
      <p:regular r:id="rId17"/>
    </p:embeddedFont>
    <p:embeddedFont>
      <p:font typeface="Aileron" charset="1" panose="00000500000000000000"/>
      <p:regular r:id="rId18"/>
    </p:embeddedFont>
    <p:embeddedFont>
      <p:font typeface="Aileron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 Id="rId4"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2E42"/>
        </a:solidFill>
      </p:bgPr>
    </p:bg>
    <p:spTree>
      <p:nvGrpSpPr>
        <p:cNvPr id="1" name=""/>
        <p:cNvGrpSpPr/>
        <p:nvPr/>
      </p:nvGrpSpPr>
      <p:grpSpPr>
        <a:xfrm>
          <a:off x="0" y="0"/>
          <a:ext cx="0" cy="0"/>
          <a:chOff x="0" y="0"/>
          <a:chExt cx="0" cy="0"/>
        </a:xfrm>
      </p:grpSpPr>
      <p:sp>
        <p:nvSpPr>
          <p:cNvPr name="Freeform 2" id="2"/>
          <p:cNvSpPr/>
          <p:nvPr/>
        </p:nvSpPr>
        <p:spPr>
          <a:xfrm flipH="false" flipV="false" rot="0">
            <a:off x="8686800" y="1028700"/>
            <a:ext cx="8572500" cy="8229600"/>
          </a:xfrm>
          <a:custGeom>
            <a:avLst/>
            <a:gdLst/>
            <a:ahLst/>
            <a:cxnLst/>
            <a:rect r="r" b="b" t="t" l="l"/>
            <a:pathLst>
              <a:path h="8229600" w="8572500">
                <a:moveTo>
                  <a:pt x="0" y="0"/>
                </a:moveTo>
                <a:lnTo>
                  <a:pt x="8572500" y="0"/>
                </a:lnTo>
                <a:lnTo>
                  <a:pt x="8572500" y="8229600"/>
                </a:lnTo>
                <a:lnTo>
                  <a:pt x="0" y="8229600"/>
                </a:lnTo>
                <a:lnTo>
                  <a:pt x="0" y="0"/>
                </a:lnTo>
                <a:close/>
              </a:path>
            </a:pathLst>
          </a:custGeom>
          <a:blipFill>
            <a:blip r:embed="rId2"/>
            <a:stretch>
              <a:fillRect l="0" t="0" r="0" b="0"/>
            </a:stretch>
          </a:blipFill>
        </p:spPr>
      </p:sp>
      <p:sp>
        <p:nvSpPr>
          <p:cNvPr name="TextBox 3" id="3"/>
          <p:cNvSpPr txBox="true"/>
          <p:nvPr/>
        </p:nvSpPr>
        <p:spPr>
          <a:xfrm rot="0">
            <a:off x="1506953" y="1612188"/>
            <a:ext cx="1976946" cy="420294"/>
          </a:xfrm>
          <a:prstGeom prst="rect">
            <a:avLst/>
          </a:prstGeom>
        </p:spPr>
        <p:txBody>
          <a:bodyPr anchor="t" rtlCol="false" tIns="0" lIns="0" bIns="0" rIns="0">
            <a:spAutoFit/>
          </a:bodyPr>
          <a:lstStyle/>
          <a:p>
            <a:pPr algn="l">
              <a:lnSpc>
                <a:spcPts val="3278"/>
              </a:lnSpc>
            </a:pPr>
            <a:r>
              <a:rPr lang="en-US" sz="3345">
                <a:solidFill>
                  <a:srgbClr val="FCF9F7"/>
                </a:solidFill>
                <a:latin typeface="Anton"/>
                <a:ea typeface="Anton"/>
                <a:cs typeface="Anton"/>
                <a:sym typeface="Anton"/>
              </a:rPr>
              <a:t>TEAM 07</a:t>
            </a:r>
          </a:p>
        </p:txBody>
      </p:sp>
      <p:sp>
        <p:nvSpPr>
          <p:cNvPr name="TextBox 4" id="4"/>
          <p:cNvSpPr txBox="true"/>
          <p:nvPr/>
        </p:nvSpPr>
        <p:spPr>
          <a:xfrm rot="0">
            <a:off x="1506953" y="2894913"/>
            <a:ext cx="6735241" cy="4742535"/>
          </a:xfrm>
          <a:prstGeom prst="rect">
            <a:avLst/>
          </a:prstGeom>
        </p:spPr>
        <p:txBody>
          <a:bodyPr anchor="t" rtlCol="false" tIns="0" lIns="0" bIns="0" rIns="0">
            <a:spAutoFit/>
          </a:bodyPr>
          <a:lstStyle/>
          <a:p>
            <a:pPr algn="l">
              <a:lnSpc>
                <a:spcPts val="8434"/>
              </a:lnSpc>
            </a:pPr>
            <a:r>
              <a:rPr lang="en-US" sz="11397">
                <a:solidFill>
                  <a:srgbClr val="FCF9F7"/>
                </a:solidFill>
                <a:latin typeface="TAN Tangkiwood"/>
                <a:ea typeface="TAN Tangkiwood"/>
                <a:cs typeface="TAN Tangkiwood"/>
                <a:sym typeface="TAN Tangkiwood"/>
              </a:rPr>
              <a:t>STOCK MARKET ANALYSIS USING AWS</a:t>
            </a:r>
          </a:p>
        </p:txBody>
      </p:sp>
      <p:sp>
        <p:nvSpPr>
          <p:cNvPr name="AutoShape 5" id="5"/>
          <p:cNvSpPr/>
          <p:nvPr/>
        </p:nvSpPr>
        <p:spPr>
          <a:xfrm rot="0">
            <a:off x="1506953" y="2269751"/>
            <a:ext cx="6492240" cy="0"/>
          </a:xfrm>
          <a:prstGeom prst="line">
            <a:avLst/>
          </a:prstGeom>
          <a:ln cap="flat" w="38100">
            <a:solidFill>
              <a:srgbClr val="FCF9F7"/>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2E42"/>
        </a:solidFill>
      </p:bgPr>
    </p:bg>
    <p:spTree>
      <p:nvGrpSpPr>
        <p:cNvPr id="1" name=""/>
        <p:cNvGrpSpPr/>
        <p:nvPr/>
      </p:nvGrpSpPr>
      <p:grpSpPr>
        <a:xfrm>
          <a:off x="0" y="0"/>
          <a:ext cx="0" cy="0"/>
          <a:chOff x="0" y="0"/>
          <a:chExt cx="0" cy="0"/>
        </a:xfrm>
      </p:grpSpPr>
      <p:sp>
        <p:nvSpPr>
          <p:cNvPr name="AutoShape 2" id="2"/>
          <p:cNvSpPr/>
          <p:nvPr/>
        </p:nvSpPr>
        <p:spPr>
          <a:xfrm>
            <a:off x="1506953" y="2288801"/>
            <a:ext cx="1769617" cy="0"/>
          </a:xfrm>
          <a:prstGeom prst="line">
            <a:avLst/>
          </a:prstGeom>
          <a:ln cap="flat" w="38100">
            <a:solidFill>
              <a:srgbClr val="FCF9F7"/>
            </a:solidFill>
            <a:prstDash val="solid"/>
            <a:headEnd type="none" len="sm" w="sm"/>
            <a:tailEnd type="none" len="sm" w="sm"/>
          </a:ln>
        </p:spPr>
      </p:sp>
      <p:sp>
        <p:nvSpPr>
          <p:cNvPr name="Freeform 3" id="3"/>
          <p:cNvSpPr/>
          <p:nvPr/>
        </p:nvSpPr>
        <p:spPr>
          <a:xfrm flipH="false" flipV="false" rot="0">
            <a:off x="13767915" y="4624692"/>
            <a:ext cx="2662331" cy="2602429"/>
          </a:xfrm>
          <a:custGeom>
            <a:avLst/>
            <a:gdLst/>
            <a:ahLst/>
            <a:cxnLst/>
            <a:rect r="r" b="b" t="t" l="l"/>
            <a:pathLst>
              <a:path h="2602429" w="2662331">
                <a:moveTo>
                  <a:pt x="0" y="0"/>
                </a:moveTo>
                <a:lnTo>
                  <a:pt x="2662331" y="0"/>
                </a:lnTo>
                <a:lnTo>
                  <a:pt x="2662331" y="2602429"/>
                </a:lnTo>
                <a:lnTo>
                  <a:pt x="0" y="2602429"/>
                </a:lnTo>
                <a:lnTo>
                  <a:pt x="0" y="0"/>
                </a:lnTo>
                <a:close/>
              </a:path>
            </a:pathLst>
          </a:custGeom>
          <a:blipFill>
            <a:blip r:embed="rId2"/>
            <a:stretch>
              <a:fillRect l="0" t="-10966" r="0" b="-32569"/>
            </a:stretch>
          </a:blipFill>
        </p:spPr>
      </p:sp>
      <p:sp>
        <p:nvSpPr>
          <p:cNvPr name="Freeform 4" id="4"/>
          <p:cNvSpPr/>
          <p:nvPr/>
        </p:nvSpPr>
        <p:spPr>
          <a:xfrm flipH="false" flipV="false" rot="0">
            <a:off x="8065505" y="4728696"/>
            <a:ext cx="2514138" cy="2498424"/>
          </a:xfrm>
          <a:custGeom>
            <a:avLst/>
            <a:gdLst/>
            <a:ahLst/>
            <a:cxnLst/>
            <a:rect r="r" b="b" t="t" l="l"/>
            <a:pathLst>
              <a:path h="2498424" w="2514138">
                <a:moveTo>
                  <a:pt x="0" y="0"/>
                </a:moveTo>
                <a:lnTo>
                  <a:pt x="2514138" y="0"/>
                </a:lnTo>
                <a:lnTo>
                  <a:pt x="2514138" y="2498425"/>
                </a:lnTo>
                <a:lnTo>
                  <a:pt x="0" y="2498425"/>
                </a:lnTo>
                <a:lnTo>
                  <a:pt x="0" y="0"/>
                </a:lnTo>
                <a:close/>
              </a:path>
            </a:pathLst>
          </a:custGeom>
          <a:blipFill>
            <a:blip r:embed="rId3"/>
            <a:stretch>
              <a:fillRect l="0" t="-17167" r="0" b="-17167"/>
            </a:stretch>
          </a:blipFill>
        </p:spPr>
      </p:sp>
      <p:sp>
        <p:nvSpPr>
          <p:cNvPr name="Freeform 5" id="5"/>
          <p:cNvSpPr/>
          <p:nvPr/>
        </p:nvSpPr>
        <p:spPr>
          <a:xfrm flipH="false" flipV="false" rot="0">
            <a:off x="2247258" y="4801796"/>
            <a:ext cx="2629975" cy="2425324"/>
          </a:xfrm>
          <a:custGeom>
            <a:avLst/>
            <a:gdLst/>
            <a:ahLst/>
            <a:cxnLst/>
            <a:rect r="r" b="b" t="t" l="l"/>
            <a:pathLst>
              <a:path h="2425324" w="2629975">
                <a:moveTo>
                  <a:pt x="0" y="0"/>
                </a:moveTo>
                <a:lnTo>
                  <a:pt x="2629975" y="0"/>
                </a:lnTo>
                <a:lnTo>
                  <a:pt x="2629975" y="2425325"/>
                </a:lnTo>
                <a:lnTo>
                  <a:pt x="0" y="2425325"/>
                </a:lnTo>
                <a:lnTo>
                  <a:pt x="0" y="0"/>
                </a:lnTo>
                <a:close/>
              </a:path>
            </a:pathLst>
          </a:custGeom>
          <a:blipFill>
            <a:blip r:embed="rId4"/>
            <a:stretch>
              <a:fillRect l="0" t="-33070" r="0" b="-11688"/>
            </a:stretch>
          </a:blipFill>
        </p:spPr>
      </p:sp>
      <p:sp>
        <p:nvSpPr>
          <p:cNvPr name="TextBox 6" id="6"/>
          <p:cNvSpPr txBox="true"/>
          <p:nvPr/>
        </p:nvSpPr>
        <p:spPr>
          <a:xfrm rot="0">
            <a:off x="1506953" y="1243214"/>
            <a:ext cx="1976946" cy="832842"/>
          </a:xfrm>
          <a:prstGeom prst="rect">
            <a:avLst/>
          </a:prstGeom>
        </p:spPr>
        <p:txBody>
          <a:bodyPr anchor="t" rtlCol="false" tIns="0" lIns="0" bIns="0" rIns="0">
            <a:spAutoFit/>
          </a:bodyPr>
          <a:lstStyle/>
          <a:p>
            <a:pPr algn="l">
              <a:lnSpc>
                <a:spcPts val="3278"/>
              </a:lnSpc>
            </a:pPr>
            <a:r>
              <a:rPr lang="en-US" sz="3345">
                <a:solidFill>
                  <a:srgbClr val="FCF9F7"/>
                </a:solidFill>
                <a:latin typeface="Anton"/>
                <a:ea typeface="Anton"/>
                <a:cs typeface="Anton"/>
                <a:sym typeface="Anton"/>
              </a:rPr>
              <a:t>TEAM MEMBERS</a:t>
            </a:r>
          </a:p>
        </p:txBody>
      </p:sp>
      <p:sp>
        <p:nvSpPr>
          <p:cNvPr name="TextBox 7" id="7"/>
          <p:cNvSpPr txBox="true"/>
          <p:nvPr/>
        </p:nvSpPr>
        <p:spPr>
          <a:xfrm rot="0">
            <a:off x="2272876" y="2910613"/>
            <a:ext cx="2422046" cy="607061"/>
          </a:xfrm>
          <a:prstGeom prst="rect">
            <a:avLst/>
          </a:prstGeom>
        </p:spPr>
        <p:txBody>
          <a:bodyPr anchor="t" rtlCol="false" tIns="0" lIns="0" bIns="0" rIns="0">
            <a:spAutoFit/>
          </a:bodyPr>
          <a:lstStyle/>
          <a:p>
            <a:pPr algn="ctr">
              <a:lnSpc>
                <a:spcPts val="4339"/>
              </a:lnSpc>
            </a:pPr>
            <a:r>
              <a:rPr lang="en-US" sz="3099">
                <a:solidFill>
                  <a:srgbClr val="EF8DBE"/>
                </a:solidFill>
                <a:latin typeface="TAN Tangkiwood"/>
                <a:ea typeface="TAN Tangkiwood"/>
                <a:cs typeface="TAN Tangkiwood"/>
                <a:sym typeface="TAN Tangkiwood"/>
              </a:rPr>
              <a:t>DEVIKINANDAN</a:t>
            </a:r>
          </a:p>
        </p:txBody>
      </p:sp>
      <p:sp>
        <p:nvSpPr>
          <p:cNvPr name="TextBox 8" id="8"/>
          <p:cNvSpPr txBox="true"/>
          <p:nvPr/>
        </p:nvSpPr>
        <p:spPr>
          <a:xfrm rot="0">
            <a:off x="8377408" y="2910613"/>
            <a:ext cx="1890331" cy="607061"/>
          </a:xfrm>
          <a:prstGeom prst="rect">
            <a:avLst/>
          </a:prstGeom>
        </p:spPr>
        <p:txBody>
          <a:bodyPr anchor="t" rtlCol="false" tIns="0" lIns="0" bIns="0" rIns="0">
            <a:spAutoFit/>
          </a:bodyPr>
          <a:lstStyle/>
          <a:p>
            <a:pPr algn="ctr">
              <a:lnSpc>
                <a:spcPts val="4339"/>
              </a:lnSpc>
            </a:pPr>
            <a:r>
              <a:rPr lang="en-US" sz="3099">
                <a:solidFill>
                  <a:srgbClr val="FBD468"/>
                </a:solidFill>
                <a:latin typeface="TAN Tangkiwood"/>
                <a:ea typeface="TAN Tangkiwood"/>
                <a:cs typeface="TAN Tangkiwood"/>
                <a:sym typeface="TAN Tangkiwood"/>
              </a:rPr>
              <a:t>PRAVALIKA</a:t>
            </a:r>
          </a:p>
        </p:txBody>
      </p:sp>
      <p:sp>
        <p:nvSpPr>
          <p:cNvPr name="TextBox 9" id="9"/>
          <p:cNvSpPr txBox="true"/>
          <p:nvPr/>
        </p:nvSpPr>
        <p:spPr>
          <a:xfrm rot="0">
            <a:off x="14017772" y="2910613"/>
            <a:ext cx="2162616" cy="607061"/>
          </a:xfrm>
          <a:prstGeom prst="rect">
            <a:avLst/>
          </a:prstGeom>
        </p:spPr>
        <p:txBody>
          <a:bodyPr anchor="t" rtlCol="false" tIns="0" lIns="0" bIns="0" rIns="0">
            <a:spAutoFit/>
          </a:bodyPr>
          <a:lstStyle/>
          <a:p>
            <a:pPr algn="ctr">
              <a:lnSpc>
                <a:spcPts val="4339"/>
              </a:lnSpc>
            </a:pPr>
            <a:r>
              <a:rPr lang="en-US" sz="3099">
                <a:solidFill>
                  <a:srgbClr val="AE97E1"/>
                </a:solidFill>
                <a:latin typeface="TAN Tangkiwood"/>
                <a:ea typeface="TAN Tangkiwood"/>
                <a:cs typeface="TAN Tangkiwood"/>
                <a:sym typeface="TAN Tangkiwood"/>
              </a:rPr>
              <a:t>VARUN</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B2E42"/>
        </a:solidFill>
      </p:bgPr>
    </p:bg>
    <p:spTree>
      <p:nvGrpSpPr>
        <p:cNvPr id="1" name=""/>
        <p:cNvGrpSpPr/>
        <p:nvPr/>
      </p:nvGrpSpPr>
      <p:grpSpPr>
        <a:xfrm>
          <a:off x="0" y="0"/>
          <a:ext cx="0" cy="0"/>
          <a:chOff x="0" y="0"/>
          <a:chExt cx="0" cy="0"/>
        </a:xfrm>
      </p:grpSpPr>
      <p:sp>
        <p:nvSpPr>
          <p:cNvPr name="AutoShape 2" id="2"/>
          <p:cNvSpPr/>
          <p:nvPr/>
        </p:nvSpPr>
        <p:spPr>
          <a:xfrm rot="0">
            <a:off x="1506953" y="2269751"/>
            <a:ext cx="6492240" cy="0"/>
          </a:xfrm>
          <a:prstGeom prst="line">
            <a:avLst/>
          </a:prstGeom>
          <a:ln cap="flat" w="38100">
            <a:solidFill>
              <a:srgbClr val="FCF9F7"/>
            </a:solidFill>
            <a:prstDash val="solid"/>
            <a:headEnd type="none" len="sm" w="sm"/>
            <a:tailEnd type="none" len="sm" w="sm"/>
          </a:ln>
        </p:spPr>
      </p:sp>
      <p:sp>
        <p:nvSpPr>
          <p:cNvPr name="Freeform 3" id="3"/>
          <p:cNvSpPr/>
          <p:nvPr/>
        </p:nvSpPr>
        <p:spPr>
          <a:xfrm flipH="false" flipV="false" rot="0">
            <a:off x="9956697" y="1157489"/>
            <a:ext cx="5812155" cy="8229600"/>
          </a:xfrm>
          <a:custGeom>
            <a:avLst/>
            <a:gdLst/>
            <a:ahLst/>
            <a:cxnLst/>
            <a:rect r="r" b="b" t="t" l="l"/>
            <a:pathLst>
              <a:path h="8229600" w="5812155">
                <a:moveTo>
                  <a:pt x="0" y="0"/>
                </a:moveTo>
                <a:lnTo>
                  <a:pt x="5812155" y="0"/>
                </a:lnTo>
                <a:lnTo>
                  <a:pt x="5812155" y="8229600"/>
                </a:lnTo>
                <a:lnTo>
                  <a:pt x="0" y="8229600"/>
                </a:lnTo>
                <a:lnTo>
                  <a:pt x="0" y="0"/>
                </a:lnTo>
                <a:close/>
              </a:path>
            </a:pathLst>
          </a:custGeom>
          <a:blipFill>
            <a:blip r:embed="rId2"/>
            <a:stretch>
              <a:fillRect l="-7787" t="0" r="-7787" b="0"/>
            </a:stretch>
          </a:blipFill>
        </p:spPr>
      </p:sp>
      <p:sp>
        <p:nvSpPr>
          <p:cNvPr name="TextBox 4" id="4"/>
          <p:cNvSpPr txBox="true"/>
          <p:nvPr/>
        </p:nvSpPr>
        <p:spPr>
          <a:xfrm rot="0">
            <a:off x="1506953" y="1655762"/>
            <a:ext cx="2626341" cy="420294"/>
          </a:xfrm>
          <a:prstGeom prst="rect">
            <a:avLst/>
          </a:prstGeom>
        </p:spPr>
        <p:txBody>
          <a:bodyPr anchor="t" rtlCol="false" tIns="0" lIns="0" bIns="0" rIns="0">
            <a:spAutoFit/>
          </a:bodyPr>
          <a:lstStyle/>
          <a:p>
            <a:pPr algn="l">
              <a:lnSpc>
                <a:spcPts val="3278"/>
              </a:lnSpc>
            </a:pPr>
            <a:r>
              <a:rPr lang="en-US" sz="3345">
                <a:solidFill>
                  <a:srgbClr val="FCF9F7"/>
                </a:solidFill>
                <a:latin typeface="Anton"/>
                <a:ea typeface="Anton"/>
                <a:cs typeface="Anton"/>
                <a:sym typeface="Anton"/>
              </a:rPr>
              <a:t>INTRODUCTION</a:t>
            </a:r>
          </a:p>
        </p:txBody>
      </p:sp>
      <p:sp>
        <p:nvSpPr>
          <p:cNvPr name="TextBox 5" id="5"/>
          <p:cNvSpPr txBox="true"/>
          <p:nvPr/>
        </p:nvSpPr>
        <p:spPr>
          <a:xfrm rot="0">
            <a:off x="1506953" y="2588506"/>
            <a:ext cx="6492240" cy="5478780"/>
          </a:xfrm>
          <a:prstGeom prst="rect">
            <a:avLst/>
          </a:prstGeom>
        </p:spPr>
        <p:txBody>
          <a:bodyPr anchor="t" rtlCol="false" tIns="0" lIns="0" bIns="0" rIns="0">
            <a:spAutoFit/>
          </a:bodyPr>
          <a:lstStyle/>
          <a:p>
            <a:pPr algn="just" marL="518157" indent="-259078" lvl="1">
              <a:lnSpc>
                <a:spcPts val="3359"/>
              </a:lnSpc>
              <a:buFont typeface="Arial"/>
              <a:buChar char="•"/>
            </a:pPr>
            <a:r>
              <a:rPr lang="en-US" sz="2399">
                <a:solidFill>
                  <a:srgbClr val="FCF9F7"/>
                </a:solidFill>
                <a:latin typeface="Open Sans"/>
                <a:ea typeface="Open Sans"/>
                <a:cs typeface="Open Sans"/>
                <a:sym typeface="Open Sans"/>
              </a:rPr>
              <a:t>The stock market is highly volatile and requires robust data processing for accurate insights.</a:t>
            </a:r>
          </a:p>
          <a:p>
            <a:pPr algn="just" marL="518157" indent="-259078" lvl="1">
              <a:lnSpc>
                <a:spcPts val="3359"/>
              </a:lnSpc>
              <a:buFont typeface="Arial"/>
              <a:buChar char="•"/>
            </a:pPr>
            <a:r>
              <a:rPr lang="en-US" sz="2399">
                <a:solidFill>
                  <a:srgbClr val="FCF9F7"/>
                </a:solidFill>
                <a:latin typeface="Open Sans"/>
                <a:ea typeface="Open Sans"/>
                <a:cs typeface="Open Sans"/>
                <a:sym typeface="Open Sans"/>
              </a:rPr>
              <a:t>Cloud computing enables scalable and efficient analysis of large financial datasets.</a:t>
            </a:r>
          </a:p>
          <a:p>
            <a:pPr algn="just" marL="518157" indent="-259078" lvl="1">
              <a:lnSpc>
                <a:spcPts val="3359"/>
              </a:lnSpc>
              <a:buFont typeface="Arial"/>
              <a:buChar char="•"/>
            </a:pPr>
            <a:r>
              <a:rPr lang="en-US" sz="2399">
                <a:solidFill>
                  <a:srgbClr val="FCF9F7"/>
                </a:solidFill>
                <a:latin typeface="Open Sans"/>
                <a:ea typeface="Open Sans"/>
                <a:cs typeface="Open Sans"/>
                <a:sym typeface="Open Sans"/>
              </a:rPr>
              <a:t>AWS (Amazon Web Services) provides powerful tools for real-time data streaming, storage, and machine learning.</a:t>
            </a:r>
          </a:p>
          <a:p>
            <a:pPr algn="just" marL="518157" indent="-259078" lvl="1">
              <a:lnSpc>
                <a:spcPts val="3359"/>
              </a:lnSpc>
              <a:buFont typeface="Arial"/>
              <a:buChar char="•"/>
            </a:pPr>
            <a:r>
              <a:rPr lang="en-US" sz="2399">
                <a:solidFill>
                  <a:srgbClr val="FCF9F7"/>
                </a:solidFill>
                <a:latin typeface="Open Sans"/>
                <a:ea typeface="Open Sans"/>
                <a:cs typeface="Open Sans"/>
                <a:sym typeface="Open Sans"/>
              </a:rPr>
              <a:t>This project leverages AWS services to analyze stock market trends, predict price movements, and visualize key insights.</a:t>
            </a:r>
          </a:p>
          <a:p>
            <a:pPr algn="just">
              <a:lnSpc>
                <a:spcPts val="3779"/>
              </a:lnSpc>
            </a:pPr>
          </a:p>
        </p:txBody>
      </p:sp>
    </p:spTree>
  </p:cSld>
  <p:clrMapOvr>
    <a:masterClrMapping/>
  </p:clrMapOvr>
  <p:transition spd="fast">
    <p:circl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B2E42"/>
        </a:solidFill>
      </p:bgPr>
    </p:bg>
    <p:spTree>
      <p:nvGrpSpPr>
        <p:cNvPr id="1" name=""/>
        <p:cNvGrpSpPr/>
        <p:nvPr/>
      </p:nvGrpSpPr>
      <p:grpSpPr>
        <a:xfrm>
          <a:off x="0" y="0"/>
          <a:ext cx="0" cy="0"/>
          <a:chOff x="0" y="0"/>
          <a:chExt cx="0" cy="0"/>
        </a:xfrm>
      </p:grpSpPr>
      <p:sp>
        <p:nvSpPr>
          <p:cNvPr name="AutoShape 2" id="2"/>
          <p:cNvSpPr/>
          <p:nvPr/>
        </p:nvSpPr>
        <p:spPr>
          <a:xfrm>
            <a:off x="1506953" y="2288801"/>
            <a:ext cx="1976946" cy="0"/>
          </a:xfrm>
          <a:prstGeom prst="line">
            <a:avLst/>
          </a:prstGeom>
          <a:ln cap="flat" w="38100">
            <a:solidFill>
              <a:srgbClr val="FCF9F7"/>
            </a:solidFill>
            <a:prstDash val="solid"/>
            <a:headEnd type="none" len="sm" w="sm"/>
            <a:tailEnd type="none" len="sm" w="sm"/>
          </a:ln>
        </p:spPr>
      </p:sp>
      <p:sp>
        <p:nvSpPr>
          <p:cNvPr name="Freeform 3" id="3"/>
          <p:cNvSpPr/>
          <p:nvPr/>
        </p:nvSpPr>
        <p:spPr>
          <a:xfrm flipH="false" flipV="false" rot="0">
            <a:off x="13715663" y="3199205"/>
            <a:ext cx="3002978" cy="2935411"/>
          </a:xfrm>
          <a:custGeom>
            <a:avLst/>
            <a:gdLst/>
            <a:ahLst/>
            <a:cxnLst/>
            <a:rect r="r" b="b" t="t" l="l"/>
            <a:pathLst>
              <a:path h="2935411" w="3002978">
                <a:moveTo>
                  <a:pt x="0" y="0"/>
                </a:moveTo>
                <a:lnTo>
                  <a:pt x="3002978" y="0"/>
                </a:lnTo>
                <a:lnTo>
                  <a:pt x="3002978" y="2935411"/>
                </a:lnTo>
                <a:lnTo>
                  <a:pt x="0" y="2935411"/>
                </a:lnTo>
                <a:lnTo>
                  <a:pt x="0" y="0"/>
                </a:lnTo>
                <a:close/>
              </a:path>
            </a:pathLst>
          </a:custGeom>
          <a:blipFill>
            <a:blip r:embed="rId2"/>
            <a:stretch>
              <a:fillRect l="0" t="0" r="0" b="0"/>
            </a:stretch>
          </a:blipFill>
        </p:spPr>
      </p:sp>
      <p:sp>
        <p:nvSpPr>
          <p:cNvPr name="Freeform 4" id="4"/>
          <p:cNvSpPr/>
          <p:nvPr/>
        </p:nvSpPr>
        <p:spPr>
          <a:xfrm flipH="false" flipV="false" rot="0">
            <a:off x="7877587" y="3047412"/>
            <a:ext cx="3106620" cy="3087204"/>
          </a:xfrm>
          <a:custGeom>
            <a:avLst/>
            <a:gdLst/>
            <a:ahLst/>
            <a:cxnLst/>
            <a:rect r="r" b="b" t="t" l="l"/>
            <a:pathLst>
              <a:path h="3087204" w="3106620">
                <a:moveTo>
                  <a:pt x="0" y="0"/>
                </a:moveTo>
                <a:lnTo>
                  <a:pt x="3106621" y="0"/>
                </a:lnTo>
                <a:lnTo>
                  <a:pt x="3106621" y="3087204"/>
                </a:lnTo>
                <a:lnTo>
                  <a:pt x="0" y="3087204"/>
                </a:lnTo>
                <a:lnTo>
                  <a:pt x="0" y="0"/>
                </a:lnTo>
                <a:close/>
              </a:path>
            </a:pathLst>
          </a:custGeom>
          <a:blipFill>
            <a:blip r:embed="rId3"/>
            <a:stretch>
              <a:fillRect l="0" t="0" r="0" b="0"/>
            </a:stretch>
          </a:blipFill>
        </p:spPr>
      </p:sp>
      <p:sp>
        <p:nvSpPr>
          <p:cNvPr name="Freeform 5" id="5"/>
          <p:cNvSpPr/>
          <p:nvPr/>
        </p:nvSpPr>
        <p:spPr>
          <a:xfrm flipH="false" flipV="false" rot="0">
            <a:off x="2375648" y="3386295"/>
            <a:ext cx="3323363" cy="2409438"/>
          </a:xfrm>
          <a:custGeom>
            <a:avLst/>
            <a:gdLst/>
            <a:ahLst/>
            <a:cxnLst/>
            <a:rect r="r" b="b" t="t" l="l"/>
            <a:pathLst>
              <a:path h="2409438" w="3323363">
                <a:moveTo>
                  <a:pt x="0" y="0"/>
                </a:moveTo>
                <a:lnTo>
                  <a:pt x="3323364" y="0"/>
                </a:lnTo>
                <a:lnTo>
                  <a:pt x="3323364" y="2409438"/>
                </a:lnTo>
                <a:lnTo>
                  <a:pt x="0" y="2409438"/>
                </a:lnTo>
                <a:lnTo>
                  <a:pt x="0" y="0"/>
                </a:lnTo>
                <a:close/>
              </a:path>
            </a:pathLst>
          </a:custGeom>
          <a:blipFill>
            <a:blip r:embed="rId4"/>
            <a:stretch>
              <a:fillRect l="0" t="0" r="0" b="0"/>
            </a:stretch>
          </a:blipFill>
        </p:spPr>
      </p:sp>
      <p:sp>
        <p:nvSpPr>
          <p:cNvPr name="TextBox 6" id="6"/>
          <p:cNvSpPr txBox="true"/>
          <p:nvPr/>
        </p:nvSpPr>
        <p:spPr>
          <a:xfrm rot="0">
            <a:off x="1506953" y="1243214"/>
            <a:ext cx="1976946" cy="832842"/>
          </a:xfrm>
          <a:prstGeom prst="rect">
            <a:avLst/>
          </a:prstGeom>
        </p:spPr>
        <p:txBody>
          <a:bodyPr anchor="t" rtlCol="false" tIns="0" lIns="0" bIns="0" rIns="0">
            <a:spAutoFit/>
          </a:bodyPr>
          <a:lstStyle/>
          <a:p>
            <a:pPr algn="l">
              <a:lnSpc>
                <a:spcPts val="3278"/>
              </a:lnSpc>
            </a:pPr>
            <a:r>
              <a:rPr lang="en-US" sz="3345">
                <a:solidFill>
                  <a:srgbClr val="FCF9F7"/>
                </a:solidFill>
                <a:latin typeface="Anton"/>
                <a:ea typeface="Anton"/>
                <a:cs typeface="Anton"/>
                <a:sym typeface="Anton"/>
              </a:rPr>
              <a:t>PROBLEM</a:t>
            </a:r>
          </a:p>
          <a:p>
            <a:pPr algn="l">
              <a:lnSpc>
                <a:spcPts val="3278"/>
              </a:lnSpc>
            </a:pPr>
            <a:r>
              <a:rPr lang="en-US" sz="3345">
                <a:solidFill>
                  <a:srgbClr val="FCF9F7"/>
                </a:solidFill>
                <a:latin typeface="Anton"/>
                <a:ea typeface="Anton"/>
                <a:cs typeface="Anton"/>
                <a:sym typeface="Anton"/>
              </a:rPr>
              <a:t>STATEMENT</a:t>
            </a:r>
          </a:p>
        </p:txBody>
      </p:sp>
      <p:sp>
        <p:nvSpPr>
          <p:cNvPr name="TextBox 7" id="7"/>
          <p:cNvSpPr txBox="true"/>
          <p:nvPr/>
        </p:nvSpPr>
        <p:spPr>
          <a:xfrm rot="0">
            <a:off x="3077210" y="6304237"/>
            <a:ext cx="1920240" cy="2011045"/>
          </a:xfrm>
          <a:prstGeom prst="rect">
            <a:avLst/>
          </a:prstGeom>
        </p:spPr>
        <p:txBody>
          <a:bodyPr anchor="t" rtlCol="false" tIns="0" lIns="0" bIns="0" rIns="0">
            <a:spAutoFit/>
          </a:bodyPr>
          <a:lstStyle/>
          <a:p>
            <a:pPr algn="just">
              <a:lnSpc>
                <a:spcPts val="3079"/>
              </a:lnSpc>
            </a:pPr>
            <a:r>
              <a:rPr lang="en-US" sz="2199">
                <a:solidFill>
                  <a:srgbClr val="EF8DBE"/>
                </a:solidFill>
                <a:latin typeface="TAN Tangkiwood"/>
                <a:ea typeface="TAN Tangkiwood"/>
                <a:cs typeface="TAN Tangkiwood"/>
                <a:sym typeface="TAN Tangkiwood"/>
              </a:rPr>
              <a:t>REAL-TIME STOCK DATA IS HARD TO PROCESS WITH TRADITIONAL METHODS.</a:t>
            </a:r>
          </a:p>
        </p:txBody>
      </p:sp>
      <p:sp>
        <p:nvSpPr>
          <p:cNvPr name="TextBox 8" id="8"/>
          <p:cNvSpPr txBox="true"/>
          <p:nvPr/>
        </p:nvSpPr>
        <p:spPr>
          <a:xfrm rot="0">
            <a:off x="8366598" y="6304237"/>
            <a:ext cx="2128598" cy="2011045"/>
          </a:xfrm>
          <a:prstGeom prst="rect">
            <a:avLst/>
          </a:prstGeom>
        </p:spPr>
        <p:txBody>
          <a:bodyPr anchor="t" rtlCol="false" tIns="0" lIns="0" bIns="0" rIns="0">
            <a:spAutoFit/>
          </a:bodyPr>
          <a:lstStyle/>
          <a:p>
            <a:pPr algn="just">
              <a:lnSpc>
                <a:spcPts val="3079"/>
              </a:lnSpc>
            </a:pPr>
            <a:r>
              <a:rPr lang="en-US" sz="2199">
                <a:solidFill>
                  <a:srgbClr val="FBD468"/>
                </a:solidFill>
                <a:latin typeface="TAN Tangkiwood"/>
                <a:ea typeface="TAN Tangkiwood"/>
                <a:cs typeface="TAN Tangkiwood"/>
                <a:sym typeface="TAN Tangkiwood"/>
              </a:rPr>
              <a:t>KAFKA ON EC2 STREAMS DATA; SAGEMAKER PROCESSES IT; S3 STORES IT.</a:t>
            </a:r>
          </a:p>
        </p:txBody>
      </p:sp>
      <p:sp>
        <p:nvSpPr>
          <p:cNvPr name="TextBox 9" id="9"/>
          <p:cNvSpPr txBox="true"/>
          <p:nvPr/>
        </p:nvSpPr>
        <p:spPr>
          <a:xfrm rot="0">
            <a:off x="14135844" y="6304237"/>
            <a:ext cx="2162616" cy="1620520"/>
          </a:xfrm>
          <a:prstGeom prst="rect">
            <a:avLst/>
          </a:prstGeom>
        </p:spPr>
        <p:txBody>
          <a:bodyPr anchor="t" rtlCol="false" tIns="0" lIns="0" bIns="0" rIns="0">
            <a:spAutoFit/>
          </a:bodyPr>
          <a:lstStyle/>
          <a:p>
            <a:pPr algn="ctr">
              <a:lnSpc>
                <a:spcPts val="3079"/>
              </a:lnSpc>
            </a:pPr>
            <a:r>
              <a:rPr lang="en-US" sz="2199">
                <a:solidFill>
                  <a:srgbClr val="AE97E1"/>
                </a:solidFill>
                <a:latin typeface="TAN Tangkiwood"/>
                <a:ea typeface="TAN Tangkiwood"/>
                <a:cs typeface="TAN Tangkiwood"/>
                <a:sym typeface="TAN Tangkiwood"/>
              </a:rPr>
              <a:t>GLUE &amp; ATHENA ENABLE FAST QUERYING FOR INSIGHTS.</a:t>
            </a:r>
          </a:p>
        </p:txBody>
      </p:sp>
    </p:spTree>
  </p:cSld>
  <p:clrMapOvr>
    <a:masterClrMapping/>
  </p:clrMapOvr>
  <p:transition spd="fast">
    <p:cover dir="rd"/>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B2E42"/>
        </a:solidFill>
      </p:bgPr>
    </p:bg>
    <p:spTree>
      <p:nvGrpSpPr>
        <p:cNvPr id="1" name=""/>
        <p:cNvGrpSpPr/>
        <p:nvPr/>
      </p:nvGrpSpPr>
      <p:grpSpPr>
        <a:xfrm>
          <a:off x="0" y="0"/>
          <a:ext cx="0" cy="0"/>
          <a:chOff x="0" y="0"/>
          <a:chExt cx="0" cy="0"/>
        </a:xfrm>
      </p:grpSpPr>
      <p:sp>
        <p:nvSpPr>
          <p:cNvPr name="Freeform 2" id="2"/>
          <p:cNvSpPr/>
          <p:nvPr/>
        </p:nvSpPr>
        <p:spPr>
          <a:xfrm flipH="false" flipV="false" rot="0">
            <a:off x="4471625" y="1609197"/>
            <a:ext cx="8270955" cy="8229600"/>
          </a:xfrm>
          <a:custGeom>
            <a:avLst/>
            <a:gdLst/>
            <a:ahLst/>
            <a:cxnLst/>
            <a:rect r="r" b="b" t="t" l="l"/>
            <a:pathLst>
              <a:path h="8229600" w="8270955">
                <a:moveTo>
                  <a:pt x="0" y="0"/>
                </a:moveTo>
                <a:lnTo>
                  <a:pt x="8270955" y="0"/>
                </a:lnTo>
                <a:lnTo>
                  <a:pt x="8270955" y="8229600"/>
                </a:lnTo>
                <a:lnTo>
                  <a:pt x="0" y="8229600"/>
                </a:lnTo>
                <a:lnTo>
                  <a:pt x="0" y="0"/>
                </a:lnTo>
                <a:close/>
              </a:path>
            </a:pathLst>
          </a:custGeom>
          <a:blipFill>
            <a:blip r:embed="rId2"/>
            <a:stretch>
              <a:fillRect l="0" t="0" r="0" b="0"/>
            </a:stretch>
          </a:blipFill>
        </p:spPr>
      </p:sp>
      <p:sp>
        <p:nvSpPr>
          <p:cNvPr name="TextBox 3" id="3"/>
          <p:cNvSpPr txBox="true"/>
          <p:nvPr/>
        </p:nvSpPr>
        <p:spPr>
          <a:xfrm rot="0">
            <a:off x="7389254" y="2940974"/>
            <a:ext cx="3509493" cy="4336473"/>
          </a:xfrm>
          <a:prstGeom prst="rect">
            <a:avLst/>
          </a:prstGeom>
        </p:spPr>
        <p:txBody>
          <a:bodyPr anchor="t" rtlCol="false" tIns="0" lIns="0" bIns="0" rIns="0">
            <a:spAutoFit/>
          </a:bodyPr>
          <a:lstStyle/>
          <a:p>
            <a:pPr algn="ctr">
              <a:lnSpc>
                <a:spcPts val="2434"/>
              </a:lnSpc>
            </a:pPr>
            <a:r>
              <a:rPr lang="en-US" sz="2045">
                <a:solidFill>
                  <a:srgbClr val="2B2E42"/>
                </a:solidFill>
                <a:latin typeface="TAN Tangkiwood"/>
                <a:ea typeface="TAN Tangkiwood"/>
                <a:cs typeface="TAN Tangkiwood"/>
                <a:sym typeface="TAN Tangkiwood"/>
              </a:rPr>
              <a:t>THIS PROJECT BUILDS A SCALABLE STOCK MARKET ANALYSIS PIPELINE USING AWS SERVICES. KAFKA ON EC2 STREAMS REAL-TIME DATA, WHICH IS PROCESSED IN SAGEMAKER AND STORED IN AMAZON S3. AWS GLUE ORGANIZES THE DATA INTO STRUCTURED TABLES, WHILE ATHENA ENABLES FAST QUERYING FOR INSIGHTS. THIS SOLUTION ENSURES EFFICIENT  STOCK DATA PROCESSING AND ANALYSIS IN A CLOUD-BASED ENVIRONMENT.</a:t>
            </a:r>
          </a:p>
        </p:txBody>
      </p:sp>
      <p:sp>
        <p:nvSpPr>
          <p:cNvPr name="TextBox 4" id="4"/>
          <p:cNvSpPr txBox="true"/>
          <p:nvPr/>
        </p:nvSpPr>
        <p:spPr>
          <a:xfrm rot="0">
            <a:off x="8155527" y="938703"/>
            <a:ext cx="1976946" cy="826895"/>
          </a:xfrm>
          <a:prstGeom prst="rect">
            <a:avLst/>
          </a:prstGeom>
        </p:spPr>
        <p:txBody>
          <a:bodyPr anchor="t" rtlCol="false" tIns="0" lIns="0" bIns="0" rIns="0">
            <a:spAutoFit/>
          </a:bodyPr>
          <a:lstStyle/>
          <a:p>
            <a:pPr algn="ctr">
              <a:lnSpc>
                <a:spcPts val="3278"/>
              </a:lnSpc>
            </a:pPr>
            <a:r>
              <a:rPr lang="en-US" sz="3345">
                <a:solidFill>
                  <a:srgbClr val="FCF9F7"/>
                </a:solidFill>
                <a:latin typeface="Anton"/>
                <a:ea typeface="Anton"/>
                <a:cs typeface="Anton"/>
                <a:sym typeface="Anton"/>
              </a:rPr>
              <a:t>PROPOSED</a:t>
            </a:r>
          </a:p>
          <a:p>
            <a:pPr algn="ctr">
              <a:lnSpc>
                <a:spcPts val="3278"/>
              </a:lnSpc>
            </a:pPr>
            <a:r>
              <a:rPr lang="en-US" sz="3345">
                <a:solidFill>
                  <a:srgbClr val="FCF9F7"/>
                </a:solidFill>
                <a:latin typeface="Anton"/>
                <a:ea typeface="Anton"/>
                <a:cs typeface="Anton"/>
                <a:sym typeface="Anton"/>
              </a:rPr>
              <a:t>SOLUTION</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B2E42"/>
        </a:solidFill>
      </p:bgPr>
    </p:bg>
    <p:spTree>
      <p:nvGrpSpPr>
        <p:cNvPr id="1" name=""/>
        <p:cNvGrpSpPr/>
        <p:nvPr/>
      </p:nvGrpSpPr>
      <p:grpSpPr>
        <a:xfrm>
          <a:off x="0" y="0"/>
          <a:ext cx="0" cy="0"/>
          <a:chOff x="0" y="0"/>
          <a:chExt cx="0" cy="0"/>
        </a:xfrm>
      </p:grpSpPr>
      <p:sp>
        <p:nvSpPr>
          <p:cNvPr name="AutoShape 2" id="2"/>
          <p:cNvSpPr/>
          <p:nvPr/>
        </p:nvSpPr>
        <p:spPr>
          <a:xfrm>
            <a:off x="1506953" y="2288801"/>
            <a:ext cx="2178051" cy="0"/>
          </a:xfrm>
          <a:prstGeom prst="line">
            <a:avLst/>
          </a:prstGeom>
          <a:ln cap="flat" w="38100">
            <a:solidFill>
              <a:srgbClr val="FCF9F7"/>
            </a:solidFill>
            <a:prstDash val="solid"/>
            <a:headEnd type="none" len="sm" w="sm"/>
            <a:tailEnd type="none" len="sm" w="sm"/>
          </a:ln>
        </p:spPr>
      </p:sp>
      <p:sp>
        <p:nvSpPr>
          <p:cNvPr name="Freeform 3" id="3"/>
          <p:cNvSpPr/>
          <p:nvPr/>
        </p:nvSpPr>
        <p:spPr>
          <a:xfrm flipH="false" flipV="false" rot="0">
            <a:off x="3458314" y="2637155"/>
            <a:ext cx="11770925" cy="6621145"/>
          </a:xfrm>
          <a:custGeom>
            <a:avLst/>
            <a:gdLst/>
            <a:ahLst/>
            <a:cxnLst/>
            <a:rect r="r" b="b" t="t" l="l"/>
            <a:pathLst>
              <a:path h="6621145" w="11770925">
                <a:moveTo>
                  <a:pt x="0" y="0"/>
                </a:moveTo>
                <a:lnTo>
                  <a:pt x="11770924" y="0"/>
                </a:lnTo>
                <a:lnTo>
                  <a:pt x="11770924" y="6621145"/>
                </a:lnTo>
                <a:lnTo>
                  <a:pt x="0" y="6621145"/>
                </a:lnTo>
                <a:lnTo>
                  <a:pt x="0" y="0"/>
                </a:lnTo>
                <a:close/>
              </a:path>
            </a:pathLst>
          </a:custGeom>
          <a:blipFill>
            <a:blip r:embed="rId2"/>
            <a:stretch>
              <a:fillRect l="0" t="0" r="0" b="0"/>
            </a:stretch>
          </a:blipFill>
        </p:spPr>
      </p:sp>
      <p:sp>
        <p:nvSpPr>
          <p:cNvPr name="TextBox 4" id="4"/>
          <p:cNvSpPr txBox="true"/>
          <p:nvPr/>
        </p:nvSpPr>
        <p:spPr>
          <a:xfrm rot="0">
            <a:off x="1506953" y="1597429"/>
            <a:ext cx="2759172" cy="417320"/>
          </a:xfrm>
          <a:prstGeom prst="rect">
            <a:avLst/>
          </a:prstGeom>
        </p:spPr>
        <p:txBody>
          <a:bodyPr anchor="t" rtlCol="false" tIns="0" lIns="0" bIns="0" rIns="0">
            <a:spAutoFit/>
          </a:bodyPr>
          <a:lstStyle/>
          <a:p>
            <a:pPr algn="l">
              <a:lnSpc>
                <a:spcPts val="3278"/>
              </a:lnSpc>
            </a:pPr>
            <a:r>
              <a:rPr lang="en-US" sz="3345">
                <a:solidFill>
                  <a:srgbClr val="FCF9F7"/>
                </a:solidFill>
                <a:latin typeface="Anton"/>
                <a:ea typeface="Anton"/>
                <a:cs typeface="Anton"/>
                <a:sym typeface="Anton"/>
              </a:rPr>
              <a:t>ARCHITECTURE</a:t>
            </a:r>
          </a:p>
        </p:txBody>
      </p:sp>
    </p:spTree>
  </p:cSld>
  <p:clrMapOvr>
    <a:masterClrMapping/>
  </p:clrMapOvr>
  <p:transition spd="fast">
    <p:cover dir="d"/>
  </p:transition>
</p:sld>
</file>

<file path=ppt/slides/slide7.xml><?xml version="1.0" encoding="utf-8"?>
<p:sld xmlns:p="http://schemas.openxmlformats.org/presentationml/2006/main" xmlns:a="http://schemas.openxmlformats.org/drawingml/2006/main">
  <p:cSld>
    <p:bg>
      <p:bgPr>
        <a:solidFill>
          <a:srgbClr val="191919"/>
        </a:solidFill>
      </p:bgPr>
    </p:bg>
    <p:spTree>
      <p:nvGrpSpPr>
        <p:cNvPr id="1" name=""/>
        <p:cNvGrpSpPr/>
        <p:nvPr/>
      </p:nvGrpSpPr>
      <p:grpSpPr>
        <a:xfrm>
          <a:off x="0" y="0"/>
          <a:ext cx="0" cy="0"/>
          <a:chOff x="0" y="0"/>
          <a:chExt cx="0" cy="0"/>
        </a:xfrm>
      </p:grpSpPr>
      <p:grpSp>
        <p:nvGrpSpPr>
          <p:cNvPr name="Group 2" id="2"/>
          <p:cNvGrpSpPr/>
          <p:nvPr/>
        </p:nvGrpSpPr>
        <p:grpSpPr>
          <a:xfrm rot="0">
            <a:off x="14573789" y="2746173"/>
            <a:ext cx="2754769" cy="3421973"/>
            <a:chOff x="0" y="0"/>
            <a:chExt cx="3673025" cy="4562630"/>
          </a:xfrm>
        </p:grpSpPr>
        <p:grpSp>
          <p:nvGrpSpPr>
            <p:cNvPr name="Group 3" id="3"/>
            <p:cNvGrpSpPr/>
            <p:nvPr/>
          </p:nvGrpSpPr>
          <p:grpSpPr>
            <a:xfrm rot="-5400000">
              <a:off x="261606" y="1151211"/>
              <a:ext cx="4562630" cy="2260208"/>
              <a:chOff x="0" y="0"/>
              <a:chExt cx="653128" cy="323543"/>
            </a:xfrm>
          </p:grpSpPr>
          <p:sp>
            <p:nvSpPr>
              <p:cNvPr name="Freeform 4" id="4"/>
              <p:cNvSpPr/>
              <p:nvPr/>
            </p:nvSpPr>
            <p:spPr>
              <a:xfrm flipH="false" flipV="false" rot="0">
                <a:off x="0" y="0"/>
                <a:ext cx="653128" cy="323543"/>
              </a:xfrm>
              <a:custGeom>
                <a:avLst/>
                <a:gdLst/>
                <a:ahLst/>
                <a:cxnLst/>
                <a:rect r="r" b="b" t="t" l="l"/>
                <a:pathLst>
                  <a:path h="323543" w="653128">
                    <a:moveTo>
                      <a:pt x="217827" y="304474"/>
                    </a:moveTo>
                    <a:cubicBezTo>
                      <a:pt x="251311" y="315987"/>
                      <a:pt x="289378" y="323543"/>
                      <a:pt x="326740" y="323543"/>
                    </a:cubicBezTo>
                    <a:cubicBezTo>
                      <a:pt x="364103" y="323543"/>
                      <a:pt x="400055" y="317066"/>
                      <a:pt x="433186" y="305552"/>
                    </a:cubicBezTo>
                    <a:cubicBezTo>
                      <a:pt x="433892" y="305192"/>
                      <a:pt x="434596" y="305192"/>
                      <a:pt x="435301" y="304833"/>
                    </a:cubicBezTo>
                    <a:cubicBezTo>
                      <a:pt x="559723" y="258778"/>
                      <a:pt x="651366" y="137164"/>
                      <a:pt x="653128" y="5908"/>
                    </a:cubicBezTo>
                    <a:lnTo>
                      <a:pt x="653128" y="0"/>
                    </a:lnTo>
                    <a:lnTo>
                      <a:pt x="0" y="0"/>
                    </a:lnTo>
                    <a:lnTo>
                      <a:pt x="0" y="5904"/>
                    </a:lnTo>
                    <a:cubicBezTo>
                      <a:pt x="1762" y="137883"/>
                      <a:pt x="91995" y="259498"/>
                      <a:pt x="217827" y="304474"/>
                    </a:cubicBezTo>
                    <a:close/>
                  </a:path>
                </a:pathLst>
              </a:custGeom>
              <a:solidFill>
                <a:srgbClr val="000000">
                  <a:alpha val="0"/>
                </a:srgbClr>
              </a:solidFill>
              <a:ln w="76200" cap="sq">
                <a:solidFill>
                  <a:srgbClr val="3EDAD8"/>
                </a:solidFill>
                <a:prstDash val="solid"/>
                <a:miter/>
              </a:ln>
            </p:spPr>
          </p:sp>
          <p:sp>
            <p:nvSpPr>
              <p:cNvPr name="TextBox 5" id="5"/>
              <p:cNvSpPr txBox="true"/>
              <p:nvPr/>
            </p:nvSpPr>
            <p:spPr>
              <a:xfrm>
                <a:off x="0" y="-57150"/>
                <a:ext cx="653128" cy="253693"/>
              </a:xfrm>
              <a:prstGeom prst="rect">
                <a:avLst/>
              </a:prstGeom>
            </p:spPr>
            <p:txBody>
              <a:bodyPr anchor="ctr" rtlCol="false" tIns="50800" lIns="50800" bIns="50800" rIns="50800"/>
              <a:lstStyle/>
              <a:p>
                <a:pPr algn="ctr">
                  <a:lnSpc>
                    <a:spcPts val="3299"/>
                  </a:lnSpc>
                </a:pPr>
              </a:p>
            </p:txBody>
          </p:sp>
        </p:grpSp>
        <p:grpSp>
          <p:nvGrpSpPr>
            <p:cNvPr name="Group 6" id="6"/>
            <p:cNvGrpSpPr/>
            <p:nvPr/>
          </p:nvGrpSpPr>
          <p:grpSpPr>
            <a:xfrm rot="0">
              <a:off x="0" y="101600"/>
              <a:ext cx="1526374" cy="4355580"/>
              <a:chOff x="0" y="0"/>
              <a:chExt cx="301506" cy="860362"/>
            </a:xfrm>
          </p:grpSpPr>
          <p:sp>
            <p:nvSpPr>
              <p:cNvPr name="Freeform 7" id="7"/>
              <p:cNvSpPr/>
              <p:nvPr/>
            </p:nvSpPr>
            <p:spPr>
              <a:xfrm flipH="false" flipV="false" rot="0">
                <a:off x="0" y="0"/>
                <a:ext cx="301506" cy="860362"/>
              </a:xfrm>
              <a:custGeom>
                <a:avLst/>
                <a:gdLst/>
                <a:ahLst/>
                <a:cxnLst/>
                <a:rect r="r" b="b" t="t" l="l"/>
                <a:pathLst>
                  <a:path h="860362" w="301506">
                    <a:moveTo>
                      <a:pt x="0" y="0"/>
                    </a:moveTo>
                    <a:lnTo>
                      <a:pt x="301506" y="0"/>
                    </a:lnTo>
                    <a:lnTo>
                      <a:pt x="301506" y="860362"/>
                    </a:lnTo>
                    <a:lnTo>
                      <a:pt x="0" y="860362"/>
                    </a:lnTo>
                    <a:close/>
                  </a:path>
                </a:pathLst>
              </a:custGeom>
              <a:solidFill>
                <a:srgbClr val="191919"/>
              </a:solidFill>
            </p:spPr>
          </p:sp>
          <p:sp>
            <p:nvSpPr>
              <p:cNvPr name="TextBox 8" id="8"/>
              <p:cNvSpPr txBox="true"/>
              <p:nvPr/>
            </p:nvSpPr>
            <p:spPr>
              <a:xfrm>
                <a:off x="0" y="-57150"/>
                <a:ext cx="301506" cy="917512"/>
              </a:xfrm>
              <a:prstGeom prst="rect">
                <a:avLst/>
              </a:prstGeom>
            </p:spPr>
            <p:txBody>
              <a:bodyPr anchor="ctr" rtlCol="false" tIns="50800" lIns="50800" bIns="50800" rIns="50800"/>
              <a:lstStyle/>
              <a:p>
                <a:pPr algn="ctr">
                  <a:lnSpc>
                    <a:spcPts val="3299"/>
                  </a:lnSpc>
                </a:pPr>
              </a:p>
            </p:txBody>
          </p:sp>
        </p:grpSp>
      </p:grpSp>
      <p:grpSp>
        <p:nvGrpSpPr>
          <p:cNvPr name="Group 9" id="9"/>
          <p:cNvGrpSpPr/>
          <p:nvPr/>
        </p:nvGrpSpPr>
        <p:grpSpPr>
          <a:xfrm rot="0">
            <a:off x="12925147" y="2822373"/>
            <a:ext cx="2653673" cy="3280781"/>
            <a:chOff x="0" y="0"/>
            <a:chExt cx="698910" cy="864074"/>
          </a:xfrm>
        </p:grpSpPr>
        <p:sp>
          <p:nvSpPr>
            <p:cNvPr name="Freeform 10" id="10"/>
            <p:cNvSpPr/>
            <p:nvPr/>
          </p:nvSpPr>
          <p:spPr>
            <a:xfrm flipH="false" flipV="false" rot="0">
              <a:off x="0" y="0"/>
              <a:ext cx="698910" cy="864074"/>
            </a:xfrm>
            <a:custGeom>
              <a:avLst/>
              <a:gdLst/>
              <a:ahLst/>
              <a:cxnLst/>
              <a:rect r="r" b="b" t="t" l="l"/>
              <a:pathLst>
                <a:path h="864074" w="698910">
                  <a:moveTo>
                    <a:pt x="0" y="0"/>
                  </a:moveTo>
                  <a:lnTo>
                    <a:pt x="698910" y="0"/>
                  </a:lnTo>
                  <a:lnTo>
                    <a:pt x="698910" y="864074"/>
                  </a:lnTo>
                  <a:lnTo>
                    <a:pt x="0" y="864074"/>
                  </a:lnTo>
                  <a:close/>
                </a:path>
              </a:pathLst>
            </a:custGeom>
            <a:solidFill>
              <a:srgbClr val="191919"/>
            </a:solidFill>
          </p:spPr>
        </p:sp>
        <p:sp>
          <p:nvSpPr>
            <p:cNvPr name="TextBox 11" id="11"/>
            <p:cNvSpPr txBox="true"/>
            <p:nvPr/>
          </p:nvSpPr>
          <p:spPr>
            <a:xfrm>
              <a:off x="0" y="-57150"/>
              <a:ext cx="698910" cy="921224"/>
            </a:xfrm>
            <a:prstGeom prst="rect">
              <a:avLst/>
            </a:prstGeom>
          </p:spPr>
          <p:txBody>
            <a:bodyPr anchor="ctr" rtlCol="false" tIns="50800" lIns="50800" bIns="50800" rIns="50800"/>
            <a:lstStyle/>
            <a:p>
              <a:pPr algn="ctr">
                <a:lnSpc>
                  <a:spcPts val="3299"/>
                </a:lnSpc>
              </a:pPr>
            </a:p>
          </p:txBody>
        </p:sp>
      </p:grpSp>
      <p:sp>
        <p:nvSpPr>
          <p:cNvPr name="AutoShape 12" id="12"/>
          <p:cNvSpPr/>
          <p:nvPr/>
        </p:nvSpPr>
        <p:spPr>
          <a:xfrm rot="0">
            <a:off x="1028700" y="2746173"/>
            <a:ext cx="14614227" cy="0"/>
          </a:xfrm>
          <a:prstGeom prst="line">
            <a:avLst/>
          </a:prstGeom>
          <a:ln cap="flat" w="76200">
            <a:solidFill>
              <a:srgbClr val="3EDAD8"/>
            </a:solidFill>
            <a:prstDash val="solid"/>
            <a:headEnd type="none" len="sm" w="sm"/>
            <a:tailEnd type="none" len="sm" w="sm"/>
          </a:ln>
        </p:spPr>
      </p:sp>
      <p:grpSp>
        <p:nvGrpSpPr>
          <p:cNvPr name="Group 13" id="13"/>
          <p:cNvGrpSpPr/>
          <p:nvPr/>
        </p:nvGrpSpPr>
        <p:grpSpPr>
          <a:xfrm rot="0">
            <a:off x="1028700" y="6091946"/>
            <a:ext cx="2756361" cy="3421973"/>
            <a:chOff x="0" y="0"/>
            <a:chExt cx="3675148" cy="4562630"/>
          </a:xfrm>
        </p:grpSpPr>
        <p:grpSp>
          <p:nvGrpSpPr>
            <p:cNvPr name="Group 14" id="14"/>
            <p:cNvGrpSpPr/>
            <p:nvPr/>
          </p:nvGrpSpPr>
          <p:grpSpPr>
            <a:xfrm rot="5400000">
              <a:off x="-1151211" y="1151211"/>
              <a:ext cx="4562630" cy="2260208"/>
              <a:chOff x="0" y="0"/>
              <a:chExt cx="653128" cy="323543"/>
            </a:xfrm>
          </p:grpSpPr>
          <p:sp>
            <p:nvSpPr>
              <p:cNvPr name="Freeform 15" id="15"/>
              <p:cNvSpPr/>
              <p:nvPr/>
            </p:nvSpPr>
            <p:spPr>
              <a:xfrm flipH="false" flipV="false" rot="0">
                <a:off x="0" y="0"/>
                <a:ext cx="653128" cy="323543"/>
              </a:xfrm>
              <a:custGeom>
                <a:avLst/>
                <a:gdLst/>
                <a:ahLst/>
                <a:cxnLst/>
                <a:rect r="r" b="b" t="t" l="l"/>
                <a:pathLst>
                  <a:path h="323543" w="653128">
                    <a:moveTo>
                      <a:pt x="217827" y="304474"/>
                    </a:moveTo>
                    <a:cubicBezTo>
                      <a:pt x="251311" y="315987"/>
                      <a:pt x="289378" y="323543"/>
                      <a:pt x="326740" y="323543"/>
                    </a:cubicBezTo>
                    <a:cubicBezTo>
                      <a:pt x="364103" y="323543"/>
                      <a:pt x="400055" y="317066"/>
                      <a:pt x="433186" y="305552"/>
                    </a:cubicBezTo>
                    <a:cubicBezTo>
                      <a:pt x="433892" y="305192"/>
                      <a:pt x="434596" y="305192"/>
                      <a:pt x="435301" y="304833"/>
                    </a:cubicBezTo>
                    <a:cubicBezTo>
                      <a:pt x="559723" y="258778"/>
                      <a:pt x="651366" y="137164"/>
                      <a:pt x="653128" y="5908"/>
                    </a:cubicBezTo>
                    <a:lnTo>
                      <a:pt x="653128" y="0"/>
                    </a:lnTo>
                    <a:lnTo>
                      <a:pt x="0" y="0"/>
                    </a:lnTo>
                    <a:lnTo>
                      <a:pt x="0" y="5904"/>
                    </a:lnTo>
                    <a:cubicBezTo>
                      <a:pt x="1762" y="137883"/>
                      <a:pt x="91995" y="259498"/>
                      <a:pt x="217827" y="304474"/>
                    </a:cubicBezTo>
                    <a:close/>
                  </a:path>
                </a:pathLst>
              </a:custGeom>
              <a:solidFill>
                <a:srgbClr val="000000">
                  <a:alpha val="0"/>
                </a:srgbClr>
              </a:solidFill>
              <a:ln w="76200" cap="sq">
                <a:solidFill>
                  <a:srgbClr val="3EDAD8"/>
                </a:solidFill>
                <a:prstDash val="solid"/>
                <a:miter/>
              </a:ln>
            </p:spPr>
          </p:sp>
          <p:sp>
            <p:nvSpPr>
              <p:cNvPr name="TextBox 16" id="16"/>
              <p:cNvSpPr txBox="true"/>
              <p:nvPr/>
            </p:nvSpPr>
            <p:spPr>
              <a:xfrm>
                <a:off x="0" y="-57150"/>
                <a:ext cx="653128" cy="253693"/>
              </a:xfrm>
              <a:prstGeom prst="rect">
                <a:avLst/>
              </a:prstGeom>
            </p:spPr>
            <p:txBody>
              <a:bodyPr anchor="ctr" rtlCol="false" tIns="50800" lIns="50800" bIns="50800" rIns="50800"/>
              <a:lstStyle/>
              <a:p>
                <a:pPr algn="ctr">
                  <a:lnSpc>
                    <a:spcPts val="3299"/>
                  </a:lnSpc>
                </a:pPr>
              </a:p>
            </p:txBody>
          </p:sp>
        </p:grpSp>
        <p:grpSp>
          <p:nvGrpSpPr>
            <p:cNvPr name="Group 17" id="17"/>
            <p:cNvGrpSpPr/>
            <p:nvPr/>
          </p:nvGrpSpPr>
          <p:grpSpPr>
            <a:xfrm rot="0">
              <a:off x="2148775" y="101600"/>
              <a:ext cx="1526374" cy="4355580"/>
              <a:chOff x="0" y="0"/>
              <a:chExt cx="301506" cy="860362"/>
            </a:xfrm>
          </p:grpSpPr>
          <p:sp>
            <p:nvSpPr>
              <p:cNvPr name="Freeform 18" id="18"/>
              <p:cNvSpPr/>
              <p:nvPr/>
            </p:nvSpPr>
            <p:spPr>
              <a:xfrm flipH="false" flipV="false" rot="0">
                <a:off x="0" y="0"/>
                <a:ext cx="301506" cy="860362"/>
              </a:xfrm>
              <a:custGeom>
                <a:avLst/>
                <a:gdLst/>
                <a:ahLst/>
                <a:cxnLst/>
                <a:rect r="r" b="b" t="t" l="l"/>
                <a:pathLst>
                  <a:path h="860362" w="301506">
                    <a:moveTo>
                      <a:pt x="0" y="0"/>
                    </a:moveTo>
                    <a:lnTo>
                      <a:pt x="301506" y="0"/>
                    </a:lnTo>
                    <a:lnTo>
                      <a:pt x="301506" y="860362"/>
                    </a:lnTo>
                    <a:lnTo>
                      <a:pt x="0" y="860362"/>
                    </a:lnTo>
                    <a:close/>
                  </a:path>
                </a:pathLst>
              </a:custGeom>
              <a:solidFill>
                <a:srgbClr val="191919"/>
              </a:solidFill>
            </p:spPr>
          </p:sp>
          <p:sp>
            <p:nvSpPr>
              <p:cNvPr name="TextBox 19" id="19"/>
              <p:cNvSpPr txBox="true"/>
              <p:nvPr/>
            </p:nvSpPr>
            <p:spPr>
              <a:xfrm>
                <a:off x="0" y="-57150"/>
                <a:ext cx="301506" cy="917512"/>
              </a:xfrm>
              <a:prstGeom prst="rect">
                <a:avLst/>
              </a:prstGeom>
            </p:spPr>
            <p:txBody>
              <a:bodyPr anchor="ctr" rtlCol="false" tIns="50800" lIns="50800" bIns="50800" rIns="50800"/>
              <a:lstStyle/>
              <a:p>
                <a:pPr algn="ctr">
                  <a:lnSpc>
                    <a:spcPts val="3299"/>
                  </a:lnSpc>
                </a:pPr>
              </a:p>
            </p:txBody>
          </p:sp>
        </p:grpSp>
      </p:grpSp>
      <p:sp>
        <p:nvSpPr>
          <p:cNvPr name="AutoShape 20" id="20"/>
          <p:cNvSpPr/>
          <p:nvPr/>
        </p:nvSpPr>
        <p:spPr>
          <a:xfrm rot="-11689">
            <a:off x="2720724" y="9413073"/>
            <a:ext cx="14495856" cy="0"/>
          </a:xfrm>
          <a:prstGeom prst="line">
            <a:avLst/>
          </a:prstGeom>
          <a:ln cap="flat" w="76200">
            <a:solidFill>
              <a:srgbClr val="3EDAD8"/>
            </a:solidFill>
            <a:prstDash val="solid"/>
            <a:headEnd type="none" len="sm" w="sm"/>
            <a:tailEnd type="none" len="sm" w="sm"/>
          </a:ln>
        </p:spPr>
      </p:sp>
      <p:grpSp>
        <p:nvGrpSpPr>
          <p:cNvPr name="Group 21" id="21"/>
          <p:cNvGrpSpPr/>
          <p:nvPr/>
        </p:nvGrpSpPr>
        <p:grpSpPr>
          <a:xfrm rot="0">
            <a:off x="16192500" y="10137246"/>
            <a:ext cx="2283181" cy="167947"/>
            <a:chOff x="0" y="0"/>
            <a:chExt cx="601332" cy="44233"/>
          </a:xfrm>
        </p:grpSpPr>
        <p:sp>
          <p:nvSpPr>
            <p:cNvPr name="Freeform 22" id="22"/>
            <p:cNvSpPr/>
            <p:nvPr/>
          </p:nvSpPr>
          <p:spPr>
            <a:xfrm flipH="false" flipV="false" rot="0">
              <a:off x="0" y="0"/>
              <a:ext cx="601332" cy="44233"/>
            </a:xfrm>
            <a:custGeom>
              <a:avLst/>
              <a:gdLst/>
              <a:ahLst/>
              <a:cxnLst/>
              <a:rect r="r" b="b" t="t" l="l"/>
              <a:pathLst>
                <a:path h="44233" w="601332">
                  <a:moveTo>
                    <a:pt x="0" y="0"/>
                  </a:moveTo>
                  <a:lnTo>
                    <a:pt x="601332" y="0"/>
                  </a:lnTo>
                  <a:lnTo>
                    <a:pt x="601332" y="44233"/>
                  </a:lnTo>
                  <a:lnTo>
                    <a:pt x="0" y="44233"/>
                  </a:lnTo>
                  <a:close/>
                </a:path>
              </a:pathLst>
            </a:custGeom>
            <a:solidFill>
              <a:srgbClr val="3EDAD8"/>
            </a:solidFill>
          </p:spPr>
        </p:sp>
        <p:sp>
          <p:nvSpPr>
            <p:cNvPr name="TextBox 23" id="23"/>
            <p:cNvSpPr txBox="true"/>
            <p:nvPr/>
          </p:nvSpPr>
          <p:spPr>
            <a:xfrm>
              <a:off x="0" y="-57150"/>
              <a:ext cx="601332" cy="101383"/>
            </a:xfrm>
            <a:prstGeom prst="rect">
              <a:avLst/>
            </a:prstGeom>
          </p:spPr>
          <p:txBody>
            <a:bodyPr anchor="ctr" rtlCol="false" tIns="50800" lIns="50800" bIns="50800" rIns="50800"/>
            <a:lstStyle/>
            <a:p>
              <a:pPr algn="ctr">
                <a:lnSpc>
                  <a:spcPts val="3299"/>
                </a:lnSpc>
              </a:pPr>
            </a:p>
          </p:txBody>
        </p:sp>
      </p:grpSp>
      <p:grpSp>
        <p:nvGrpSpPr>
          <p:cNvPr name="Group 24" id="24"/>
          <p:cNvGrpSpPr/>
          <p:nvPr/>
        </p:nvGrpSpPr>
        <p:grpSpPr>
          <a:xfrm rot="0">
            <a:off x="0" y="0"/>
            <a:ext cx="16192500" cy="172508"/>
            <a:chOff x="0" y="0"/>
            <a:chExt cx="4264691" cy="45434"/>
          </a:xfrm>
        </p:grpSpPr>
        <p:sp>
          <p:nvSpPr>
            <p:cNvPr name="Freeform 25" id="25"/>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3EDAD8"/>
            </a:solidFill>
          </p:spPr>
        </p:sp>
        <p:sp>
          <p:nvSpPr>
            <p:cNvPr name="TextBox 26" id="26"/>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sp>
        <p:nvSpPr>
          <p:cNvPr name="AutoShape 27" id="27"/>
          <p:cNvSpPr/>
          <p:nvPr/>
        </p:nvSpPr>
        <p:spPr>
          <a:xfrm rot="0">
            <a:off x="2720636" y="6091946"/>
            <a:ext cx="12922291" cy="0"/>
          </a:xfrm>
          <a:prstGeom prst="line">
            <a:avLst/>
          </a:prstGeom>
          <a:ln cap="flat" w="76200">
            <a:solidFill>
              <a:srgbClr val="3EDAD8"/>
            </a:solidFill>
            <a:prstDash val="solid"/>
            <a:headEnd type="none" len="sm" w="sm"/>
            <a:tailEnd type="none" len="sm" w="sm"/>
          </a:ln>
        </p:spPr>
      </p:sp>
      <p:sp>
        <p:nvSpPr>
          <p:cNvPr name="AutoShape 28" id="28"/>
          <p:cNvSpPr/>
          <p:nvPr/>
        </p:nvSpPr>
        <p:spPr>
          <a:xfrm rot="5400000">
            <a:off x="2224899" y="3161554"/>
            <a:ext cx="830763" cy="0"/>
          </a:xfrm>
          <a:prstGeom prst="line">
            <a:avLst/>
          </a:prstGeom>
          <a:ln cap="flat" w="76200">
            <a:solidFill>
              <a:srgbClr val="3EDAD8"/>
            </a:solidFill>
            <a:prstDash val="solid"/>
            <a:headEnd type="none" len="sm" w="sm"/>
            <a:tailEnd type="oval" len="lg" w="lg"/>
          </a:ln>
        </p:spPr>
      </p:sp>
      <p:sp>
        <p:nvSpPr>
          <p:cNvPr name="AutoShape 29" id="29"/>
          <p:cNvSpPr/>
          <p:nvPr/>
        </p:nvSpPr>
        <p:spPr>
          <a:xfrm rot="5400000">
            <a:off x="6002871" y="3161554"/>
            <a:ext cx="830763" cy="0"/>
          </a:xfrm>
          <a:prstGeom prst="line">
            <a:avLst/>
          </a:prstGeom>
          <a:ln cap="flat" w="76200">
            <a:solidFill>
              <a:srgbClr val="3EDAD8"/>
            </a:solidFill>
            <a:prstDash val="solid"/>
            <a:headEnd type="none" len="sm" w="sm"/>
            <a:tailEnd type="oval" len="lg" w="lg"/>
          </a:ln>
        </p:spPr>
      </p:sp>
      <p:sp>
        <p:nvSpPr>
          <p:cNvPr name="AutoShape 30" id="30"/>
          <p:cNvSpPr/>
          <p:nvPr/>
        </p:nvSpPr>
        <p:spPr>
          <a:xfrm rot="5400000">
            <a:off x="9809418" y="3161554"/>
            <a:ext cx="830763" cy="0"/>
          </a:xfrm>
          <a:prstGeom prst="line">
            <a:avLst/>
          </a:prstGeom>
          <a:ln cap="flat" w="76200">
            <a:solidFill>
              <a:srgbClr val="3EDAD8"/>
            </a:solidFill>
            <a:prstDash val="solid"/>
            <a:headEnd type="none" len="sm" w="sm"/>
            <a:tailEnd type="oval" len="lg" w="lg"/>
          </a:ln>
        </p:spPr>
      </p:sp>
      <p:sp>
        <p:nvSpPr>
          <p:cNvPr name="AutoShape 31" id="31"/>
          <p:cNvSpPr/>
          <p:nvPr/>
        </p:nvSpPr>
        <p:spPr>
          <a:xfrm rot="5400000">
            <a:off x="13654065" y="3161554"/>
            <a:ext cx="830763" cy="0"/>
          </a:xfrm>
          <a:prstGeom prst="line">
            <a:avLst/>
          </a:prstGeom>
          <a:ln cap="flat" w="76200">
            <a:solidFill>
              <a:srgbClr val="3EDAD8"/>
            </a:solidFill>
            <a:prstDash val="solid"/>
            <a:headEnd type="none" len="sm" w="sm"/>
            <a:tailEnd type="oval" len="lg" w="lg"/>
          </a:ln>
        </p:spPr>
      </p:sp>
      <p:sp>
        <p:nvSpPr>
          <p:cNvPr name="AutoShape 32" id="32"/>
          <p:cNvSpPr/>
          <p:nvPr/>
        </p:nvSpPr>
        <p:spPr>
          <a:xfrm rot="5400000">
            <a:off x="4388921" y="6507327"/>
            <a:ext cx="830763" cy="0"/>
          </a:xfrm>
          <a:prstGeom prst="line">
            <a:avLst/>
          </a:prstGeom>
          <a:ln cap="flat" w="76200">
            <a:solidFill>
              <a:srgbClr val="3EDAD8"/>
            </a:solidFill>
            <a:prstDash val="solid"/>
            <a:headEnd type="none" len="sm" w="sm"/>
            <a:tailEnd type="oval" len="lg" w="lg"/>
          </a:ln>
        </p:spPr>
      </p:sp>
      <p:sp>
        <p:nvSpPr>
          <p:cNvPr name="AutoShape 33" id="33"/>
          <p:cNvSpPr/>
          <p:nvPr/>
        </p:nvSpPr>
        <p:spPr>
          <a:xfrm rot="5400000">
            <a:off x="8728618" y="6507327"/>
            <a:ext cx="830763" cy="0"/>
          </a:xfrm>
          <a:prstGeom prst="line">
            <a:avLst/>
          </a:prstGeom>
          <a:ln cap="flat" w="76200">
            <a:solidFill>
              <a:srgbClr val="3EDAD8"/>
            </a:solidFill>
            <a:prstDash val="solid"/>
            <a:headEnd type="none" len="sm" w="sm"/>
            <a:tailEnd type="oval" len="lg" w="lg"/>
          </a:ln>
        </p:spPr>
      </p:sp>
      <p:sp>
        <p:nvSpPr>
          <p:cNvPr name="AutoShape 34" id="34"/>
          <p:cNvSpPr/>
          <p:nvPr/>
        </p:nvSpPr>
        <p:spPr>
          <a:xfrm rot="5400000">
            <a:off x="13068315" y="6507327"/>
            <a:ext cx="830763" cy="0"/>
          </a:xfrm>
          <a:prstGeom prst="line">
            <a:avLst/>
          </a:prstGeom>
          <a:ln cap="flat" w="76200">
            <a:solidFill>
              <a:srgbClr val="3EDAD8"/>
            </a:solidFill>
            <a:prstDash val="solid"/>
            <a:headEnd type="none" len="sm" w="sm"/>
            <a:tailEnd type="oval" len="lg" w="lg"/>
          </a:ln>
        </p:spPr>
      </p:sp>
      <p:grpSp>
        <p:nvGrpSpPr>
          <p:cNvPr name="Group 35" id="35"/>
          <p:cNvGrpSpPr/>
          <p:nvPr/>
        </p:nvGrpSpPr>
        <p:grpSpPr>
          <a:xfrm rot="0">
            <a:off x="1028700" y="3922184"/>
            <a:ext cx="3146962" cy="969010"/>
            <a:chOff x="0" y="0"/>
            <a:chExt cx="4195949" cy="1292013"/>
          </a:xfrm>
        </p:grpSpPr>
        <p:sp>
          <p:nvSpPr>
            <p:cNvPr name="TextBox 36" id="36"/>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3EDAD8"/>
                  </a:solidFill>
                  <a:latin typeface="Aileron"/>
                  <a:ea typeface="Aileron"/>
                  <a:cs typeface="Aileron"/>
                  <a:sym typeface="Aileron"/>
                </a:rPr>
                <a:t>02/15/2025</a:t>
              </a:r>
            </a:p>
          </p:txBody>
        </p:sp>
        <p:sp>
          <p:nvSpPr>
            <p:cNvPr name="TextBox 37" id="37"/>
            <p:cNvSpPr txBox="true"/>
            <p:nvPr/>
          </p:nvSpPr>
          <p:spPr>
            <a:xfrm rot="0">
              <a:off x="0" y="800523"/>
              <a:ext cx="4195949" cy="491490"/>
            </a:xfrm>
            <a:prstGeom prst="rect">
              <a:avLst/>
            </a:prstGeom>
          </p:spPr>
          <p:txBody>
            <a:bodyPr anchor="t" rtlCol="false" tIns="0" lIns="0" bIns="0" rIns="0">
              <a:spAutoFit/>
            </a:bodyPr>
            <a:lstStyle/>
            <a:p>
              <a:pPr algn="ctr">
                <a:lnSpc>
                  <a:spcPts val="3299"/>
                </a:lnSpc>
              </a:pPr>
              <a:r>
                <a:rPr lang="en-US" sz="2199" spc="65">
                  <a:solidFill>
                    <a:srgbClr val="FFFFFF"/>
                  </a:solidFill>
                  <a:latin typeface="Aileron"/>
                  <a:ea typeface="Aileron"/>
                  <a:cs typeface="Aileron"/>
                  <a:sym typeface="Aileron"/>
                </a:rPr>
                <a:t>Data Extraction</a:t>
              </a:r>
            </a:p>
          </p:txBody>
        </p:sp>
      </p:grpSp>
      <p:grpSp>
        <p:nvGrpSpPr>
          <p:cNvPr name="Group 38" id="38"/>
          <p:cNvGrpSpPr/>
          <p:nvPr/>
        </p:nvGrpSpPr>
        <p:grpSpPr>
          <a:xfrm rot="0">
            <a:off x="4806672" y="3922184"/>
            <a:ext cx="3146962" cy="969010"/>
            <a:chOff x="0" y="0"/>
            <a:chExt cx="4195949" cy="1292013"/>
          </a:xfrm>
        </p:grpSpPr>
        <p:sp>
          <p:nvSpPr>
            <p:cNvPr name="TextBox 39" id="39"/>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3EDAD8"/>
                  </a:solidFill>
                  <a:latin typeface="Aileron"/>
                  <a:ea typeface="Aileron"/>
                  <a:cs typeface="Aileron"/>
                  <a:sym typeface="Aileron"/>
                </a:rPr>
                <a:t>02/22/2025</a:t>
              </a:r>
            </a:p>
          </p:txBody>
        </p:sp>
        <p:sp>
          <p:nvSpPr>
            <p:cNvPr name="TextBox 40" id="40"/>
            <p:cNvSpPr txBox="true"/>
            <p:nvPr/>
          </p:nvSpPr>
          <p:spPr>
            <a:xfrm rot="0">
              <a:off x="0" y="800523"/>
              <a:ext cx="4195949" cy="491490"/>
            </a:xfrm>
            <a:prstGeom prst="rect">
              <a:avLst/>
            </a:prstGeom>
          </p:spPr>
          <p:txBody>
            <a:bodyPr anchor="t" rtlCol="false" tIns="0" lIns="0" bIns="0" rIns="0">
              <a:spAutoFit/>
            </a:bodyPr>
            <a:lstStyle/>
            <a:p>
              <a:pPr algn="ctr">
                <a:lnSpc>
                  <a:spcPts val="3299"/>
                </a:lnSpc>
              </a:pPr>
              <a:r>
                <a:rPr lang="en-US" sz="2199" spc="65">
                  <a:solidFill>
                    <a:srgbClr val="FFFFFF"/>
                  </a:solidFill>
                  <a:latin typeface="Aileron"/>
                  <a:ea typeface="Aileron"/>
                  <a:cs typeface="Aileron"/>
                  <a:sym typeface="Aileron"/>
                </a:rPr>
                <a:t>Data Transformation</a:t>
              </a:r>
            </a:p>
          </p:txBody>
        </p:sp>
      </p:grpSp>
      <p:grpSp>
        <p:nvGrpSpPr>
          <p:cNvPr name="Group 41" id="41"/>
          <p:cNvGrpSpPr/>
          <p:nvPr/>
        </p:nvGrpSpPr>
        <p:grpSpPr>
          <a:xfrm rot="0">
            <a:off x="8584644" y="3922184"/>
            <a:ext cx="3280312" cy="969010"/>
            <a:chOff x="0" y="0"/>
            <a:chExt cx="4373749" cy="1292013"/>
          </a:xfrm>
        </p:grpSpPr>
        <p:sp>
          <p:nvSpPr>
            <p:cNvPr name="TextBox 42" id="42"/>
            <p:cNvSpPr txBox="true"/>
            <p:nvPr/>
          </p:nvSpPr>
          <p:spPr>
            <a:xfrm rot="0">
              <a:off x="0" y="-28575"/>
              <a:ext cx="4373749" cy="672888"/>
            </a:xfrm>
            <a:prstGeom prst="rect">
              <a:avLst/>
            </a:prstGeom>
          </p:spPr>
          <p:txBody>
            <a:bodyPr anchor="t" rtlCol="false" tIns="0" lIns="0" bIns="0" rIns="0">
              <a:spAutoFit/>
            </a:bodyPr>
            <a:lstStyle/>
            <a:p>
              <a:pPr algn="ctr">
                <a:lnSpc>
                  <a:spcPts val="4160"/>
                </a:lnSpc>
              </a:pPr>
              <a:r>
                <a:rPr lang="en-US" sz="3200" spc="160">
                  <a:solidFill>
                    <a:srgbClr val="3EDAD8"/>
                  </a:solidFill>
                  <a:latin typeface="Aileron"/>
                  <a:ea typeface="Aileron"/>
                  <a:cs typeface="Aileron"/>
                  <a:sym typeface="Aileron"/>
                </a:rPr>
                <a:t>02/28/2025</a:t>
              </a:r>
            </a:p>
          </p:txBody>
        </p:sp>
        <p:sp>
          <p:nvSpPr>
            <p:cNvPr name="TextBox 43" id="43"/>
            <p:cNvSpPr txBox="true"/>
            <p:nvPr/>
          </p:nvSpPr>
          <p:spPr>
            <a:xfrm rot="0">
              <a:off x="0" y="800523"/>
              <a:ext cx="4373749" cy="491490"/>
            </a:xfrm>
            <a:prstGeom prst="rect">
              <a:avLst/>
            </a:prstGeom>
          </p:spPr>
          <p:txBody>
            <a:bodyPr anchor="t" rtlCol="false" tIns="0" lIns="0" bIns="0" rIns="0">
              <a:spAutoFit/>
            </a:bodyPr>
            <a:lstStyle/>
            <a:p>
              <a:pPr algn="ctr">
                <a:lnSpc>
                  <a:spcPts val="3299"/>
                </a:lnSpc>
              </a:pPr>
              <a:r>
                <a:rPr lang="en-US" sz="2199" spc="65">
                  <a:solidFill>
                    <a:srgbClr val="FFFFFF"/>
                  </a:solidFill>
                  <a:latin typeface="Aileron"/>
                  <a:ea typeface="Aileron"/>
                  <a:cs typeface="Aileron"/>
                  <a:sym typeface="Aileron"/>
                </a:rPr>
                <a:t>Data Loading</a:t>
              </a:r>
            </a:p>
          </p:txBody>
        </p:sp>
      </p:grpSp>
      <p:grpSp>
        <p:nvGrpSpPr>
          <p:cNvPr name="Group 44" id="44"/>
          <p:cNvGrpSpPr/>
          <p:nvPr/>
        </p:nvGrpSpPr>
        <p:grpSpPr>
          <a:xfrm rot="0">
            <a:off x="12495966" y="3922184"/>
            <a:ext cx="3146962" cy="969010"/>
            <a:chOff x="0" y="0"/>
            <a:chExt cx="4195949" cy="1292013"/>
          </a:xfrm>
        </p:grpSpPr>
        <p:sp>
          <p:nvSpPr>
            <p:cNvPr name="TextBox 45" id="45"/>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3EDAD8"/>
                  </a:solidFill>
                  <a:latin typeface="Aileron"/>
                  <a:ea typeface="Aileron"/>
                  <a:cs typeface="Aileron"/>
                  <a:sym typeface="Aileron"/>
                </a:rPr>
                <a:t>03/12/2025</a:t>
              </a:r>
            </a:p>
          </p:txBody>
        </p:sp>
        <p:sp>
          <p:nvSpPr>
            <p:cNvPr name="TextBox 46" id="46"/>
            <p:cNvSpPr txBox="true"/>
            <p:nvPr/>
          </p:nvSpPr>
          <p:spPr>
            <a:xfrm rot="0">
              <a:off x="0" y="800523"/>
              <a:ext cx="4195949" cy="491490"/>
            </a:xfrm>
            <a:prstGeom prst="rect">
              <a:avLst/>
            </a:prstGeom>
          </p:spPr>
          <p:txBody>
            <a:bodyPr anchor="t" rtlCol="false" tIns="0" lIns="0" bIns="0" rIns="0">
              <a:spAutoFit/>
            </a:bodyPr>
            <a:lstStyle/>
            <a:p>
              <a:pPr algn="ctr">
                <a:lnSpc>
                  <a:spcPts val="3299"/>
                </a:lnSpc>
              </a:pPr>
              <a:r>
                <a:rPr lang="en-US" sz="2199" spc="65">
                  <a:solidFill>
                    <a:srgbClr val="FFFFFF"/>
                  </a:solidFill>
                  <a:latin typeface="Aileron"/>
                  <a:ea typeface="Aileron"/>
                  <a:cs typeface="Aileron"/>
                  <a:sym typeface="Aileron"/>
                </a:rPr>
                <a:t>Secure Storage</a:t>
              </a:r>
            </a:p>
          </p:txBody>
        </p:sp>
      </p:grpSp>
      <p:grpSp>
        <p:nvGrpSpPr>
          <p:cNvPr name="Group 47" id="47"/>
          <p:cNvGrpSpPr/>
          <p:nvPr/>
        </p:nvGrpSpPr>
        <p:grpSpPr>
          <a:xfrm rot="0">
            <a:off x="3230822" y="7398994"/>
            <a:ext cx="3146962" cy="969010"/>
            <a:chOff x="0" y="0"/>
            <a:chExt cx="4195949" cy="1292013"/>
          </a:xfrm>
        </p:grpSpPr>
        <p:sp>
          <p:nvSpPr>
            <p:cNvPr name="TextBox 48" id="48"/>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3EDAD8"/>
                  </a:solidFill>
                  <a:latin typeface="Aileron"/>
                  <a:ea typeface="Aileron"/>
                  <a:cs typeface="Aileron"/>
                  <a:sym typeface="Aileron"/>
                </a:rPr>
                <a:t>03/19/2025</a:t>
              </a:r>
            </a:p>
          </p:txBody>
        </p:sp>
        <p:sp>
          <p:nvSpPr>
            <p:cNvPr name="TextBox 49" id="49"/>
            <p:cNvSpPr txBox="true"/>
            <p:nvPr/>
          </p:nvSpPr>
          <p:spPr>
            <a:xfrm rot="0">
              <a:off x="0" y="800523"/>
              <a:ext cx="4195949" cy="491490"/>
            </a:xfrm>
            <a:prstGeom prst="rect">
              <a:avLst/>
            </a:prstGeom>
          </p:spPr>
          <p:txBody>
            <a:bodyPr anchor="t" rtlCol="false" tIns="0" lIns="0" bIns="0" rIns="0">
              <a:spAutoFit/>
            </a:bodyPr>
            <a:lstStyle/>
            <a:p>
              <a:pPr algn="ctr">
                <a:lnSpc>
                  <a:spcPts val="3299"/>
                </a:lnSpc>
              </a:pPr>
              <a:r>
                <a:rPr lang="en-US" sz="2199" spc="65">
                  <a:solidFill>
                    <a:srgbClr val="FFFFFF"/>
                  </a:solidFill>
                  <a:latin typeface="Aileron"/>
                  <a:ea typeface="Aileron"/>
                  <a:cs typeface="Aileron"/>
                  <a:sym typeface="Aileron"/>
                </a:rPr>
                <a:t>Monitoring</a:t>
              </a:r>
            </a:p>
          </p:txBody>
        </p:sp>
      </p:grpSp>
      <p:grpSp>
        <p:nvGrpSpPr>
          <p:cNvPr name="Group 50" id="50"/>
          <p:cNvGrpSpPr/>
          <p:nvPr/>
        </p:nvGrpSpPr>
        <p:grpSpPr>
          <a:xfrm rot="0">
            <a:off x="7570519" y="7398994"/>
            <a:ext cx="3146962" cy="969010"/>
            <a:chOff x="0" y="0"/>
            <a:chExt cx="4195949" cy="1292013"/>
          </a:xfrm>
        </p:grpSpPr>
        <p:sp>
          <p:nvSpPr>
            <p:cNvPr name="TextBox 51" id="51"/>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3EDAD8"/>
                  </a:solidFill>
                  <a:latin typeface="Aileron"/>
                  <a:ea typeface="Aileron"/>
                  <a:cs typeface="Aileron"/>
                  <a:sym typeface="Aileron"/>
                </a:rPr>
                <a:t>04/02/2025</a:t>
              </a:r>
            </a:p>
          </p:txBody>
        </p:sp>
        <p:sp>
          <p:nvSpPr>
            <p:cNvPr name="TextBox 52" id="52"/>
            <p:cNvSpPr txBox="true"/>
            <p:nvPr/>
          </p:nvSpPr>
          <p:spPr>
            <a:xfrm rot="0">
              <a:off x="0" y="800523"/>
              <a:ext cx="4195949" cy="491490"/>
            </a:xfrm>
            <a:prstGeom prst="rect">
              <a:avLst/>
            </a:prstGeom>
          </p:spPr>
          <p:txBody>
            <a:bodyPr anchor="t" rtlCol="false" tIns="0" lIns="0" bIns="0" rIns="0">
              <a:spAutoFit/>
            </a:bodyPr>
            <a:lstStyle/>
            <a:p>
              <a:pPr algn="ctr">
                <a:lnSpc>
                  <a:spcPts val="3299"/>
                </a:lnSpc>
              </a:pPr>
              <a:r>
                <a:rPr lang="en-US" sz="2199" spc="65">
                  <a:solidFill>
                    <a:srgbClr val="FFFFFF"/>
                  </a:solidFill>
                  <a:latin typeface="Aileron"/>
                  <a:ea typeface="Aileron"/>
                  <a:cs typeface="Aileron"/>
                  <a:sym typeface="Aileron"/>
                </a:rPr>
                <a:t>Data Visualization</a:t>
              </a:r>
            </a:p>
          </p:txBody>
        </p:sp>
      </p:grpSp>
      <p:grpSp>
        <p:nvGrpSpPr>
          <p:cNvPr name="Group 53" id="53"/>
          <p:cNvGrpSpPr/>
          <p:nvPr/>
        </p:nvGrpSpPr>
        <p:grpSpPr>
          <a:xfrm rot="0">
            <a:off x="11910216" y="7398994"/>
            <a:ext cx="3146962" cy="969010"/>
            <a:chOff x="0" y="0"/>
            <a:chExt cx="4195949" cy="1292013"/>
          </a:xfrm>
        </p:grpSpPr>
        <p:sp>
          <p:nvSpPr>
            <p:cNvPr name="TextBox 54" id="54"/>
            <p:cNvSpPr txBox="true"/>
            <p:nvPr/>
          </p:nvSpPr>
          <p:spPr>
            <a:xfrm rot="0">
              <a:off x="0" y="-28575"/>
              <a:ext cx="4195949" cy="672888"/>
            </a:xfrm>
            <a:prstGeom prst="rect">
              <a:avLst/>
            </a:prstGeom>
          </p:spPr>
          <p:txBody>
            <a:bodyPr anchor="t" rtlCol="false" tIns="0" lIns="0" bIns="0" rIns="0">
              <a:spAutoFit/>
            </a:bodyPr>
            <a:lstStyle/>
            <a:p>
              <a:pPr algn="ctr">
                <a:lnSpc>
                  <a:spcPts val="4160"/>
                </a:lnSpc>
              </a:pPr>
              <a:r>
                <a:rPr lang="en-US" sz="3200" spc="160">
                  <a:solidFill>
                    <a:srgbClr val="3EDAD8"/>
                  </a:solidFill>
                  <a:latin typeface="Aileron"/>
                  <a:ea typeface="Aileron"/>
                  <a:cs typeface="Aileron"/>
                  <a:sym typeface="Aileron"/>
                </a:rPr>
                <a:t>04/23/2025</a:t>
              </a:r>
            </a:p>
          </p:txBody>
        </p:sp>
        <p:sp>
          <p:nvSpPr>
            <p:cNvPr name="TextBox 55" id="55"/>
            <p:cNvSpPr txBox="true"/>
            <p:nvPr/>
          </p:nvSpPr>
          <p:spPr>
            <a:xfrm rot="0">
              <a:off x="0" y="800523"/>
              <a:ext cx="4195949" cy="491490"/>
            </a:xfrm>
            <a:prstGeom prst="rect">
              <a:avLst/>
            </a:prstGeom>
          </p:spPr>
          <p:txBody>
            <a:bodyPr anchor="t" rtlCol="false" tIns="0" lIns="0" bIns="0" rIns="0">
              <a:spAutoFit/>
            </a:bodyPr>
            <a:lstStyle/>
            <a:p>
              <a:pPr algn="ctr">
                <a:lnSpc>
                  <a:spcPts val="3299"/>
                </a:lnSpc>
              </a:pPr>
              <a:r>
                <a:rPr lang="en-US" sz="2199" spc="65">
                  <a:solidFill>
                    <a:srgbClr val="FFFFFF"/>
                  </a:solidFill>
                  <a:latin typeface="Aileron"/>
                  <a:ea typeface="Aileron"/>
                  <a:cs typeface="Aileron"/>
                  <a:sym typeface="Aileron"/>
                </a:rPr>
                <a:t>Data Analysis</a:t>
              </a:r>
            </a:p>
          </p:txBody>
        </p:sp>
      </p:grpSp>
      <p:grpSp>
        <p:nvGrpSpPr>
          <p:cNvPr name="Group 56" id="56"/>
          <p:cNvGrpSpPr/>
          <p:nvPr/>
        </p:nvGrpSpPr>
        <p:grpSpPr>
          <a:xfrm rot="0">
            <a:off x="1028700" y="1277418"/>
            <a:ext cx="12246346" cy="1030605"/>
            <a:chOff x="0" y="0"/>
            <a:chExt cx="16328461" cy="1374140"/>
          </a:xfrm>
        </p:grpSpPr>
        <p:sp>
          <p:nvSpPr>
            <p:cNvPr name="TextBox 57" id="57"/>
            <p:cNvSpPr txBox="true"/>
            <p:nvPr/>
          </p:nvSpPr>
          <p:spPr>
            <a:xfrm rot="0">
              <a:off x="0" y="-38100"/>
              <a:ext cx="16328461" cy="764540"/>
            </a:xfrm>
            <a:prstGeom prst="rect">
              <a:avLst/>
            </a:prstGeom>
          </p:spPr>
          <p:txBody>
            <a:bodyPr anchor="t" rtlCol="false" tIns="0" lIns="0" bIns="0" rIns="0">
              <a:spAutoFit/>
            </a:bodyPr>
            <a:lstStyle/>
            <a:p>
              <a:pPr algn="l">
                <a:lnSpc>
                  <a:spcPts val="4680"/>
                </a:lnSpc>
              </a:pPr>
              <a:r>
                <a:rPr lang="en-US" sz="3600" spc="107" b="true">
                  <a:solidFill>
                    <a:srgbClr val="3EDAD8"/>
                  </a:solidFill>
                  <a:latin typeface="Aileron Heavy"/>
                  <a:ea typeface="Aileron Heavy"/>
                  <a:cs typeface="Aileron Heavy"/>
                  <a:sym typeface="Aileron Heavy"/>
                </a:rPr>
                <a:t>PROJECT TIMELINE</a:t>
              </a:r>
            </a:p>
          </p:txBody>
        </p:sp>
        <p:sp>
          <p:nvSpPr>
            <p:cNvPr name="TextBox 58" id="58"/>
            <p:cNvSpPr txBox="true"/>
            <p:nvPr/>
          </p:nvSpPr>
          <p:spPr>
            <a:xfrm rot="0">
              <a:off x="0" y="882650"/>
              <a:ext cx="16328461" cy="491490"/>
            </a:xfrm>
            <a:prstGeom prst="rect">
              <a:avLst/>
            </a:prstGeom>
          </p:spPr>
          <p:txBody>
            <a:bodyPr anchor="t" rtlCol="false" tIns="0" lIns="0" bIns="0" rIns="0">
              <a:spAutoFit/>
            </a:bodyPr>
            <a:lstStyle/>
            <a:p>
              <a:pPr algn="l">
                <a:lnSpc>
                  <a:spcPts val="3299"/>
                </a:lnSpc>
              </a:pPr>
            </a:p>
          </p:txBody>
        </p:sp>
      </p:grpSp>
    </p:spTree>
  </p:cSld>
  <p:clrMapOvr>
    <a:masterClrMapping/>
  </p:clrMapOvr>
  <p:transition spd="fast">
    <p:wipe dir="l"/>
  </p:transition>
</p:sld>
</file>

<file path=ppt/slides/slide8.xml><?xml version="1.0" encoding="utf-8"?>
<p:sld xmlns:p="http://schemas.openxmlformats.org/presentationml/2006/main" xmlns:a="http://schemas.openxmlformats.org/drawingml/2006/main">
  <p:cSld>
    <p:bg>
      <p:bgPr>
        <a:solidFill>
          <a:srgbClr val="2B2E42"/>
        </a:solidFill>
      </p:bgPr>
    </p:bg>
    <p:spTree>
      <p:nvGrpSpPr>
        <p:cNvPr id="1" name=""/>
        <p:cNvGrpSpPr/>
        <p:nvPr/>
      </p:nvGrpSpPr>
      <p:grpSpPr>
        <a:xfrm>
          <a:off x="0" y="0"/>
          <a:ext cx="0" cy="0"/>
          <a:chOff x="0" y="0"/>
          <a:chExt cx="0" cy="0"/>
        </a:xfrm>
      </p:grpSpPr>
      <p:sp>
        <p:nvSpPr>
          <p:cNvPr name="AutoShape 2" id="2"/>
          <p:cNvSpPr/>
          <p:nvPr/>
        </p:nvSpPr>
        <p:spPr>
          <a:xfrm>
            <a:off x="1506953" y="2288801"/>
            <a:ext cx="2178051" cy="0"/>
          </a:xfrm>
          <a:prstGeom prst="line">
            <a:avLst/>
          </a:prstGeom>
          <a:ln cap="flat" w="38100">
            <a:solidFill>
              <a:srgbClr val="FCF9F7"/>
            </a:solidFill>
            <a:prstDash val="solid"/>
            <a:headEnd type="none" len="sm" w="sm"/>
            <a:tailEnd type="none" len="sm" w="sm"/>
          </a:ln>
        </p:spPr>
      </p:sp>
      <p:sp>
        <p:nvSpPr>
          <p:cNvPr name="TextBox 3" id="3"/>
          <p:cNvSpPr txBox="true"/>
          <p:nvPr/>
        </p:nvSpPr>
        <p:spPr>
          <a:xfrm rot="0">
            <a:off x="1506953" y="1597429"/>
            <a:ext cx="2759172" cy="417320"/>
          </a:xfrm>
          <a:prstGeom prst="rect">
            <a:avLst/>
          </a:prstGeom>
        </p:spPr>
        <p:txBody>
          <a:bodyPr anchor="t" rtlCol="false" tIns="0" lIns="0" bIns="0" rIns="0">
            <a:spAutoFit/>
          </a:bodyPr>
          <a:lstStyle/>
          <a:p>
            <a:pPr algn="l">
              <a:lnSpc>
                <a:spcPts val="3278"/>
              </a:lnSpc>
            </a:pPr>
            <a:r>
              <a:rPr lang="en-US" sz="3345">
                <a:solidFill>
                  <a:srgbClr val="FCF9F7"/>
                </a:solidFill>
                <a:latin typeface="Anton"/>
                <a:ea typeface="Anton"/>
                <a:cs typeface="Anton"/>
                <a:sym typeface="Anton"/>
              </a:rPr>
              <a:t>GITHUB LINK</a:t>
            </a:r>
          </a:p>
        </p:txBody>
      </p:sp>
      <p:sp>
        <p:nvSpPr>
          <p:cNvPr name="TextBox 4" id="4"/>
          <p:cNvSpPr txBox="true"/>
          <p:nvPr/>
        </p:nvSpPr>
        <p:spPr>
          <a:xfrm rot="0">
            <a:off x="3777928" y="4843087"/>
            <a:ext cx="10732145" cy="553202"/>
          </a:xfrm>
          <a:prstGeom prst="rect">
            <a:avLst/>
          </a:prstGeom>
        </p:spPr>
        <p:txBody>
          <a:bodyPr anchor="t" rtlCol="false" tIns="0" lIns="0" bIns="0" rIns="0">
            <a:spAutoFit/>
          </a:bodyPr>
          <a:lstStyle/>
          <a:p>
            <a:pPr algn="ctr">
              <a:lnSpc>
                <a:spcPts val="4683"/>
              </a:lnSpc>
              <a:spcBef>
                <a:spcPct val="0"/>
              </a:spcBef>
            </a:pPr>
            <a:r>
              <a:rPr lang="en-US" sz="3345">
                <a:solidFill>
                  <a:srgbClr val="FCF9F7"/>
                </a:solidFill>
                <a:latin typeface="Anton"/>
                <a:ea typeface="Anton"/>
                <a:cs typeface="Anton"/>
                <a:sym typeface="Anton"/>
              </a:rPr>
              <a:t>HTTPS://GITHUB.COM/VARUNGAZALA16/DSCI-6007-03-AWS-PROJECT</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B2E42"/>
        </a:solidFill>
      </p:bgPr>
    </p:bg>
    <p:spTree>
      <p:nvGrpSpPr>
        <p:cNvPr id="1" name=""/>
        <p:cNvGrpSpPr/>
        <p:nvPr/>
      </p:nvGrpSpPr>
      <p:grpSpPr>
        <a:xfrm>
          <a:off x="0" y="0"/>
          <a:ext cx="0" cy="0"/>
          <a:chOff x="0" y="0"/>
          <a:chExt cx="0" cy="0"/>
        </a:xfrm>
      </p:grpSpPr>
      <p:sp>
        <p:nvSpPr>
          <p:cNvPr name="Freeform 2" id="2"/>
          <p:cNvSpPr/>
          <p:nvPr/>
        </p:nvSpPr>
        <p:spPr>
          <a:xfrm flipH="false" flipV="false" rot="0">
            <a:off x="6356882" y="3086100"/>
            <a:ext cx="5574236" cy="4114800"/>
          </a:xfrm>
          <a:custGeom>
            <a:avLst/>
            <a:gdLst/>
            <a:ahLst/>
            <a:cxnLst/>
            <a:rect r="r" b="b" t="t" l="l"/>
            <a:pathLst>
              <a:path h="4114800" w="5574236">
                <a:moveTo>
                  <a:pt x="0" y="0"/>
                </a:moveTo>
                <a:lnTo>
                  <a:pt x="5574236" y="0"/>
                </a:lnTo>
                <a:lnTo>
                  <a:pt x="55742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transition spd="fast">
    <p:wipe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DAGgWmnlVJU</dc:identifier>
  <dcterms:modified xsi:type="dcterms:W3CDTF">2011-08-01T06:04:30Z</dcterms:modified>
  <cp:revision>1</cp:revision>
  <dc:title>AWS MidTerm Project</dc:title>
</cp:coreProperties>
</file>