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3"/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"/>
      <p:regular r:id="rId22"/>
      <p:bold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IBM Plex Mono SemiBold"/>
      <p:regular r:id="rId32"/>
      <p:bold r:id="rId33"/>
      <p:italic r:id="rId34"/>
      <p:boldItalic r:id="rId35"/>
    </p:embeddedFont>
    <p:embeddedFont>
      <p:font typeface="PT Sans"/>
      <p:regular r:id="rId36"/>
      <p:bold r:id="rId37"/>
      <p:italic r:id="rId38"/>
      <p:boldItalic r:id="rId39"/>
    </p:embeddedFont>
    <p:embeddedFont>
      <p:font typeface="IBM Plex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regular.fntdata"/><Relationship Id="rId20" Type="http://schemas.openxmlformats.org/officeDocument/2006/relationships/slide" Target="slides/slide15.xml"/><Relationship Id="rId42" Type="http://schemas.openxmlformats.org/officeDocument/2006/relationships/font" Target="fonts/IBMPlexMono-italic.fntdata"/><Relationship Id="rId41" Type="http://schemas.openxmlformats.org/officeDocument/2006/relationships/font" Target="fonts/IBMPlexMono-bold.fntdata"/><Relationship Id="rId22" Type="http://schemas.openxmlformats.org/officeDocument/2006/relationships/font" Target="fonts/Play-regular.fntdata"/><Relationship Id="rId21" Type="http://schemas.openxmlformats.org/officeDocument/2006/relationships/slide" Target="slides/slide16.xml"/><Relationship Id="rId43" Type="http://schemas.openxmlformats.org/officeDocument/2006/relationships/font" Target="fonts/IBMPlexMono-boldItalic.fntdata"/><Relationship Id="rId24" Type="http://schemas.openxmlformats.org/officeDocument/2006/relationships/font" Target="fonts/Poppins-regular.fntdata"/><Relationship Id="rId23" Type="http://schemas.openxmlformats.org/officeDocument/2006/relationships/font" Target="fonts/Play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IBMPlexMonoSemiBold-bold.fntdata"/><Relationship Id="rId10" Type="http://schemas.openxmlformats.org/officeDocument/2006/relationships/slide" Target="slides/slide5.xml"/><Relationship Id="rId32" Type="http://schemas.openxmlformats.org/officeDocument/2006/relationships/font" Target="fonts/IBMPlexMono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IBMPlexMono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MonoSemiBold-italic.fntdata"/><Relationship Id="rId15" Type="http://schemas.openxmlformats.org/officeDocument/2006/relationships/slide" Target="slides/slide10.xml"/><Relationship Id="rId37" Type="http://schemas.openxmlformats.org/officeDocument/2006/relationships/font" Target="fonts/PTSans-bold.fntdata"/><Relationship Id="rId14" Type="http://schemas.openxmlformats.org/officeDocument/2006/relationships/slide" Target="slides/slide9.xml"/><Relationship Id="rId36" Type="http://schemas.openxmlformats.org/officeDocument/2006/relationships/font" Target="fonts/PTSans-regular.fntdata"/><Relationship Id="rId17" Type="http://schemas.openxmlformats.org/officeDocument/2006/relationships/slide" Target="slides/slide12.xml"/><Relationship Id="rId39" Type="http://schemas.openxmlformats.org/officeDocument/2006/relationships/font" Target="fonts/PTSans-boldItalic.fntdata"/><Relationship Id="rId16" Type="http://schemas.openxmlformats.org/officeDocument/2006/relationships/slide" Target="slides/slide11.xml"/><Relationship Id="rId38" Type="http://schemas.openxmlformats.org/officeDocument/2006/relationships/font" Target="fonts/PTSans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3491586b68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3491586b68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24e6b4d5c3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24e6b4d5c3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3491586b68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3491586b6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4ed99bf1a4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24ed99bf1a4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3491586b68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3491586b68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491586b68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3491586b68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24ed99bf1a4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24ed99bf1a4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491586b680_6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g3491586b680_6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491586b6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491586b6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4ed99bf1a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4ed99bf1a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3491586b68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3491586b68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g24ed99bf1a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0" name="Google Shape;1790;g24ed99bf1a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8" name="Google Shape;1428;p3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29" name="Google Shape;1429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0" name="Google Shape;1430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1" name="Google Shape;1431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4" name="Google Shape;1434;p3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5" name="Google Shape;1435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6" name="Google Shape;1436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7" name="Google Shape;1437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0" name="Google Shape;1440;p3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441" name="Google Shape;1441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2" name="Google Shape;1442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3" name="Google Shape;1443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6" name="Google Shape;1446;p3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7" name="Google Shape;1447;p3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8" name="Google Shape;1448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9" name="Google Shape;1449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0" name="Google Shape;1450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3" name="Google Shape;1453;p3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4" name="Google Shape;1454;p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5" name="Google Shape;1455;p3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56" name="Google Shape;1456;p3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7" name="Google Shape;1457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8" name="Google Shape;1458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9" name="Google Shape;1459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2" name="Google Shape;1462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3" name="Google Shape;1463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4" name="Google Shape;1464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7" name="Google Shape;1467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8" name="Google Shape;1468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4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1" name="Google Shape;1471;p4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72" name="Google Shape;1472;p4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73" name="Google Shape;1473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4" name="Google Shape;1474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5" name="Google Shape;1475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4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8" name="Google Shape;1478;p4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79" name="Google Shape;1479;p4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80" name="Google Shape;1480;p4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1" name="Google Shape;1481;p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2" name="Google Shape;1482;p4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5" name="Google Shape;1485;p4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6" name="Google Shape;1486;p4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7" name="Google Shape;1487;p4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8" name="Google Shape;1488;p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3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1" name="Google Shape;1491;p43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2" name="Google Shape;1492;p4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3" name="Google Shape;1493;p4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4" name="Google Shape;1494;p4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2" name="Google Shape;1422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3" name="Google Shape;142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4" name="Google Shape;142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5" name="Google Shape;142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44"/>
          <p:cNvSpPr txBox="1"/>
          <p:nvPr>
            <p:ph idx="1" type="subTitle"/>
          </p:nvPr>
        </p:nvSpPr>
        <p:spPr>
          <a:xfrm>
            <a:off x="1015975" y="3456250"/>
            <a:ext cx="8154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Daterminators: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Yihua Li, Jiayi Chen,Varun Ghat Ravikumar, Tamanna kumavat</a:t>
            </a:r>
            <a:endParaRPr/>
          </a:p>
        </p:txBody>
      </p:sp>
      <p:sp>
        <p:nvSpPr>
          <p:cNvPr id="1500" name="Google Shape;1500;p44"/>
          <p:cNvSpPr txBox="1"/>
          <p:nvPr>
            <p:ph type="ctrTitle"/>
          </p:nvPr>
        </p:nvSpPr>
        <p:spPr>
          <a:xfrm>
            <a:off x="908125" y="17239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b="0" lang="en" sz="3600">
                <a:latin typeface="Arial"/>
                <a:ea typeface="Arial"/>
                <a:cs typeface="Arial"/>
                <a:sym typeface="Arial"/>
              </a:rPr>
              <a:t>Julius-Baer-Challenge</a:t>
            </a:r>
            <a:endParaRPr b="0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Onboarding Process Simplified</a:t>
            </a:r>
            <a:endParaRPr b="0" sz="3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1" name="Google Shape;1501;p44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502" name="Google Shape;1502;p44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03" name="Google Shape;1503;p44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504" name="Google Shape;1504;p44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4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06" name="Google Shape;1506;p44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507" name="Google Shape;1507;p44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8" name="Google Shape;1508;p44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9" name="Google Shape;1509;p44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44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511" name="Google Shape;1511;p44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2" name="Google Shape;1512;p4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513" name="Google Shape;1513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5" name="Google Shape;1515;p4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516" name="Google Shape;1516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8" name="Google Shape;1518;p4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519" name="Google Shape;1519;p4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4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1" name="Google Shape;1521;p4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3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08" name="Google Shape;1808;p5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Ensured Data Consistency Between Client Profiles and Descriptions Using NLP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9" name="Google Shape;1809;p5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810" name="Google Shape;1810;p53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3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3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3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3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15" name="Google Shape;1815;p5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6" name="Google Shape;1816;p5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17" name="Google Shape;1817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5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25" name="Google Shape;1825;p5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5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5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5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5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5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5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2" name="Google Shape;1832;p5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33" name="Google Shape;1833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5" name="Google Shape;1835;p5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36" name="Google Shape;1836;p5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5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8" name="Google Shape;1838;p5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9" name="Google Shape;1839;p53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840" name="Google Shape;1840;p5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1" name="Google Shape;1841;p5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2" name="Google Shape;1842;p5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54"/>
          <p:cNvSpPr txBox="1"/>
          <p:nvPr>
            <p:ph idx="1" type="subTitle"/>
          </p:nvPr>
        </p:nvSpPr>
        <p:spPr>
          <a:xfrm>
            <a:off x="369575" y="834850"/>
            <a:ext cx="87375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reduce manual reading and verification effort during client onboarding, we automated consistency checks between the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Profile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Description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Key fields: such as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name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 status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details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savings amount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—must match exactly, as discrepancies can lead to application rejection.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Approach: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the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google/flan-t5-large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with prompt-based extraction to retrieve structured data from free-text client descriptions.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Regularized outputs into dictionaries for comparison.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Programmatically validated extracted fields against the Client Profile to flag mismatches.</a:t>
            </a:r>
            <a:endParaRPr sz="1800"/>
          </a:p>
        </p:txBody>
      </p:sp>
      <p:grpSp>
        <p:nvGrpSpPr>
          <p:cNvPr id="1848" name="Google Shape;1848;p54"/>
          <p:cNvGrpSpPr/>
          <p:nvPr/>
        </p:nvGrpSpPr>
        <p:grpSpPr>
          <a:xfrm>
            <a:off x="111523" y="2532701"/>
            <a:ext cx="341227" cy="302177"/>
            <a:chOff x="713167" y="740543"/>
            <a:chExt cx="476707" cy="422153"/>
          </a:xfrm>
        </p:grpSpPr>
        <p:sp>
          <p:nvSpPr>
            <p:cNvPr id="1849" name="Google Shape;1849;p54"/>
            <p:cNvSpPr/>
            <p:nvPr/>
          </p:nvSpPr>
          <p:spPr>
            <a:xfrm>
              <a:off x="713167" y="740543"/>
              <a:ext cx="476707" cy="422153"/>
            </a:xfrm>
            <a:custGeom>
              <a:rect b="b" l="l" r="r" t="t"/>
              <a:pathLst>
                <a:path extrusionOk="0" h="11143" w="12583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4"/>
            <p:cNvSpPr/>
            <p:nvPr/>
          </p:nvSpPr>
          <p:spPr>
            <a:xfrm>
              <a:off x="756621" y="83491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4"/>
            <p:cNvSpPr/>
            <p:nvPr/>
          </p:nvSpPr>
          <p:spPr>
            <a:xfrm>
              <a:off x="756583" y="869617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4"/>
            <p:cNvSpPr/>
            <p:nvPr/>
          </p:nvSpPr>
          <p:spPr>
            <a:xfrm>
              <a:off x="756583" y="904395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4"/>
            <p:cNvSpPr/>
            <p:nvPr/>
          </p:nvSpPr>
          <p:spPr>
            <a:xfrm>
              <a:off x="756621" y="939136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4"/>
            <p:cNvSpPr/>
            <p:nvPr/>
          </p:nvSpPr>
          <p:spPr>
            <a:xfrm>
              <a:off x="756583" y="975164"/>
              <a:ext cx="37506" cy="13676"/>
            </a:xfrm>
            <a:custGeom>
              <a:rect b="b" l="l" r="r" t="t"/>
              <a:pathLst>
                <a:path extrusionOk="0" h="361" w="99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4"/>
            <p:cNvSpPr/>
            <p:nvPr/>
          </p:nvSpPr>
          <p:spPr>
            <a:xfrm>
              <a:off x="756621" y="1009905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4"/>
            <p:cNvSpPr/>
            <p:nvPr/>
          </p:nvSpPr>
          <p:spPr>
            <a:xfrm>
              <a:off x="756583" y="1044645"/>
              <a:ext cx="37506" cy="13714"/>
            </a:xfrm>
            <a:custGeom>
              <a:rect b="b" l="l" r="r" t="t"/>
              <a:pathLst>
                <a:path extrusionOk="0" h="362" w="99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4"/>
            <p:cNvSpPr/>
            <p:nvPr/>
          </p:nvSpPr>
          <p:spPr>
            <a:xfrm>
              <a:off x="756621" y="1079424"/>
              <a:ext cx="37468" cy="13676"/>
            </a:xfrm>
            <a:custGeom>
              <a:rect b="b" l="l" r="r" t="t"/>
              <a:pathLst>
                <a:path extrusionOk="0" h="361" w="989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4"/>
            <p:cNvSpPr/>
            <p:nvPr/>
          </p:nvSpPr>
          <p:spPr>
            <a:xfrm>
              <a:off x="756621" y="1114202"/>
              <a:ext cx="37468" cy="13639"/>
            </a:xfrm>
            <a:custGeom>
              <a:rect b="b" l="l" r="r" t="t"/>
              <a:pathLst>
                <a:path extrusionOk="0" h="360" w="989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4"/>
            <p:cNvSpPr/>
            <p:nvPr/>
          </p:nvSpPr>
          <p:spPr>
            <a:xfrm>
              <a:off x="931309" y="834497"/>
              <a:ext cx="43681" cy="84029"/>
            </a:xfrm>
            <a:custGeom>
              <a:rect b="b" l="l" r="r" t="t"/>
              <a:pathLst>
                <a:path extrusionOk="0" h="2218" w="1153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4"/>
            <p:cNvSpPr/>
            <p:nvPr/>
          </p:nvSpPr>
          <p:spPr>
            <a:xfrm>
              <a:off x="985598" y="837869"/>
              <a:ext cx="34097" cy="77248"/>
            </a:xfrm>
            <a:custGeom>
              <a:rect b="b" l="l" r="r" t="t"/>
              <a:pathLst>
                <a:path extrusionOk="0" h="2039" w="90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4"/>
            <p:cNvSpPr/>
            <p:nvPr/>
          </p:nvSpPr>
          <p:spPr>
            <a:xfrm>
              <a:off x="886605" y="837869"/>
              <a:ext cx="34021" cy="77248"/>
            </a:xfrm>
            <a:custGeom>
              <a:rect b="b" l="l" r="r" t="t"/>
              <a:pathLst>
                <a:path extrusionOk="0" h="2039" w="898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4"/>
            <p:cNvSpPr/>
            <p:nvPr/>
          </p:nvSpPr>
          <p:spPr>
            <a:xfrm>
              <a:off x="886643" y="939136"/>
              <a:ext cx="173097" cy="13676"/>
            </a:xfrm>
            <a:custGeom>
              <a:rect b="b" l="l" r="r" t="t"/>
              <a:pathLst>
                <a:path extrusionOk="0" h="361" w="4569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4"/>
            <p:cNvSpPr/>
            <p:nvPr/>
          </p:nvSpPr>
          <p:spPr>
            <a:xfrm>
              <a:off x="887135" y="975126"/>
              <a:ext cx="44629" cy="13714"/>
            </a:xfrm>
            <a:custGeom>
              <a:rect b="b" l="l" r="r" t="t"/>
              <a:pathLst>
                <a:path extrusionOk="0" h="362" w="1178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4"/>
            <p:cNvSpPr/>
            <p:nvPr/>
          </p:nvSpPr>
          <p:spPr>
            <a:xfrm>
              <a:off x="954608" y="975164"/>
              <a:ext cx="44591" cy="13676"/>
            </a:xfrm>
            <a:custGeom>
              <a:rect b="b" l="l" r="r" t="t"/>
              <a:pathLst>
                <a:path extrusionOk="0" h="361" w="1177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4"/>
            <p:cNvSpPr/>
            <p:nvPr/>
          </p:nvSpPr>
          <p:spPr>
            <a:xfrm>
              <a:off x="999199" y="1009943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4"/>
            <p:cNvSpPr/>
            <p:nvPr/>
          </p:nvSpPr>
          <p:spPr>
            <a:xfrm>
              <a:off x="999199" y="1079424"/>
              <a:ext cx="44553" cy="13676"/>
            </a:xfrm>
            <a:custGeom>
              <a:rect b="b" l="l" r="r" t="t"/>
              <a:pathLst>
                <a:path extrusionOk="0" h="361" w="1176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4"/>
            <p:cNvSpPr/>
            <p:nvPr/>
          </p:nvSpPr>
          <p:spPr>
            <a:xfrm>
              <a:off x="887741" y="1114202"/>
              <a:ext cx="95432" cy="13639"/>
            </a:xfrm>
            <a:custGeom>
              <a:rect b="b" l="l" r="r" t="t"/>
              <a:pathLst>
                <a:path extrusionOk="0" h="360" w="2519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4"/>
            <p:cNvSpPr/>
            <p:nvPr/>
          </p:nvSpPr>
          <p:spPr>
            <a:xfrm>
              <a:off x="887741" y="1009943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4"/>
            <p:cNvSpPr/>
            <p:nvPr/>
          </p:nvSpPr>
          <p:spPr>
            <a:xfrm>
              <a:off x="1059777" y="1009943"/>
              <a:ext cx="95432" cy="13676"/>
            </a:xfrm>
            <a:custGeom>
              <a:rect b="b" l="l" r="r" t="t"/>
              <a:pathLst>
                <a:path extrusionOk="0" h="361" w="2519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4"/>
            <p:cNvSpPr/>
            <p:nvPr/>
          </p:nvSpPr>
          <p:spPr>
            <a:xfrm>
              <a:off x="886984" y="1044645"/>
              <a:ext cx="32695" cy="13714"/>
            </a:xfrm>
            <a:custGeom>
              <a:rect b="b" l="l" r="r" t="t"/>
              <a:pathLst>
                <a:path extrusionOk="0" h="362" w="863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4"/>
            <p:cNvSpPr/>
            <p:nvPr/>
          </p:nvSpPr>
          <p:spPr>
            <a:xfrm>
              <a:off x="935325" y="1044645"/>
              <a:ext cx="161996" cy="13714"/>
            </a:xfrm>
            <a:custGeom>
              <a:rect b="b" l="l" r="r" t="t"/>
              <a:pathLst>
                <a:path extrusionOk="0" h="362" w="4276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54"/>
            <p:cNvSpPr/>
            <p:nvPr/>
          </p:nvSpPr>
          <p:spPr>
            <a:xfrm>
              <a:off x="887741" y="1079424"/>
              <a:ext cx="95394" cy="13676"/>
            </a:xfrm>
            <a:custGeom>
              <a:rect b="b" l="l" r="r" t="t"/>
              <a:pathLst>
                <a:path extrusionOk="0" h="361" w="2518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54"/>
          <p:cNvGrpSpPr/>
          <p:nvPr/>
        </p:nvGrpSpPr>
        <p:grpSpPr>
          <a:xfrm>
            <a:off x="111307" y="3185341"/>
            <a:ext cx="341661" cy="290896"/>
            <a:chOff x="2335403" y="748460"/>
            <a:chExt cx="477313" cy="406392"/>
          </a:xfrm>
        </p:grpSpPr>
        <p:sp>
          <p:nvSpPr>
            <p:cNvPr id="1874" name="Google Shape;1874;p54"/>
            <p:cNvSpPr/>
            <p:nvPr/>
          </p:nvSpPr>
          <p:spPr>
            <a:xfrm>
              <a:off x="2419697" y="928793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54"/>
            <p:cNvSpPr/>
            <p:nvPr/>
          </p:nvSpPr>
          <p:spPr>
            <a:xfrm>
              <a:off x="2466106" y="928793"/>
              <a:ext cx="51713" cy="13676"/>
            </a:xfrm>
            <a:custGeom>
              <a:rect b="b" l="l" r="r" t="t"/>
              <a:pathLst>
                <a:path extrusionOk="0" h="361" w="1365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4"/>
            <p:cNvSpPr/>
            <p:nvPr/>
          </p:nvSpPr>
          <p:spPr>
            <a:xfrm>
              <a:off x="2420152" y="900266"/>
              <a:ext cx="80354" cy="13676"/>
            </a:xfrm>
            <a:custGeom>
              <a:rect b="b" l="l" r="r" t="t"/>
              <a:pathLst>
                <a:path extrusionOk="0" h="361" w="2121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2419659" y="871700"/>
              <a:ext cx="35044" cy="13676"/>
            </a:xfrm>
            <a:custGeom>
              <a:rect b="b" l="l" r="r" t="t"/>
              <a:pathLst>
                <a:path extrusionOk="0" h="361" w="925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2466485" y="871700"/>
              <a:ext cx="84597" cy="13676"/>
            </a:xfrm>
            <a:custGeom>
              <a:rect b="b" l="l" r="r" t="t"/>
              <a:pathLst>
                <a:path extrusionOk="0" h="361" w="2233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54"/>
            <p:cNvSpPr/>
            <p:nvPr/>
          </p:nvSpPr>
          <p:spPr>
            <a:xfrm>
              <a:off x="2428714" y="978953"/>
              <a:ext cx="61828" cy="72171"/>
            </a:xfrm>
            <a:custGeom>
              <a:rect b="b" l="l" r="r" t="t"/>
              <a:pathLst>
                <a:path extrusionOk="0" h="1905" w="1632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54"/>
            <p:cNvSpPr/>
            <p:nvPr/>
          </p:nvSpPr>
          <p:spPr>
            <a:xfrm>
              <a:off x="2492701" y="998388"/>
              <a:ext cx="48265" cy="52660"/>
            </a:xfrm>
            <a:custGeom>
              <a:rect b="b" l="l" r="r" t="t"/>
              <a:pathLst>
                <a:path extrusionOk="0" h="1390" w="1274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2597264" y="977437"/>
              <a:ext cx="36635" cy="75164"/>
            </a:xfrm>
            <a:custGeom>
              <a:rect b="b" l="l" r="r" t="t"/>
              <a:pathLst>
                <a:path extrusionOk="0" h="1984" w="967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2692507" y="977513"/>
              <a:ext cx="36673" cy="75126"/>
            </a:xfrm>
            <a:custGeom>
              <a:rect b="b" l="l" r="r" t="t"/>
              <a:pathLst>
                <a:path extrusionOk="0" h="1983" w="968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54"/>
            <p:cNvSpPr/>
            <p:nvPr/>
          </p:nvSpPr>
          <p:spPr>
            <a:xfrm>
              <a:off x="2643749" y="978536"/>
              <a:ext cx="39249" cy="72891"/>
            </a:xfrm>
            <a:custGeom>
              <a:rect b="b" l="l" r="r" t="t"/>
              <a:pathLst>
                <a:path extrusionOk="0" h="1924" w="1036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54"/>
            <p:cNvSpPr/>
            <p:nvPr/>
          </p:nvSpPr>
          <p:spPr>
            <a:xfrm>
              <a:off x="2335403" y="748460"/>
              <a:ext cx="477313" cy="406392"/>
            </a:xfrm>
            <a:custGeom>
              <a:rect b="b" l="l" r="r" t="t"/>
              <a:pathLst>
                <a:path extrusionOk="0" h="10727" w="12599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2716147" y="788278"/>
              <a:ext cx="60540" cy="53418"/>
            </a:xfrm>
            <a:custGeom>
              <a:rect b="b" l="l" r="r" t="t"/>
              <a:pathLst>
                <a:path extrusionOk="0" h="1410" w="1598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6" name="Google Shape;1886;p54"/>
          <p:cNvGrpSpPr/>
          <p:nvPr/>
        </p:nvGrpSpPr>
        <p:grpSpPr>
          <a:xfrm>
            <a:off x="111979" y="3654428"/>
            <a:ext cx="340332" cy="341173"/>
            <a:chOff x="1558836" y="713303"/>
            <a:chExt cx="475457" cy="476631"/>
          </a:xfrm>
        </p:grpSpPr>
        <p:sp>
          <p:nvSpPr>
            <p:cNvPr id="1887" name="Google Shape;1887;p54"/>
            <p:cNvSpPr/>
            <p:nvPr/>
          </p:nvSpPr>
          <p:spPr>
            <a:xfrm>
              <a:off x="1611458" y="819874"/>
              <a:ext cx="39855" cy="85128"/>
            </a:xfrm>
            <a:custGeom>
              <a:rect b="b" l="l" r="r" t="t"/>
              <a:pathLst>
                <a:path extrusionOk="0" h="2247" w="1052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1874873" y="849235"/>
              <a:ext cx="39817" cy="85165"/>
            </a:xfrm>
            <a:custGeom>
              <a:rect b="b" l="l" r="r" t="t"/>
              <a:pathLst>
                <a:path extrusionOk="0" h="2248" w="1051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4"/>
            <p:cNvSpPr/>
            <p:nvPr/>
          </p:nvSpPr>
          <p:spPr>
            <a:xfrm>
              <a:off x="1673476" y="818813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54"/>
            <p:cNvSpPr/>
            <p:nvPr/>
          </p:nvSpPr>
          <p:spPr>
            <a:xfrm>
              <a:off x="1674348" y="966489"/>
              <a:ext cx="113011" cy="13676"/>
            </a:xfrm>
            <a:custGeom>
              <a:rect b="b" l="l" r="r" t="t"/>
              <a:pathLst>
                <a:path extrusionOk="0" h="361" w="2983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54"/>
            <p:cNvSpPr/>
            <p:nvPr/>
          </p:nvSpPr>
          <p:spPr>
            <a:xfrm>
              <a:off x="1673476" y="878368"/>
              <a:ext cx="36067" cy="13639"/>
            </a:xfrm>
            <a:custGeom>
              <a:rect b="b" l="l" r="r" t="t"/>
              <a:pathLst>
                <a:path extrusionOk="0" h="360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4"/>
            <p:cNvSpPr/>
            <p:nvPr/>
          </p:nvSpPr>
          <p:spPr>
            <a:xfrm>
              <a:off x="1673476" y="906933"/>
              <a:ext cx="36067" cy="13676"/>
            </a:xfrm>
            <a:custGeom>
              <a:rect b="b" l="l" r="r" t="t"/>
              <a:pathLst>
                <a:path extrusionOk="0" h="361" w="952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4"/>
            <p:cNvSpPr/>
            <p:nvPr/>
          </p:nvSpPr>
          <p:spPr>
            <a:xfrm>
              <a:off x="1771901" y="936673"/>
              <a:ext cx="25156" cy="13714"/>
            </a:xfrm>
            <a:custGeom>
              <a:rect b="b" l="l" r="r" t="t"/>
              <a:pathLst>
                <a:path extrusionOk="0" h="362" w="664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4"/>
            <p:cNvSpPr/>
            <p:nvPr/>
          </p:nvSpPr>
          <p:spPr>
            <a:xfrm>
              <a:off x="1673931" y="936673"/>
              <a:ext cx="78801" cy="13714"/>
            </a:xfrm>
            <a:custGeom>
              <a:rect b="b" l="l" r="r" t="t"/>
              <a:pathLst>
                <a:path extrusionOk="0" h="362" w="208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4"/>
            <p:cNvSpPr/>
            <p:nvPr/>
          </p:nvSpPr>
          <p:spPr>
            <a:xfrm>
              <a:off x="1728447" y="878368"/>
              <a:ext cx="36029" cy="13639"/>
            </a:xfrm>
            <a:custGeom>
              <a:rect b="b" l="l" r="r" t="t"/>
              <a:pathLst>
                <a:path extrusionOk="0" h="360" w="951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4"/>
            <p:cNvSpPr/>
            <p:nvPr/>
          </p:nvSpPr>
          <p:spPr>
            <a:xfrm>
              <a:off x="1778152" y="878330"/>
              <a:ext cx="75429" cy="13639"/>
            </a:xfrm>
            <a:custGeom>
              <a:rect b="b" l="l" r="r" t="t"/>
              <a:pathLst>
                <a:path extrusionOk="0" h="360" w="1991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4"/>
            <p:cNvSpPr/>
            <p:nvPr/>
          </p:nvSpPr>
          <p:spPr>
            <a:xfrm>
              <a:off x="1729773" y="818699"/>
              <a:ext cx="164383" cy="13714"/>
            </a:xfrm>
            <a:custGeom>
              <a:rect b="b" l="l" r="r" t="t"/>
              <a:pathLst>
                <a:path extrusionOk="0" h="362" w="4339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4"/>
            <p:cNvSpPr/>
            <p:nvPr/>
          </p:nvSpPr>
          <p:spPr>
            <a:xfrm>
              <a:off x="1673097" y="848553"/>
              <a:ext cx="182000" cy="13639"/>
            </a:xfrm>
            <a:custGeom>
              <a:rect b="b" l="l" r="r" t="t"/>
              <a:pathLst>
                <a:path extrusionOk="0" h="360" w="4804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4"/>
            <p:cNvSpPr/>
            <p:nvPr/>
          </p:nvSpPr>
          <p:spPr>
            <a:xfrm>
              <a:off x="1558836" y="713303"/>
              <a:ext cx="475457" cy="476631"/>
            </a:xfrm>
            <a:custGeom>
              <a:rect b="b" l="l" r="r" t="t"/>
              <a:pathLst>
                <a:path extrusionOk="0" h="12581" w="1255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4"/>
            <p:cNvSpPr/>
            <p:nvPr/>
          </p:nvSpPr>
          <p:spPr>
            <a:xfrm>
              <a:off x="1906431" y="1036614"/>
              <a:ext cx="48341" cy="63760"/>
            </a:xfrm>
            <a:custGeom>
              <a:rect b="b" l="l" r="r" t="t"/>
              <a:pathLst>
                <a:path extrusionOk="0" h="1683" w="1276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4"/>
            <p:cNvSpPr/>
            <p:nvPr/>
          </p:nvSpPr>
          <p:spPr>
            <a:xfrm>
              <a:off x="1857976" y="1035970"/>
              <a:ext cx="42128" cy="65200"/>
            </a:xfrm>
            <a:custGeom>
              <a:rect b="b" l="l" r="r" t="t"/>
              <a:pathLst>
                <a:path extrusionOk="0" h="1721" w="1112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4"/>
            <p:cNvSpPr/>
            <p:nvPr/>
          </p:nvSpPr>
          <p:spPr>
            <a:xfrm>
              <a:off x="1964433" y="1035932"/>
              <a:ext cx="42962" cy="65200"/>
            </a:xfrm>
            <a:custGeom>
              <a:rect b="b" l="l" r="r" t="t"/>
              <a:pathLst>
                <a:path extrusionOk="0" h="1721" w="1134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55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8" name="Google Shape;1908;p55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9" name="Google Shape;1909;p55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910" name="Google Shape;1910;p55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5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5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5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5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5" name="Google Shape;1915;p5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6" name="Google Shape;1916;p55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917" name="Google Shape;1917;p5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5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5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5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5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5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5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4" name="Google Shape;1924;p55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925" name="Google Shape;1925;p5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5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5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5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5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5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5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2" name="Google Shape;1932;p55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33" name="Google Shape;1933;p5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5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5" name="Google Shape;1935;p55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936" name="Google Shape;1936;p5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5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8" name="Google Shape;1938;p55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9" name="Google Shape;1939;p55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940" name="Google Shape;1940;p5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41" name="Google Shape;1941;p5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2" name="Google Shape;1942;p5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6"/>
          <p:cNvSpPr txBox="1"/>
          <p:nvPr/>
        </p:nvSpPr>
        <p:spPr>
          <a:xfrm>
            <a:off x="395350" y="1329900"/>
            <a:ext cx="8397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a 4-layer </a:t>
            </a:r>
            <a:r>
              <a:rPr b="1" lang="en" sz="1800"/>
              <a:t>Multilayer Perceptron (MLP)</a:t>
            </a:r>
            <a:r>
              <a:rPr lang="en" sz="1800"/>
              <a:t> model on the filtered and validated dataset.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Input features were derived from filtered and NLP-extracted data.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Labels were provided verified ground truth.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 the trained dataset we were able to achieve 71% of accuracy on the filtered data.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7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953" name="Google Shape;1953;p57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and Output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4" name="Google Shape;1954;p5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955" name="Google Shape;1955;p5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5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5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5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5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0" name="Google Shape;1960;p5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61" name="Google Shape;1961;p5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962" name="Google Shape;1962;p5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5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9" name="Google Shape;1969;p5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970" name="Google Shape;1970;p5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5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5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5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5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5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5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7" name="Google Shape;1977;p5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978" name="Google Shape;1978;p5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5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0" name="Google Shape;1980;p5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981" name="Google Shape;1981;p5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5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3" name="Google Shape;1983;p5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5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985" name="Google Shape;1985;p5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86" name="Google Shape;1986;p5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7" name="Google Shape;1987;p5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8"/>
          <p:cNvSpPr txBox="1"/>
          <p:nvPr/>
        </p:nvSpPr>
        <p:spPr>
          <a:xfrm>
            <a:off x="395350" y="1329900"/>
            <a:ext cx="8397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will evaluate the model on a provided designated evaluation dataset.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Final predictions included:</a:t>
            </a:r>
            <a:r>
              <a:rPr b="1" lang="en" sz="1800"/>
              <a:t>Client_IDs, </a:t>
            </a:r>
            <a:r>
              <a:rPr lang="en" sz="1800"/>
              <a:t>Corresponding Predicted </a:t>
            </a:r>
            <a:r>
              <a:rPr b="1" lang="en" sz="1800"/>
              <a:t>Labels.</a:t>
            </a:r>
            <a:br>
              <a:rPr b="1" lang="en" sz="1800"/>
            </a:b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will be saved to an output file csv for the review.</a:t>
            </a:r>
            <a:br>
              <a:rPr lang="en" sz="2500"/>
            </a:b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9"/>
          <p:cNvSpPr txBox="1"/>
          <p:nvPr>
            <p:ph type="title"/>
          </p:nvPr>
        </p:nvSpPr>
        <p:spPr>
          <a:xfrm>
            <a:off x="1519725" y="947025"/>
            <a:ext cx="61947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your attention!</a:t>
            </a:r>
            <a:endParaRPr/>
          </a:p>
        </p:txBody>
      </p:sp>
      <p:grpSp>
        <p:nvGrpSpPr>
          <p:cNvPr id="1998" name="Google Shape;1998;p59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999" name="Google Shape;1999;p59"/>
            <p:cNvSpPr/>
            <p:nvPr/>
          </p:nvSpPr>
          <p:spPr>
            <a:xfrm>
              <a:off x="959750" y="3498275"/>
              <a:ext cx="123450" cy="123425"/>
            </a:xfrm>
            <a:custGeom>
              <a:rect b="b" l="l" r="r" t="t"/>
              <a:pathLst>
                <a:path extrusionOk="0" h="4937" w="4938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59"/>
            <p:cNvSpPr/>
            <p:nvPr/>
          </p:nvSpPr>
          <p:spPr>
            <a:xfrm>
              <a:off x="1035950" y="3421700"/>
              <a:ext cx="123425" cy="123825"/>
            </a:xfrm>
            <a:custGeom>
              <a:rect b="b" l="l" r="r" t="t"/>
              <a:pathLst>
                <a:path extrusionOk="0" h="4953" w="4937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59"/>
            <p:cNvSpPr/>
            <p:nvPr/>
          </p:nvSpPr>
          <p:spPr>
            <a:xfrm>
              <a:off x="1112500" y="3345525"/>
              <a:ext cx="123825" cy="123450"/>
            </a:xfrm>
            <a:custGeom>
              <a:rect b="b" l="l" r="r" t="t"/>
              <a:pathLst>
                <a:path extrusionOk="0" h="4938" w="4953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59"/>
            <p:cNvSpPr/>
            <p:nvPr/>
          </p:nvSpPr>
          <p:spPr>
            <a:xfrm>
              <a:off x="1188675" y="3268975"/>
              <a:ext cx="123825" cy="123425"/>
            </a:xfrm>
            <a:custGeom>
              <a:rect b="b" l="l" r="r" t="t"/>
              <a:pathLst>
                <a:path extrusionOk="0" h="4937" w="4953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59"/>
            <p:cNvSpPr/>
            <p:nvPr/>
          </p:nvSpPr>
          <p:spPr>
            <a:xfrm>
              <a:off x="1265625" y="3192800"/>
              <a:ext cx="123425" cy="123425"/>
            </a:xfrm>
            <a:custGeom>
              <a:rect b="b" l="l" r="r" t="t"/>
              <a:pathLst>
                <a:path extrusionOk="0" h="4937" w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59"/>
            <p:cNvSpPr/>
            <p:nvPr/>
          </p:nvSpPr>
          <p:spPr>
            <a:xfrm>
              <a:off x="1341800" y="3116225"/>
              <a:ext cx="123450" cy="123450"/>
            </a:xfrm>
            <a:custGeom>
              <a:rect b="b" l="l" r="r" t="t"/>
              <a:pathLst>
                <a:path extrusionOk="0" h="4938" w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9"/>
            <p:cNvSpPr/>
            <p:nvPr/>
          </p:nvSpPr>
          <p:spPr>
            <a:xfrm>
              <a:off x="1418375" y="3039275"/>
              <a:ext cx="123425" cy="123825"/>
            </a:xfrm>
            <a:custGeom>
              <a:rect b="b" l="l" r="r" t="t"/>
              <a:pathLst>
                <a:path extrusionOk="0" h="4953" w="4937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27" name="Google Shape;1527;p45"/>
          <p:cNvSpPr txBox="1"/>
          <p:nvPr>
            <p:ph idx="1" type="subTitle"/>
          </p:nvPr>
        </p:nvSpPr>
        <p:spPr>
          <a:xfrm>
            <a:off x="369550" y="185577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Extraction and Consolidation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5"/>
          <p:cNvSpPr txBox="1"/>
          <p:nvPr>
            <p:ph idx="2" type="subTitle"/>
          </p:nvPr>
        </p:nvSpPr>
        <p:spPr>
          <a:xfrm>
            <a:off x="3381000" y="1889438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Validation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5"/>
          <p:cNvSpPr txBox="1"/>
          <p:nvPr>
            <p:ph idx="3" type="subTitle"/>
          </p:nvPr>
        </p:nvSpPr>
        <p:spPr>
          <a:xfrm>
            <a:off x="6536925" y="182657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 Filtering System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5"/>
          <p:cNvSpPr txBox="1"/>
          <p:nvPr>
            <p:ph idx="4" type="subTitle"/>
          </p:nvPr>
        </p:nvSpPr>
        <p:spPr>
          <a:xfrm>
            <a:off x="341025" y="36713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Natural Language Processing for Data Consistency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5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32" name="Google Shape;1532;p45"/>
          <p:cNvSpPr txBox="1"/>
          <p:nvPr>
            <p:ph idx="6" type="title"/>
          </p:nvPr>
        </p:nvSpPr>
        <p:spPr>
          <a:xfrm>
            <a:off x="6668653" y="12155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33" name="Google Shape;1533;p45"/>
          <p:cNvSpPr txBox="1"/>
          <p:nvPr>
            <p:ph idx="7" type="title"/>
          </p:nvPr>
        </p:nvSpPr>
        <p:spPr>
          <a:xfrm>
            <a:off x="3593923" y="1294200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34" name="Google Shape;1534;p45"/>
          <p:cNvSpPr txBox="1"/>
          <p:nvPr>
            <p:ph idx="8" type="title"/>
          </p:nvPr>
        </p:nvSpPr>
        <p:spPr>
          <a:xfrm>
            <a:off x="646548" y="312182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35" name="Google Shape;1535;p45"/>
          <p:cNvSpPr txBox="1"/>
          <p:nvPr>
            <p:ph idx="8" type="title"/>
          </p:nvPr>
        </p:nvSpPr>
        <p:spPr>
          <a:xfrm>
            <a:off x="3620498" y="3094496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536" name="Google Shape;1536;p45"/>
          <p:cNvSpPr txBox="1"/>
          <p:nvPr/>
        </p:nvSpPr>
        <p:spPr>
          <a:xfrm>
            <a:off x="3315075" y="40429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/>
              <a:t>Model Training</a:t>
            </a:r>
            <a:endParaRPr b="1" sz="1700"/>
          </a:p>
        </p:txBody>
      </p:sp>
      <p:sp>
        <p:nvSpPr>
          <p:cNvPr id="1537" name="Google Shape;1537;p45"/>
          <p:cNvSpPr txBox="1"/>
          <p:nvPr>
            <p:ph idx="8" type="title"/>
          </p:nvPr>
        </p:nvSpPr>
        <p:spPr>
          <a:xfrm>
            <a:off x="6612423" y="3157046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38" name="Google Shape;1538;p45"/>
          <p:cNvSpPr txBox="1"/>
          <p:nvPr/>
        </p:nvSpPr>
        <p:spPr>
          <a:xfrm>
            <a:off x="6567975" y="40698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/>
              <a:t> Evaluation and Output</a:t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46"/>
          <p:cNvGrpSpPr/>
          <p:nvPr/>
        </p:nvGrpSpPr>
        <p:grpSpPr>
          <a:xfrm>
            <a:off x="463768" y="543674"/>
            <a:ext cx="1219201" cy="4197820"/>
            <a:chOff x="0" y="5233"/>
            <a:chExt cx="1625601" cy="5597093"/>
          </a:xfrm>
        </p:grpSpPr>
        <p:sp>
          <p:nvSpPr>
            <p:cNvPr id="1544" name="Google Shape;1544;p46"/>
            <p:cNvSpPr/>
            <p:nvPr/>
          </p:nvSpPr>
          <p:spPr>
            <a:xfrm>
              <a:off x="49514" y="5233"/>
              <a:ext cx="1526572" cy="64008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6"/>
            <p:cNvSpPr txBox="1"/>
            <p:nvPr/>
          </p:nvSpPr>
          <p:spPr>
            <a:xfrm>
              <a:off x="68261" y="23980"/>
              <a:ext cx="1489078" cy="602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Extraction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6"/>
            <p:cNvSpPr/>
            <p:nvPr/>
          </p:nvSpPr>
          <p:spPr>
            <a:xfrm rot="5400000">
              <a:off x="692785" y="661317"/>
              <a:ext cx="240030" cy="2880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6"/>
            <p:cNvSpPr txBox="1"/>
            <p:nvPr/>
          </p:nvSpPr>
          <p:spPr>
            <a:xfrm>
              <a:off x="726390" y="685320"/>
              <a:ext cx="172822" cy="168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46"/>
            <p:cNvSpPr/>
            <p:nvPr/>
          </p:nvSpPr>
          <p:spPr>
            <a:xfrm>
              <a:off x="49514" y="965356"/>
              <a:ext cx="1526572" cy="64008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6"/>
            <p:cNvSpPr txBox="1"/>
            <p:nvPr/>
          </p:nvSpPr>
          <p:spPr>
            <a:xfrm>
              <a:off x="68261" y="984103"/>
              <a:ext cx="1489078" cy="602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Analysis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692785" y="1621440"/>
              <a:ext cx="240030" cy="2880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6"/>
            <p:cNvSpPr txBox="1"/>
            <p:nvPr/>
          </p:nvSpPr>
          <p:spPr>
            <a:xfrm>
              <a:off x="726390" y="1645443"/>
              <a:ext cx="172822" cy="168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46"/>
            <p:cNvSpPr/>
            <p:nvPr/>
          </p:nvSpPr>
          <p:spPr>
            <a:xfrm>
              <a:off x="0" y="1925479"/>
              <a:ext cx="1625601" cy="796479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6"/>
            <p:cNvSpPr txBox="1"/>
            <p:nvPr/>
          </p:nvSpPr>
          <p:spPr>
            <a:xfrm>
              <a:off x="23328" y="1948807"/>
              <a:ext cx="1578945" cy="749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Rule based filtering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46"/>
            <p:cNvSpPr/>
            <p:nvPr/>
          </p:nvSpPr>
          <p:spPr>
            <a:xfrm rot="5400000">
              <a:off x="692785" y="2737960"/>
              <a:ext cx="240030" cy="2880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6"/>
            <p:cNvSpPr txBox="1"/>
            <p:nvPr/>
          </p:nvSpPr>
          <p:spPr>
            <a:xfrm>
              <a:off x="726390" y="2761963"/>
              <a:ext cx="172822" cy="168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6"/>
            <p:cNvSpPr/>
            <p:nvPr/>
          </p:nvSpPr>
          <p:spPr>
            <a:xfrm>
              <a:off x="49514" y="3041999"/>
              <a:ext cx="1526572" cy="64008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6"/>
            <p:cNvSpPr txBox="1"/>
            <p:nvPr/>
          </p:nvSpPr>
          <p:spPr>
            <a:xfrm>
              <a:off x="68261" y="3060746"/>
              <a:ext cx="1489078" cy="602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LLM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6"/>
            <p:cNvSpPr/>
            <p:nvPr/>
          </p:nvSpPr>
          <p:spPr>
            <a:xfrm rot="5400000">
              <a:off x="692785" y="3698083"/>
              <a:ext cx="240030" cy="2880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6"/>
            <p:cNvSpPr txBox="1"/>
            <p:nvPr/>
          </p:nvSpPr>
          <p:spPr>
            <a:xfrm>
              <a:off x="726390" y="3722086"/>
              <a:ext cx="172822" cy="168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6"/>
            <p:cNvSpPr/>
            <p:nvPr/>
          </p:nvSpPr>
          <p:spPr>
            <a:xfrm>
              <a:off x="49514" y="4002122"/>
              <a:ext cx="1526572" cy="64008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6"/>
            <p:cNvSpPr txBox="1"/>
            <p:nvPr/>
          </p:nvSpPr>
          <p:spPr>
            <a:xfrm>
              <a:off x="68261" y="4020869"/>
              <a:ext cx="1489078" cy="602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MLP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6"/>
            <p:cNvSpPr/>
            <p:nvPr/>
          </p:nvSpPr>
          <p:spPr>
            <a:xfrm rot="5400000">
              <a:off x="692785" y="4658206"/>
              <a:ext cx="240030" cy="2880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6"/>
            <p:cNvSpPr txBox="1"/>
            <p:nvPr/>
          </p:nvSpPr>
          <p:spPr>
            <a:xfrm>
              <a:off x="726390" y="4682209"/>
              <a:ext cx="172822" cy="168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49514" y="4962245"/>
              <a:ext cx="1526572" cy="640081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 txBox="1"/>
            <p:nvPr/>
          </p:nvSpPr>
          <p:spPr>
            <a:xfrm>
              <a:off x="68261" y="4980992"/>
              <a:ext cx="1489078" cy="602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Output</a:t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6"/>
          <p:cNvSpPr txBox="1"/>
          <p:nvPr>
            <p:ph idx="1" type="subTitle"/>
          </p:nvPr>
        </p:nvSpPr>
        <p:spPr>
          <a:xfrm>
            <a:off x="1797268" y="539749"/>
            <a:ext cx="6203731" cy="41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Extracted data from nested zipped folders and created four CSV files, one for each type of JSON, to consolidate client-related data for easier processing.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Explored and compared each CSV file to identify discrepancies and gaps in client information across the datasets.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Designed a rule-based system/pipeline to filter out clients rejected due to incorrect or inconsistent date-related information, as including them would not impact model labeling/predictions. For example, mismatches in date of birth or passport number across the Client Description, Account Form, and Passport Details files.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Ensured data consistency between Client Profiles, Account Forms, Passport Details, and Client Descriptions using NLP techniques. Leveraged the "google/flan-t5-large" model with prompt engineering to extract relevant factual details from natural language in the Client Description file.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Trained a simple multilayer perceptron model on the cleaned and filtered data obtained from the previous steps.</a:t>
            </a:r>
            <a:endParaRPr/>
          </a:p>
          <a:p>
            <a:pPr indent="-247650" lvl="0" marL="254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/>
              <a:t>Ran the model on the evaluation dataset and saved the predicted Client_IDs along with their corresponding labels to a file.</a:t>
            </a:r>
            <a:endParaRPr/>
          </a:p>
          <a:p>
            <a:pPr indent="-152400" lvl="0" marL="254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7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72" name="Google Shape;1572;p47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Extraction and Consolidation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pSp>
        <p:nvGrpSpPr>
          <p:cNvPr id="1573" name="Google Shape;1573;p4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74" name="Google Shape;1574;p4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79" name="Google Shape;1579;p4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0" name="Google Shape;1580;p4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81" name="Google Shape;1581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8" name="Google Shape;1588;p4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89" name="Google Shape;1589;p4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6" name="Google Shape;1596;p4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97" name="Google Shape;159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4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00" name="Google Shape;160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2" name="Google Shape;1602;p4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3" name="Google Shape;1603;p4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604" name="Google Shape;1604;p4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5" name="Google Shape;1605;p4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6" name="Google Shape;1606;p4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8"/>
          <p:cNvSpPr txBox="1"/>
          <p:nvPr>
            <p:ph idx="2" type="subTitle"/>
          </p:nvPr>
        </p:nvSpPr>
        <p:spPr>
          <a:xfrm>
            <a:off x="639100" y="879100"/>
            <a:ext cx="75201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data from nested zipped folders.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separate CSV files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each corresponding to a different type of JSON file named: client_description_with_label.csv, account_form_with_label.csv, passport_data_with_label.csv, client_profile.csv.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CSVs consolidated various aspects of client information for easier downstream processing.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612" name="Google Shape;1612;p4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13" name="Google Shape;1613;p4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14" name="Google Shape;1614;p4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6" name="Google Shape;1616;p4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17" name="Google Shape;1617;p4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18" name="Google Shape;1618;p4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19" name="Google Shape;1619;p4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9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25" name="Google Shape;1625;p49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Exploration and Validation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6" name="Google Shape;1626;p49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27" name="Google Shape;1627;p49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9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9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9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9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32" name="Google Shape;1632;p4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33" name="Google Shape;1633;p49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34" name="Google Shape;1634;p4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1" name="Google Shape;1641;p49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42" name="Google Shape;1642;p4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9" name="Google Shape;1649;p49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50" name="Google Shape;1650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2" name="Google Shape;1652;p49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53" name="Google Shape;1653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5" name="Google Shape;1655;p49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6" name="Google Shape;1656;p49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657" name="Google Shape;1657;p4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58" name="Google Shape;1658;p4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59" name="Google Shape;1659;p4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5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665" name="Google Shape;1665;p5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666" name="Google Shape;1666;p5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667" name="Google Shape;1667;p5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668" name="Google Shape;1668;p5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69" name="Google Shape;1669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0" name="Google Shape;1670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1" name="Google Shape;1671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2" name="Google Shape;1672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3" name="Google Shape;1673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74" name="Google Shape;1674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75" name="Google Shape;1675;p5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76" name="Google Shape;1676;p5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77" name="Google Shape;1677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8" name="Google Shape;1678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79" name="Google Shape;1679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0" name="Google Shape;1680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1" name="Google Shape;1681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82" name="Google Shape;1682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83" name="Google Shape;1683;p5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84" name="Google Shape;1684;p5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85" name="Google Shape;1685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6" name="Google Shape;1686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7" name="Google Shape;1687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8" name="Google Shape;1688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9" name="Google Shape;1689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90" name="Google Shape;1690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91" name="Google Shape;1691;p5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692" name="Google Shape;1692;p5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693" name="Google Shape;1693;p5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4" name="Google Shape;1694;p5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5" name="Google Shape;1695;p5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6" name="Google Shape;1696;p5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97" name="Google Shape;1697;p5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98" name="Google Shape;1698;p5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99" name="Google Shape;1699;p5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700" name="Google Shape;1700;p5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pic>
              <p:nvPicPr>
                <p:cNvPr id="1701" name="Google Shape;1701;p5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7663" l="0" r="0" t="17657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702" name="Google Shape;1702;p5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703" name="Google Shape;1703;p5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4" name="Google Shape;1704;p5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5" name="Google Shape;1705;p5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706" name="Google Shape;1706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8" name="Google Shape;1708;p5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709" name="Google Shape;1709;p50"/>
            <p:cNvPicPr preferRelativeResize="0"/>
            <p:nvPr/>
          </p:nvPicPr>
          <p:blipFill rotWithShape="1">
            <a:blip r:embed="rId4">
              <a:alphaModFix/>
            </a:blip>
            <a:srcRect b="26177" l="16960" r="7121" t="24718"/>
            <a:stretch/>
          </p:blipFill>
          <p:spPr>
            <a:xfrm flipH="1" rot="-5400000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0" name="Google Shape;1710;p50"/>
            <p:cNvGrpSpPr/>
            <p:nvPr/>
          </p:nvGrpSpPr>
          <p:grpSpPr>
            <a:xfrm flipH="1" rot="-5400000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711" name="Google Shape;1711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4" name="Google Shape;1714;p50"/>
            <p:cNvSpPr/>
            <p:nvPr/>
          </p:nvSpPr>
          <p:spPr>
            <a:xfrm flipH="1" rot="-5400000">
              <a:off x="5435889" y="14813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5" name="Google Shape;1715;p50"/>
            <p:cNvGrpSpPr/>
            <p:nvPr/>
          </p:nvGrpSpPr>
          <p:grpSpPr>
            <a:xfrm flipH="1" rot="-5400000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716" name="Google Shape;1716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8" name="Google Shape;1718;p50"/>
            <p:cNvGrpSpPr/>
            <p:nvPr/>
          </p:nvGrpSpPr>
          <p:grpSpPr>
            <a:xfrm flipH="1" rot="-5400000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719" name="Google Shape;1719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1" name="Google Shape;1721;p50"/>
            <p:cNvSpPr/>
            <p:nvPr/>
          </p:nvSpPr>
          <p:spPr>
            <a:xfrm flipH="1" rot="5400000">
              <a:off x="6561314" y="236813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 flipH="1" rot="5400000">
              <a:off x="6562398" y="2676948"/>
              <a:ext cx="1902692" cy="406951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3" name="Google Shape;1723;p50"/>
            <p:cNvGrpSpPr/>
            <p:nvPr/>
          </p:nvGrpSpPr>
          <p:grpSpPr>
            <a:xfrm flipH="1" rot="-5400000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724" name="Google Shape;1724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1" name="Google Shape;1731;p50"/>
            <p:cNvGrpSpPr/>
            <p:nvPr/>
          </p:nvGrpSpPr>
          <p:grpSpPr>
            <a:xfrm flipH="1" rot="-5400000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732" name="Google Shape;1732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5" name="Google Shape;1735;p50"/>
            <p:cNvSpPr/>
            <p:nvPr/>
          </p:nvSpPr>
          <p:spPr>
            <a:xfrm flipH="1" rot="147769">
              <a:off x="7025973" y="450498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0"/>
            <p:cNvSpPr/>
            <p:nvPr/>
          </p:nvSpPr>
          <p:spPr>
            <a:xfrm flipH="1" rot="147769">
              <a:off x="6785273" y="4569932"/>
              <a:ext cx="454547" cy="449759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7" name="Google Shape;1737;p50"/>
            <p:cNvGrpSpPr/>
            <p:nvPr/>
          </p:nvGrpSpPr>
          <p:grpSpPr>
            <a:xfrm flipH="1" rot="-5400000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738" name="Google Shape;1738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40" name="Google Shape;1740;p50"/>
          <p:cNvSpPr txBox="1"/>
          <p:nvPr>
            <p:ph idx="1" type="subTitle"/>
          </p:nvPr>
        </p:nvSpPr>
        <p:spPr>
          <a:xfrm>
            <a:off x="713225" y="1511325"/>
            <a:ext cx="80436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Conducted comparative analysis across the CSV files to detect: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Discrepancies in client details like missing or inconsistent data points.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 on the key fields for ex.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 of Birth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Passport Number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Identifiers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FullName, address, phone number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741" name="Google Shape;1741;p50"/>
          <p:cNvGrpSpPr/>
          <p:nvPr/>
        </p:nvGrpSpPr>
        <p:grpSpPr>
          <a:xfrm flipH="1" rot="-5400000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742" name="Google Shape;1742;p5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5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745" name="Google Shape;1745;p5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6" name="Google Shape;1746;p5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7" name="Google Shape;1747;p5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51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53" name="Google Shape;1753;p51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 Filtering System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4" name="Google Shape;1754;p51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55" name="Google Shape;1755;p51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60" name="Google Shape;1760;p5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1" name="Google Shape;1761;p51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62" name="Google Shape;1762;p5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5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5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5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5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9" name="Google Shape;1769;p51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70" name="Google Shape;1770;p5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5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5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7" name="Google Shape;1777;p51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78" name="Google Shape;1778;p5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0" name="Google Shape;1780;p51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81" name="Google Shape;1781;p5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5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3" name="Google Shape;1783;p51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785" name="Google Shape;1785;p5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86" name="Google Shape;1786;p5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7" name="Google Shape;1787;p5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793" name="Google Shape;1793;p52"/>
          <p:cNvSpPr txBox="1"/>
          <p:nvPr>
            <p:ph idx="2" type="subTitle"/>
          </p:nvPr>
        </p:nvSpPr>
        <p:spPr>
          <a:xfrm>
            <a:off x="1192775" y="2327450"/>
            <a:ext cx="68181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Due to Incorrect or inconsistent data. Also checked mismatches in personal details across files (e.g., DOB in Client Description vs Passport Details).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clients were excluded from modeling as their presence would not contribute meaningful labels/predictions.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/>
          </a:p>
        </p:txBody>
      </p:sp>
      <p:sp>
        <p:nvSpPr>
          <p:cNvPr id="1794" name="Google Shape;1794;p52"/>
          <p:cNvSpPr txBox="1"/>
          <p:nvPr>
            <p:ph idx="4" type="subTitle"/>
          </p:nvPr>
        </p:nvSpPr>
        <p:spPr>
          <a:xfrm>
            <a:off x="1345525" y="1727550"/>
            <a:ext cx="6794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00"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r</a:t>
            </a:r>
            <a:r>
              <a:rPr b="0" lang="en" sz="1600">
                <a:solidFill>
                  <a:srgbClr val="00000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ule-based pipeline to filter out clients</a:t>
            </a:r>
            <a:endParaRPr b="0" sz="2500"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grpSp>
        <p:nvGrpSpPr>
          <p:cNvPr id="1795" name="Google Shape;1795;p52"/>
          <p:cNvGrpSpPr/>
          <p:nvPr/>
        </p:nvGrpSpPr>
        <p:grpSpPr>
          <a:xfrm>
            <a:off x="832331" y="1704140"/>
            <a:ext cx="284360" cy="341145"/>
            <a:chOff x="3198385" y="713303"/>
            <a:chExt cx="397262" cy="476593"/>
          </a:xfrm>
        </p:grpSpPr>
        <p:sp>
          <p:nvSpPr>
            <p:cNvPr id="1796" name="Google Shape;1796;p52"/>
            <p:cNvSpPr/>
            <p:nvPr/>
          </p:nvSpPr>
          <p:spPr>
            <a:xfrm>
              <a:off x="3198385" y="713303"/>
              <a:ext cx="397262" cy="476593"/>
            </a:xfrm>
            <a:custGeom>
              <a:rect b="b" l="l" r="r" t="t"/>
              <a:pathLst>
                <a:path extrusionOk="0" h="12580" w="10486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>
              <a:off x="3252674" y="1008882"/>
              <a:ext cx="56562" cy="60995"/>
            </a:xfrm>
            <a:custGeom>
              <a:rect b="b" l="l" r="r" t="t"/>
              <a:pathLst>
                <a:path extrusionOk="0" h="1610" w="1493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>
              <a:off x="3329467" y="1008920"/>
              <a:ext cx="56676" cy="60957"/>
            </a:xfrm>
            <a:custGeom>
              <a:rect b="b" l="l" r="r" t="t"/>
              <a:pathLst>
                <a:path extrusionOk="0" h="1609" w="1496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>
              <a:off x="3407814" y="1008920"/>
              <a:ext cx="56562" cy="60957"/>
            </a:xfrm>
            <a:custGeom>
              <a:rect b="b" l="l" r="r" t="t"/>
              <a:pathLst>
                <a:path extrusionOk="0" h="1609" w="1493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3484796" y="1008920"/>
              <a:ext cx="56562" cy="60957"/>
            </a:xfrm>
            <a:custGeom>
              <a:rect b="b" l="l" r="r" t="t"/>
              <a:pathLst>
                <a:path extrusionOk="0" h="1609" w="1493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>
              <a:off x="3342424" y="807220"/>
              <a:ext cx="109260" cy="154343"/>
            </a:xfrm>
            <a:custGeom>
              <a:rect b="b" l="l" r="r" t="t"/>
              <a:pathLst>
                <a:path extrusionOk="0" h="4074" w="2884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>
              <a:off x="3387735" y="903637"/>
              <a:ext cx="18715" cy="18677"/>
            </a:xfrm>
            <a:custGeom>
              <a:rect b="b" l="l" r="r" t="t"/>
              <a:pathLst>
                <a:path extrusionOk="0" h="493" w="494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