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6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71" r:id="rId8"/>
    <p:sldId id="284" r:id="rId9"/>
    <p:sldId id="272" r:id="rId10"/>
    <p:sldId id="281" r:id="rId11"/>
    <p:sldId id="282" r:id="rId12"/>
    <p:sldId id="283" r:id="rId13"/>
    <p:sldId id="278" r:id="rId14"/>
    <p:sldId id="279" r:id="rId15"/>
    <p:sldId id="280" r:id="rId16"/>
  </p:sldIdLst>
  <p:sldSz cx="18288000" cy="10287000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DM Sans Italics" panose="020B0604020202020204" charset="0"/>
      <p:regular r:id="rId21"/>
    </p:embeddedFont>
    <p:embeddedFont>
      <p:font typeface="Gill Sans MT" panose="020B0502020104020203" pitchFamily="34" charset="0"/>
      <p:regular r:id="rId22"/>
      <p:bold r:id="rId23"/>
      <p:italic r:id="rId24"/>
      <p:boldItalic r:id="rId25"/>
    </p:embeddedFont>
    <p:embeddedFont>
      <p:font typeface="Montserrat Classic Bold" panose="020B0604020202020204" charset="0"/>
      <p:regular r:id="rId26"/>
    </p:embeddedFont>
    <p:embeddedFont>
      <p:font typeface="Oswald Bold" panose="020B0604020202020204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6669" y="1203448"/>
            <a:ext cx="12955610" cy="3812147"/>
          </a:xfrm>
        </p:spPr>
        <p:txBody>
          <a:bodyPr bIns="0" anchor="b">
            <a:normAutofit/>
          </a:bodyPr>
          <a:lstStyle>
            <a:lvl1pPr algn="l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6670" y="5296807"/>
            <a:ext cx="12955608" cy="146643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700" b="0" cap="all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751" y="493961"/>
            <a:ext cx="7460873" cy="46380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6497" y="1198460"/>
            <a:ext cx="1216529" cy="7553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26670" y="5292813"/>
            <a:ext cx="1295560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58667" y="1198460"/>
            <a:ext cx="2423613" cy="698983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7008" y="1198460"/>
            <a:ext cx="11743245" cy="6989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158667" y="1198460"/>
            <a:ext cx="0" cy="69898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1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4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359" y="2634195"/>
            <a:ext cx="12964731" cy="2831925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1359" y="5709293"/>
            <a:ext cx="12945669" cy="1519394"/>
          </a:xfrm>
        </p:spPr>
        <p:txBody>
          <a:bodyPr tIns="9144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1359" y="5707478"/>
            <a:ext cx="1294566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6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26" y="1207334"/>
            <a:ext cx="14408453" cy="1588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0997" y="3016318"/>
            <a:ext cx="6967728" cy="5172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0657" y="3026015"/>
            <a:ext cx="6967728" cy="5162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787" y="1206245"/>
            <a:ext cx="14411492" cy="158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787" y="3029324"/>
            <a:ext cx="6967728" cy="120291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787" y="4236404"/>
            <a:ext cx="6967728" cy="396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18543" y="3034505"/>
            <a:ext cx="6967728" cy="12033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18543" y="4232237"/>
            <a:ext cx="6967728" cy="3956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2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07" y="1198460"/>
            <a:ext cx="4909649" cy="33706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5571" y="1198461"/>
            <a:ext cx="9018705" cy="698823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7007" y="4808237"/>
            <a:ext cx="4912520" cy="3372272"/>
          </a:xfrm>
        </p:spPr>
        <p:txBody>
          <a:bodyPr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72420" y="4808237"/>
            <a:ext cx="49042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4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16081" y="723256"/>
            <a:ext cx="6111800" cy="772365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809" y="1694270"/>
            <a:ext cx="8298492" cy="27458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86584" y="1683814"/>
            <a:ext cx="4186757" cy="579949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5494" y="4718988"/>
            <a:ext cx="8286606" cy="3005613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074" y="8204785"/>
            <a:ext cx="8291027" cy="48018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1073" y="477961"/>
            <a:ext cx="8311506" cy="48139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71074" y="4715408"/>
            <a:ext cx="82910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4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29215"/>
            <a:ext cx="18288000" cy="615891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9189720"/>
            <a:ext cx="18288000" cy="11144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7369" y="1206779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7369" y="3023599"/>
            <a:ext cx="14404913" cy="517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1208" y="495555"/>
            <a:ext cx="5251073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7369" y="493961"/>
            <a:ext cx="8908254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91" y="1198460"/>
            <a:ext cx="1216529" cy="7553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192620"/>
            <a:ext cx="1828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8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7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3806661" y="53451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48786"/>
            <a:ext cx="9815307" cy="2411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7600" spc="1610" dirty="0">
                <a:solidFill>
                  <a:srgbClr val="231F20"/>
                </a:solidFill>
                <a:latin typeface="Oswald Bold"/>
              </a:rPr>
              <a:t>Bank Operations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Console App</a:t>
            </a:r>
          </a:p>
        </p:txBody>
      </p:sp>
      <p:pic>
        <p:nvPicPr>
          <p:cNvPr id="11" name="Picture 10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80ECEDE9-E650-1A1A-9DE2-1BC3A9C08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50" y="66674"/>
            <a:ext cx="31051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03952"/>
              </p:ext>
            </p:extLst>
          </p:nvPr>
        </p:nvGraphicFramePr>
        <p:xfrm>
          <a:off x="0" y="0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R003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2026"/>
              </p:ext>
            </p:extLst>
          </p:nvPr>
        </p:nvGraphicFramePr>
        <p:xfrm>
          <a:off x="0" y="2128342"/>
          <a:ext cx="16013159" cy="6257330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47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Withdraw Money Function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63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Amount is withdrawn from the Bank Account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64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Amount of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Montserrat Classic Bold"/>
                        </a:rPr>
                        <a:t>Withdrawl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 is passed as the argument to the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Montserrat Classic Bold"/>
                        </a:rPr>
                        <a:t>withdrawl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 function.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Rs 200 is deducted on every Current Account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Montserrat Classic Bold"/>
                        </a:rPr>
                        <a:t>withdrwal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On Saving Account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Montserrat Classic Bold"/>
                        </a:rPr>
                        <a:t>withdrawl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 no charges are deducted.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C1D53A80-A137-6D38-0B78-A11621198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159" y="66674"/>
            <a:ext cx="227484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0004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BAF0A1-FAC2-D2E6-65E3-E52241379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83224"/>
              </p:ext>
            </p:extLst>
          </p:nvPr>
        </p:nvGraphicFramePr>
        <p:xfrm>
          <a:off x="0" y="-22860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R004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48C5D17-0822-D3F1-3D38-CD98A6D48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21141"/>
              </p:ext>
            </p:extLst>
          </p:nvPr>
        </p:nvGraphicFramePr>
        <p:xfrm>
          <a:off x="0" y="2120722"/>
          <a:ext cx="16013159" cy="6318896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73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Transfer Money Function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4149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Amount is transferred from the one Bank Account to other Bank Account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701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Money is deducted from source Bank Account.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Money is deposited to others Bank Account.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2755054D-A5E3-72A0-17CF-F4CF55418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158" y="66674"/>
            <a:ext cx="227484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7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2FDF2E-43DF-7F27-78E7-15444D175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40647"/>
              </p:ext>
            </p:extLst>
          </p:nvPr>
        </p:nvGraphicFramePr>
        <p:xfrm>
          <a:off x="0" y="0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R005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7FFA3C-83EE-97AC-15B6-D9C63837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03352"/>
              </p:ext>
            </p:extLst>
          </p:nvPr>
        </p:nvGraphicFramePr>
        <p:xfrm>
          <a:off x="0" y="2113102"/>
          <a:ext cx="16013159" cy="635472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62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Check Balance Function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50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Available amount is displayed. 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17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Balance present in the Account is displayed on the console window based on the account number.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Both Saving account and Current account balance will be displayed based on account number.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C3BFEBE4-B0F7-6BB3-738A-5FFE1926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158" y="66674"/>
            <a:ext cx="227484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91821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2779206" y="4019463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7473053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90581" y="7259060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 dirty="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6267505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030737" y="7223828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9758062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521294" y="7223828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3248619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11851" y="7223828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 rot="-10799999">
            <a:off x="-3791558" y="-616517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3C2E8F-FEE0-CD90-7CA8-83C6419F256A}"/>
              </a:ext>
            </a:extLst>
          </p:cNvPr>
          <p:cNvSpPr txBox="1"/>
          <p:nvPr/>
        </p:nvSpPr>
        <p:spPr>
          <a:xfrm>
            <a:off x="3011836" y="4582676"/>
            <a:ext cx="147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Windows Ex </a:t>
            </a:r>
            <a:r>
              <a:rPr lang="en-US" sz="2400" dirty="0" err="1">
                <a:solidFill>
                  <a:schemeClr val="bg1"/>
                </a:solidFill>
              </a:rPr>
              <a:t>Pycharm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0A1F29-22D4-1EB3-BDE7-2665E5C73C07}"/>
              </a:ext>
            </a:extLst>
          </p:cNvPr>
          <p:cNvSpPr txBox="1"/>
          <p:nvPr/>
        </p:nvSpPr>
        <p:spPr>
          <a:xfrm>
            <a:off x="6553200" y="4582676"/>
            <a:ext cx="1281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Mac Ex </a:t>
            </a:r>
            <a:r>
              <a:rPr lang="en-US" sz="2400" dirty="0" err="1">
                <a:solidFill>
                  <a:schemeClr val="bg1"/>
                </a:solidFill>
              </a:rPr>
              <a:t>Pycharm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B89371-1321-B919-152B-69643E7B612F}"/>
              </a:ext>
            </a:extLst>
          </p:cNvPr>
          <p:cNvSpPr txBox="1"/>
          <p:nvPr/>
        </p:nvSpPr>
        <p:spPr>
          <a:xfrm>
            <a:off x="10134600" y="4767342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Linux Ex </a:t>
            </a:r>
            <a:r>
              <a:rPr lang="en-US" sz="2400" dirty="0" err="1">
                <a:solidFill>
                  <a:schemeClr val="bg1"/>
                </a:solidFill>
              </a:rPr>
              <a:t>Pycharm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4C513B-BA52-D3DC-AE71-28D3D7946519}"/>
              </a:ext>
            </a:extLst>
          </p:cNvPr>
          <p:cNvSpPr txBox="1"/>
          <p:nvPr/>
        </p:nvSpPr>
        <p:spPr>
          <a:xfrm>
            <a:off x="13487400" y="4582676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Docker Ex </a:t>
            </a:r>
            <a:r>
              <a:rPr lang="en-US" sz="2400" dirty="0" err="1">
                <a:solidFill>
                  <a:schemeClr val="bg1"/>
                </a:solidFill>
              </a:rPr>
              <a:t>Pycharm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3" name="Picture 32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D82B1F26-ECBB-65D3-F9D2-EEE1AD0DB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50" y="66674"/>
            <a:ext cx="3105150" cy="14668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91821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78407" y="388159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SUMMARY OF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D8825-455C-F3A0-D314-0A5EB2E2245B}"/>
              </a:ext>
            </a:extLst>
          </p:cNvPr>
          <p:cNvSpPr txBox="1"/>
          <p:nvPr/>
        </p:nvSpPr>
        <p:spPr>
          <a:xfrm>
            <a:off x="1676400" y="3127563"/>
            <a:ext cx="1424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Console-based banking application offers a suite of functionalities to manage accounts. Users can use “Deposit” function to add funds . The “Withdrawal” function lets user deduct the funds within set limits, ensuring balance sufficiency and transaction records. The “transfer” function allows seamless movement of funds between accounts , adhering to account type constraints and logging transfers. The “</a:t>
            </a:r>
            <a:r>
              <a:rPr lang="en-US" sz="3200" dirty="0" err="1"/>
              <a:t>Check_Balance</a:t>
            </a:r>
            <a:r>
              <a:rPr lang="en-US" sz="3200" dirty="0"/>
              <a:t>” function provides real-time account balance information. These functions collectively empower users to perform financial tasks securely and conveniently through the application’s text-based interface.  </a:t>
            </a:r>
          </a:p>
        </p:txBody>
      </p:sp>
      <p:pic>
        <p:nvPicPr>
          <p:cNvPr id="7" name="Picture 6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CBA55DDF-6284-2530-F957-FFEA69C26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50" y="66674"/>
            <a:ext cx="3105150" cy="14668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91059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6661" y="2860211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By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8CC6F-0197-1317-3E3E-1A7614DC0331}"/>
              </a:ext>
            </a:extLst>
          </p:cNvPr>
          <p:cNvSpPr txBox="1"/>
          <p:nvPr/>
        </p:nvSpPr>
        <p:spPr>
          <a:xfrm>
            <a:off x="1905000" y="4786479"/>
            <a:ext cx="2971800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0" dirty="0"/>
              <a:t>Varun Goel</a:t>
            </a:r>
          </a:p>
        </p:txBody>
      </p:sp>
      <p:pic>
        <p:nvPicPr>
          <p:cNvPr id="8" name="Picture 7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468D054A-398F-D95F-77E8-D474CD7E4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50" y="66674"/>
            <a:ext cx="3105150" cy="1466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2B7B90-DEB3-369C-2CDA-1D0202A4ADB8}"/>
              </a:ext>
            </a:extLst>
          </p:cNvPr>
          <p:cNvSpPr txBox="1"/>
          <p:nvPr/>
        </p:nvSpPr>
        <p:spPr>
          <a:xfrm>
            <a:off x="2037642" y="5500521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 CTO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987516" y="2914958"/>
            <a:ext cx="1400485" cy="6282502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Python and it’s Implementation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Class Design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Class Design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Requirement Framing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Operating Environment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Summary of Application</a:t>
            </a:r>
          </a:p>
        </p:txBody>
      </p:sp>
      <p:pic>
        <p:nvPicPr>
          <p:cNvPr id="22" name="Picture 21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83085BC1-7537-7716-2141-7DB223170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5150" cy="14668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152399" y="-2"/>
            <a:ext cx="18113409" cy="9214887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98220" y="2574947"/>
            <a:ext cx="10749032" cy="7212670"/>
            <a:chOff x="0" y="-19050"/>
            <a:chExt cx="3682024" cy="8318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2952925" y="806559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Python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62000" y="2945682"/>
            <a:ext cx="11983472" cy="6739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500" b="1" spc="216" dirty="0">
                <a:solidFill>
                  <a:srgbClr val="231F20"/>
                </a:solidFill>
                <a:latin typeface="DM Sans"/>
              </a:rPr>
              <a:t>Python and it’s Implementation </a:t>
            </a: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:</a:t>
            </a: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Python is a high-level , interpreted programming language that emphasizes code readability and a clean syntax. It follows OOPS concept which includes following: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Abstraction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: It refers to the practice of hiding complex implementation details of an object and essential features through well-defined interfaces.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Encapsulation :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It is the process of putting data members and methods that operate on that data into a single unit, called a class.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Inheritance :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It refers to the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the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process of inheriting a class that promotes the process of reusability.</a:t>
            </a: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Polymorphism :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It enables objects of different classes to be treated as instances of a common superclass through a shared interface.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E570F1DF-7F8C-4464-893E-3308AA71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306" y="158783"/>
            <a:ext cx="4474954" cy="25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A60CF1F7-E9FF-AEE6-CD5F-D7576551A1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659" y="35165"/>
            <a:ext cx="3105150" cy="14668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458200" y="-10629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43400" y="495300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SCOPE OF PROJECT</a:t>
            </a:r>
          </a:p>
        </p:txBody>
      </p:sp>
      <p:sp>
        <p:nvSpPr>
          <p:cNvPr id="4" name="Freeform 4"/>
          <p:cNvSpPr/>
          <p:nvPr/>
        </p:nvSpPr>
        <p:spPr>
          <a:xfrm>
            <a:off x="13792200" y="-38481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0BF01-9995-3387-0CE3-7082A6E780DD}"/>
              </a:ext>
            </a:extLst>
          </p:cNvPr>
          <p:cNvSpPr txBox="1"/>
          <p:nvPr/>
        </p:nvSpPr>
        <p:spPr>
          <a:xfrm>
            <a:off x="2057400" y="3619500"/>
            <a:ext cx="1158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banking application developed as a console application encompasses a range of features tailored for command line interaction. Users can create new accounts of both the type like Saving account and Current account , can also view the balance that is available in bank account , can deposit the amount , can withdraw the amount , can transfer the amount to other account. User can select the type of service by entering the number associated with each service.</a:t>
            </a:r>
          </a:p>
          <a:p>
            <a:r>
              <a:rPr lang="en-US" sz="3200" dirty="0"/>
              <a:t>Our application provides the basic functionalities for the proper functioning of banking operation in an online mode.</a:t>
            </a:r>
          </a:p>
        </p:txBody>
      </p:sp>
      <p:pic>
        <p:nvPicPr>
          <p:cNvPr id="6" name="Picture 5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0A41208F-C9E6-46C9-3A92-7342EBAED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50" y="66674"/>
            <a:ext cx="3105150" cy="14668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821077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33800" y="34089"/>
            <a:ext cx="12057353" cy="1534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6600" dirty="0">
                <a:solidFill>
                  <a:srgbClr val="100F0D"/>
                </a:solidFill>
                <a:latin typeface="Oswald Bold"/>
              </a:rPr>
              <a:t>Class Design – Individual Classes</a:t>
            </a:r>
          </a:p>
        </p:txBody>
      </p:sp>
      <p:sp>
        <p:nvSpPr>
          <p:cNvPr id="4" name="Freeform 4"/>
          <p:cNvSpPr/>
          <p:nvPr/>
        </p:nvSpPr>
        <p:spPr>
          <a:xfrm>
            <a:off x="14777455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5A16B-DE44-ED84-A825-67860FA7F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019300"/>
            <a:ext cx="17602200" cy="7038975"/>
          </a:xfrm>
          <a:prstGeom prst="rect">
            <a:avLst/>
          </a:prstGeom>
        </p:spPr>
      </p:pic>
      <p:pic>
        <p:nvPicPr>
          <p:cNvPr id="5" name="Picture 4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91006328-E96A-92ED-385C-0EBBDDC02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50" y="66674"/>
            <a:ext cx="3105150" cy="14668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48814" y="6905141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924490" y="3422968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119171" y="342296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313448" y="3422968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25CEAF2-055B-475D-A32B-0FA540A1ED86}"/>
              </a:ext>
            </a:extLst>
          </p:cNvPr>
          <p:cNvSpPr txBox="1"/>
          <p:nvPr/>
        </p:nvSpPr>
        <p:spPr>
          <a:xfrm>
            <a:off x="2313448" y="1003440"/>
            <a:ext cx="12774152" cy="1546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7000" dirty="0">
                <a:solidFill>
                  <a:srgbClr val="100F0D"/>
                </a:solidFill>
                <a:latin typeface="Oswald Bold"/>
              </a:rPr>
              <a:t>Class Design – On a Single Canvas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ED5BED-6F69-C862-FE9F-CA65B2871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767" y="3422968"/>
            <a:ext cx="4089243" cy="56692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59B21A-C6A0-8B80-DA3E-76B73B4D4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331" y="3422968"/>
            <a:ext cx="4176296" cy="40874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8BF9DD7-5AD7-DF89-553C-B671C62FD1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4490" y="3422968"/>
            <a:ext cx="4128022" cy="4087473"/>
          </a:xfrm>
          <a:prstGeom prst="rect">
            <a:avLst/>
          </a:prstGeom>
        </p:spPr>
      </p:pic>
      <p:pic>
        <p:nvPicPr>
          <p:cNvPr id="15" name="Picture 14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5421F61D-CA46-D7AE-4D34-8CA33AB9F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50" y="66674"/>
            <a:ext cx="3105150" cy="14668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02770" y="2300309"/>
            <a:ext cx="12057353" cy="342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Functional Requirements of App</a:t>
            </a:r>
          </a:p>
        </p:txBody>
      </p:sp>
      <p:sp>
        <p:nvSpPr>
          <p:cNvPr id="4" name="Freeform 4"/>
          <p:cNvSpPr/>
          <p:nvPr/>
        </p:nvSpPr>
        <p:spPr>
          <a:xfrm>
            <a:off x="13868400" y="-4116142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52CB235C-102A-4765-5307-10DC4B95B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50" y="66674"/>
            <a:ext cx="3105150" cy="14668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5802D4-8826-CE74-6F10-4994D9CE9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59754"/>
              </p:ext>
            </p:extLst>
          </p:nvPr>
        </p:nvGraphicFramePr>
        <p:xfrm>
          <a:off x="0" y="74294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448E1F8-87C9-0DDB-A25C-37BD9AC78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76440"/>
              </p:ext>
            </p:extLst>
          </p:nvPr>
        </p:nvGraphicFramePr>
        <p:xfrm>
          <a:off x="15241" y="2187396"/>
          <a:ext cx="16013159" cy="6695618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581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Create Account Function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419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Account is created 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38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Bank Account will be created with some initial balance either its saving account or current account.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43DCC7D8-70BE-59AD-7FD3-EB3F3B317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160" y="5714"/>
            <a:ext cx="227484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84021"/>
              </p:ext>
            </p:extLst>
          </p:nvPr>
        </p:nvGraphicFramePr>
        <p:xfrm>
          <a:off x="0" y="52158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R002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47656"/>
              </p:ext>
            </p:extLst>
          </p:nvPr>
        </p:nvGraphicFramePr>
        <p:xfrm>
          <a:off x="0" y="2165260"/>
          <a:ext cx="16013159" cy="6695618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5814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Deposit Money Function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419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Amount is deposited into the Bank Account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38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Amount of deposit is given as a argument to the deposit function.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3% of interest is given on every deposit to savings account.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Deposit to current account do not give any interest on every deposit.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logo with pink and black text&#10;&#10;Description automatically generated">
            <a:extLst>
              <a:ext uri="{FF2B5EF4-FFF2-40B4-BE49-F238E27FC236}">
                <a16:creationId xmlns:a16="http://schemas.microsoft.com/office/drawing/2014/main" id="{AD197382-BCEA-545E-419C-655AD3ADD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158" y="66674"/>
            <a:ext cx="2274841" cy="14668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297</TotalTime>
  <Words>678</Words>
  <Application>Microsoft Office PowerPoint</Application>
  <PresentationFormat>Custom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Oswald Bold</vt:lpstr>
      <vt:lpstr>Montserrat Classic Bold</vt:lpstr>
      <vt:lpstr>DM Sans Italics</vt:lpstr>
      <vt:lpstr>Oswald Bold Italics</vt:lpstr>
      <vt:lpstr>Gill Sans MT</vt:lpstr>
      <vt:lpstr>Arial</vt:lpstr>
      <vt:lpstr>DM Sans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Based App in Python</dc:title>
  <dc:subject>Bank Operations</dc:subject>
  <cp:lastModifiedBy>Varun Goel</cp:lastModifiedBy>
  <cp:revision>23</cp:revision>
  <dcterms:created xsi:type="dcterms:W3CDTF">2006-08-16T00:00:00Z</dcterms:created>
  <dcterms:modified xsi:type="dcterms:W3CDTF">2023-08-16T05:14:06Z</dcterms:modified>
  <cp:category>Project Documentation</cp:category>
  <dc:identifier>DAFm5cSVI_8</dc:identifier>
</cp:coreProperties>
</file>