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7425" y="530750"/>
            <a:ext cx="3632835" cy="457200"/>
          </a:xfrm>
          <a:custGeom>
            <a:avLst/>
            <a:gdLst/>
            <a:ahLst/>
            <a:cxnLst/>
            <a:rect l="l" t="t" r="r" b="b"/>
            <a:pathLst>
              <a:path w="3632835" h="457200">
                <a:moveTo>
                  <a:pt x="36328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3632831" y="0"/>
                </a:lnTo>
                <a:lnTo>
                  <a:pt x="3632831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1674" y="0"/>
            <a:ext cx="932815" cy="5143500"/>
          </a:xfrm>
          <a:custGeom>
            <a:avLst/>
            <a:gdLst/>
            <a:ahLst/>
            <a:cxnLst/>
            <a:rect l="l" t="t" r="r" b="b"/>
            <a:pathLst>
              <a:path w="932815" h="5143500">
                <a:moveTo>
                  <a:pt x="0" y="5143499"/>
                </a:moveTo>
                <a:lnTo>
                  <a:pt x="932324" y="5143499"/>
                </a:lnTo>
                <a:lnTo>
                  <a:pt x="932324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286250" cy="5143500"/>
          </a:xfrm>
          <a:custGeom>
            <a:avLst/>
            <a:gdLst/>
            <a:ahLst/>
            <a:cxnLst/>
            <a:rect l="l" t="t" r="r" b="b"/>
            <a:pathLst>
              <a:path w="4286250" h="5143500">
                <a:moveTo>
                  <a:pt x="0" y="5143499"/>
                </a:moveTo>
                <a:lnTo>
                  <a:pt x="4286249" y="5143499"/>
                </a:lnTo>
                <a:lnTo>
                  <a:pt x="428624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86250" y="3550649"/>
            <a:ext cx="72390" cy="1593215"/>
          </a:xfrm>
          <a:custGeom>
            <a:avLst/>
            <a:gdLst/>
            <a:ahLst/>
            <a:cxnLst/>
            <a:rect l="l" t="t" r="r" b="b"/>
            <a:pathLst>
              <a:path w="72389" h="1593214">
                <a:moveTo>
                  <a:pt x="0" y="1592849"/>
                </a:moveTo>
                <a:lnTo>
                  <a:pt x="72299" y="1592849"/>
                </a:lnTo>
                <a:lnTo>
                  <a:pt x="72299" y="0"/>
                </a:lnTo>
                <a:lnTo>
                  <a:pt x="0" y="0"/>
                </a:lnTo>
                <a:lnTo>
                  <a:pt x="0" y="1592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286250" y="0"/>
            <a:ext cx="72390" cy="1403985"/>
          </a:xfrm>
          <a:custGeom>
            <a:avLst/>
            <a:gdLst/>
            <a:ahLst/>
            <a:cxnLst/>
            <a:rect l="l" t="t" r="r" b="b"/>
            <a:pathLst>
              <a:path w="72389" h="1403985">
                <a:moveTo>
                  <a:pt x="0" y="1403849"/>
                </a:moveTo>
                <a:lnTo>
                  <a:pt x="72299" y="1403849"/>
                </a:lnTo>
                <a:lnTo>
                  <a:pt x="72299" y="0"/>
                </a:lnTo>
                <a:lnTo>
                  <a:pt x="0" y="0"/>
                </a:lnTo>
                <a:lnTo>
                  <a:pt x="0" y="1403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58475" y="3550649"/>
            <a:ext cx="3853815" cy="1593215"/>
          </a:xfrm>
          <a:custGeom>
            <a:avLst/>
            <a:gdLst/>
            <a:ahLst/>
            <a:cxnLst/>
            <a:rect l="l" t="t" r="r" b="b"/>
            <a:pathLst>
              <a:path w="3853815" h="1593214">
                <a:moveTo>
                  <a:pt x="0" y="1592849"/>
                </a:moveTo>
                <a:lnTo>
                  <a:pt x="3853199" y="1592849"/>
                </a:lnTo>
                <a:lnTo>
                  <a:pt x="3853199" y="0"/>
                </a:lnTo>
                <a:lnTo>
                  <a:pt x="0" y="0"/>
                </a:lnTo>
                <a:lnTo>
                  <a:pt x="0" y="1592849"/>
                </a:lnTo>
                <a:close/>
              </a:path>
            </a:pathLst>
          </a:custGeom>
          <a:solidFill>
            <a:srgbClr val="01A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358475" y="0"/>
            <a:ext cx="3853815" cy="1403985"/>
          </a:xfrm>
          <a:custGeom>
            <a:avLst/>
            <a:gdLst/>
            <a:ahLst/>
            <a:cxnLst/>
            <a:rect l="l" t="t" r="r" b="b"/>
            <a:pathLst>
              <a:path w="3853815" h="1403985">
                <a:moveTo>
                  <a:pt x="0" y="1403849"/>
                </a:moveTo>
                <a:lnTo>
                  <a:pt x="3853199" y="1403849"/>
                </a:lnTo>
                <a:lnTo>
                  <a:pt x="3853199" y="0"/>
                </a:lnTo>
                <a:lnTo>
                  <a:pt x="0" y="0"/>
                </a:lnTo>
                <a:lnTo>
                  <a:pt x="0" y="1403849"/>
                </a:lnTo>
                <a:close/>
              </a:path>
            </a:pathLst>
          </a:custGeom>
          <a:solidFill>
            <a:srgbClr val="01A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44249" y="1403849"/>
            <a:ext cx="7883525" cy="2146935"/>
          </a:xfrm>
          <a:custGeom>
            <a:avLst/>
            <a:gdLst/>
            <a:ahLst/>
            <a:cxnLst/>
            <a:rect l="l" t="t" r="r" b="b"/>
            <a:pathLst>
              <a:path w="7883525" h="2146935">
                <a:moveTo>
                  <a:pt x="7883099" y="2146799"/>
                </a:moveTo>
                <a:lnTo>
                  <a:pt x="0" y="2146799"/>
                </a:lnTo>
                <a:lnTo>
                  <a:pt x="0" y="0"/>
                </a:lnTo>
                <a:lnTo>
                  <a:pt x="7883099" y="0"/>
                </a:lnTo>
                <a:lnTo>
                  <a:pt x="7883099" y="2146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57951"/>
            <a:ext cx="8374549" cy="2625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color_value" TargetMode="External"/><Relationship Id="rId3" Type="http://schemas.openxmlformats.org/officeDocument/2006/relationships/hyperlink" Target="http://paletton.com/" TargetMode="External"/><Relationship Id="rId4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display" TargetMode="External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Style/Examples/007/units.en.html" TargetMode="External"/><Relationship Id="rId3" Type="http://schemas.openxmlformats.org/officeDocument/2006/relationships/image" Target="../media/image2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indtextgenerator.com/snippets?snipps=ANY-snippets-lorem" TargetMode="External"/><Relationship Id="rId3" Type="http://schemas.openxmlformats.org/officeDocument/2006/relationships/image" Target="../media/image2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font-family" TargetMode="External"/><Relationship Id="rId3" Type="http://schemas.openxmlformats.org/officeDocument/2006/relationships/image" Target="../media/image2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nts.google.com/" TargetMode="External"/><Relationship Id="rId3" Type="http://schemas.openxmlformats.org/officeDocument/2006/relationships/image" Target="../media/image2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CSS2/box.html" TargetMode="External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position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Pseudo-classes" TargetMode="External"/><Relationship Id="rId3" Type="http://schemas.openxmlformats.org/officeDocument/2006/relationships/image" Target="../media/image38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mparison_of_browser_engines_(CSS_support)" TargetMode="External"/><Relationship Id="rId3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mozilla.org/en-US/docs/Web/CSS" TargetMode="External"/><Relationship Id="rId3" Type="http://schemas.openxmlformats.org/officeDocument/2006/relationships/hyperlink" Target="https://css-tricks.com/almanac/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4431" y="1910893"/>
            <a:ext cx="1643380" cy="106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-420" b="1">
                <a:latin typeface="Arial"/>
                <a:cs typeface="Arial"/>
              </a:rPr>
              <a:t>CSS</a:t>
            </a:r>
            <a:endParaRPr sz="6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249" y="3550649"/>
            <a:ext cx="5616575" cy="577850"/>
          </a:xfrm>
          <a:custGeom>
            <a:avLst/>
            <a:gdLst/>
            <a:ahLst/>
            <a:cxnLst/>
            <a:rect l="l" t="t" r="r" b="b"/>
            <a:pathLst>
              <a:path w="5616575" h="577850">
                <a:moveTo>
                  <a:pt x="5615999" y="577799"/>
                </a:moveTo>
                <a:lnTo>
                  <a:pt x="0" y="577799"/>
                </a:lnTo>
                <a:lnTo>
                  <a:pt x="0" y="0"/>
                </a:lnTo>
                <a:lnTo>
                  <a:pt x="5615999" y="0"/>
                </a:lnTo>
                <a:lnTo>
                  <a:pt x="5615999" y="577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7275" y="3633683"/>
            <a:ext cx="3743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 b="1">
                <a:solidFill>
                  <a:srgbClr val="FFFFFF"/>
                </a:solidFill>
                <a:latin typeface="Verdana"/>
                <a:cs typeface="Verdana"/>
              </a:rPr>
              <a:t>Cascading</a:t>
            </a:r>
            <a:r>
              <a:rPr dirty="0" sz="2400" spc="-1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dirty="0" sz="2400" spc="-1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0" b="1">
                <a:solidFill>
                  <a:srgbClr val="FFFFFF"/>
                </a:solidFill>
                <a:latin typeface="Verdana"/>
                <a:cs typeface="Verdana"/>
              </a:rPr>
              <a:t>Sheets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0250" y="1632900"/>
            <a:ext cx="2266949" cy="24955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965325" cy="457200"/>
          </a:xfrm>
          <a:custGeom>
            <a:avLst/>
            <a:gdLst/>
            <a:ahLst/>
            <a:cxnLst/>
            <a:rect l="l" t="t" r="r" b="b"/>
            <a:pathLst>
              <a:path w="1965325" h="457200">
                <a:moveTo>
                  <a:pt x="1965196" y="457199"/>
                </a:moveTo>
                <a:lnTo>
                  <a:pt x="0" y="457199"/>
                </a:lnTo>
                <a:lnTo>
                  <a:pt x="0" y="0"/>
                </a:lnTo>
                <a:lnTo>
                  <a:pt x="1965196" y="0"/>
                </a:lnTo>
                <a:lnTo>
                  <a:pt x="1965196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9907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Internal</a:t>
            </a:r>
            <a:r>
              <a:rPr dirty="0" spc="-220"/>
              <a:t> </a:t>
            </a:r>
            <a:r>
              <a:rPr dirty="0" spc="-225"/>
              <a:t>styles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2050" y="1240526"/>
            <a:ext cx="4452620" cy="179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25">
                <a:latin typeface="Georgia"/>
                <a:cs typeface="Georgia"/>
              </a:rPr>
              <a:t>Use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style</a:t>
            </a:r>
            <a:r>
              <a:rPr dirty="0" sz="1800" spc="10">
                <a:latin typeface="Georgia"/>
                <a:cs typeface="Georgia"/>
              </a:rPr>
              <a:t> tag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add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styling.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This is 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40">
                <a:latin typeface="Georgia"/>
                <a:cs typeface="Georgia"/>
              </a:rPr>
              <a:t>where </a:t>
            </a:r>
            <a:r>
              <a:rPr dirty="0" sz="1800" spc="20">
                <a:latin typeface="Georgia"/>
                <a:cs typeface="Georgia"/>
              </a:rPr>
              <a:t>selection </a:t>
            </a:r>
            <a:r>
              <a:rPr dirty="0" sz="1800" spc="10">
                <a:latin typeface="Georgia"/>
                <a:cs typeface="Georgia"/>
              </a:rPr>
              <a:t>is </a:t>
            </a:r>
            <a:r>
              <a:rPr dirty="0" sz="1800" spc="15">
                <a:latin typeface="Georgia"/>
                <a:cs typeface="Georgia"/>
              </a:rPr>
              <a:t>really </a:t>
            </a:r>
            <a:r>
              <a:rPr dirty="0" sz="1800" spc="10">
                <a:latin typeface="Georgia"/>
                <a:cs typeface="Georgia"/>
              </a:rPr>
              <a:t>important.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-25">
                <a:latin typeface="Georgia"/>
                <a:cs typeface="Georgia"/>
              </a:rPr>
              <a:t>As </a:t>
            </a:r>
            <a:r>
              <a:rPr dirty="0" sz="1800" spc="15">
                <a:latin typeface="Georgia"/>
                <a:cs typeface="Georgia"/>
              </a:rPr>
              <a:t>you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can </a:t>
            </a:r>
            <a:r>
              <a:rPr dirty="0" sz="1800" spc="35">
                <a:latin typeface="Georgia"/>
                <a:cs typeface="Georgia"/>
              </a:rPr>
              <a:t>see </a:t>
            </a:r>
            <a:r>
              <a:rPr dirty="0" sz="1800" spc="20">
                <a:latin typeface="Georgia"/>
                <a:cs typeface="Georgia"/>
              </a:rPr>
              <a:t>much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>
                <a:latin typeface="Georgia"/>
                <a:cs typeface="Georgia"/>
              </a:rPr>
              <a:t>CSS </a:t>
            </a:r>
            <a:r>
              <a:rPr dirty="0" sz="1800" spc="10">
                <a:latin typeface="Georgia"/>
                <a:cs typeface="Georgia"/>
              </a:rPr>
              <a:t>is </a:t>
            </a:r>
            <a:r>
              <a:rPr dirty="0" sz="1800" spc="5">
                <a:latin typeface="Georgia"/>
                <a:cs typeface="Georgia"/>
              </a:rPr>
              <a:t>about </a:t>
            </a:r>
            <a:r>
              <a:rPr dirty="0" sz="1800" spc="10">
                <a:latin typeface="Georgia"/>
                <a:cs typeface="Georgia"/>
              </a:rPr>
              <a:t>making 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selections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elements.</a:t>
            </a:r>
            <a:endParaRPr sz="1800">
              <a:latin typeface="Georgia"/>
              <a:cs typeface="Georgia"/>
            </a:endParaRPr>
          </a:p>
          <a:p>
            <a:pPr marL="69215">
              <a:lnSpc>
                <a:spcPct val="100000"/>
              </a:lnSpc>
              <a:spcBef>
                <a:spcPts val="1890"/>
              </a:spcBef>
            </a:pPr>
            <a:r>
              <a:rPr dirty="0" sz="1800" spc="-5" b="1" i="1">
                <a:latin typeface="Cambria"/>
                <a:cs typeface="Cambria"/>
              </a:rPr>
              <a:t>example3.html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7275" y="1216650"/>
            <a:ext cx="2890974" cy="3332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721360" cy="457200"/>
          </a:xfrm>
          <a:custGeom>
            <a:avLst/>
            <a:gdLst/>
            <a:ahLst/>
            <a:cxnLst/>
            <a:rect l="l" t="t" r="r" b="b"/>
            <a:pathLst>
              <a:path w="721360" h="457200">
                <a:moveTo>
                  <a:pt x="72085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851" y="0"/>
                </a:lnTo>
                <a:lnTo>
                  <a:pt x="720851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746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Try</a:t>
            </a:r>
            <a:r>
              <a:rPr dirty="0" spc="-220"/>
              <a:t> </a:t>
            </a:r>
            <a:r>
              <a:rPr dirty="0" spc="-220"/>
              <a:t>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99" y="1405050"/>
            <a:ext cx="3515360" cy="28543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5">
                <a:latin typeface="Georgia"/>
                <a:cs typeface="Georgia"/>
              </a:rPr>
              <a:t>Open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you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editor</a:t>
            </a:r>
            <a:endParaRPr sz="1800">
              <a:latin typeface="Georgia"/>
              <a:cs typeface="Georg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35">
                <a:latin typeface="Georgia"/>
                <a:cs typeface="Georgia"/>
              </a:rPr>
              <a:t>Create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-60">
                <a:latin typeface="Georgia"/>
                <a:cs typeface="Georgia"/>
              </a:rPr>
              <a:t>HTML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elements</a:t>
            </a:r>
            <a:endParaRPr sz="1800">
              <a:latin typeface="Georgia"/>
              <a:cs typeface="Georgia"/>
            </a:endParaRPr>
          </a:p>
          <a:p>
            <a:pPr marL="379095" marR="508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-15">
                <a:latin typeface="Georgia"/>
                <a:cs typeface="Georgia"/>
              </a:rPr>
              <a:t>Within </a:t>
            </a:r>
            <a:r>
              <a:rPr dirty="0" sz="1800" spc="20">
                <a:latin typeface="Georgia"/>
                <a:cs typeface="Georgia"/>
              </a:rPr>
              <a:t>the style </a:t>
            </a:r>
            <a:r>
              <a:rPr dirty="0" sz="1800" spc="10">
                <a:latin typeface="Georgia"/>
                <a:cs typeface="Georgia"/>
              </a:rPr>
              <a:t>tag </a:t>
            </a:r>
            <a:r>
              <a:rPr dirty="0" sz="1800" spc="30">
                <a:latin typeface="Georgia"/>
                <a:cs typeface="Georgia"/>
              </a:rPr>
              <a:t>select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2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element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by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tag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change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color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size.</a:t>
            </a:r>
            <a:endParaRPr sz="1800">
              <a:latin typeface="Georgia"/>
              <a:cs typeface="Georgia"/>
            </a:endParaRPr>
          </a:p>
          <a:p>
            <a:pPr marL="379095" marR="197485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35">
                <a:latin typeface="Georgia"/>
                <a:cs typeface="Georgia"/>
              </a:rPr>
              <a:t>Create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various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different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tags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apply </a:t>
            </a:r>
            <a:r>
              <a:rPr dirty="0" sz="1800" spc="10">
                <a:latin typeface="Georgia"/>
                <a:cs typeface="Georgia"/>
              </a:rPr>
              <a:t>style.</a:t>
            </a:r>
            <a:endParaRPr sz="1800">
              <a:latin typeface="Georgia"/>
              <a:cs typeface="Georgia"/>
            </a:endParaRPr>
          </a:p>
          <a:p>
            <a:pPr marL="379095" marR="32512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latin typeface="Georgia"/>
                <a:cs typeface="Georgia"/>
              </a:rPr>
              <a:t>Nest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tags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within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other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tags,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select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tag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>
                <a:latin typeface="Georgia"/>
                <a:cs typeface="Georgia"/>
              </a:rPr>
              <a:t> add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styling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275" y="362375"/>
            <a:ext cx="6205724" cy="47811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3143885" cy="457200"/>
          </a:xfrm>
          <a:custGeom>
            <a:avLst/>
            <a:gdLst/>
            <a:ahLst/>
            <a:cxnLst/>
            <a:rect l="l" t="t" r="r" b="b"/>
            <a:pathLst>
              <a:path w="3143885" h="457200">
                <a:moveTo>
                  <a:pt x="3143627" y="457199"/>
                </a:moveTo>
                <a:lnTo>
                  <a:pt x="0" y="457199"/>
                </a:lnTo>
                <a:lnTo>
                  <a:pt x="0" y="0"/>
                </a:lnTo>
                <a:lnTo>
                  <a:pt x="3143627" y="0"/>
                </a:lnTo>
                <a:lnTo>
                  <a:pt x="3143627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1692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235"/>
              <a:t>Style</a:t>
            </a:r>
            <a:r>
              <a:rPr dirty="0" spc="-220"/>
              <a:t> </a:t>
            </a:r>
            <a:r>
              <a:rPr dirty="0" spc="-300"/>
              <a:t>external</a:t>
            </a:r>
            <a:r>
              <a:rPr dirty="0" spc="-220"/>
              <a:t> </a:t>
            </a:r>
            <a:r>
              <a:rPr dirty="0" spc="-229"/>
              <a:t>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2050" y="1280531"/>
            <a:ext cx="4213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Georgia"/>
                <a:cs typeface="Georgia"/>
              </a:rPr>
              <a:t>Benefits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of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linking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external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CSS</a:t>
            </a:r>
            <a:r>
              <a:rPr dirty="0" sz="1800" spc="10">
                <a:latin typeface="Georgia"/>
                <a:cs typeface="Georgia"/>
              </a:rPr>
              <a:t> file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99" y="1771258"/>
            <a:ext cx="4105910" cy="8636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09"/>
              </a:spcBef>
              <a:buChar char="●"/>
              <a:tabLst>
                <a:tab pos="332740" algn="l"/>
                <a:tab pos="333375" algn="l"/>
              </a:tabLst>
            </a:pP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everything</a:t>
            </a:r>
            <a:r>
              <a:rPr dirty="0" sz="1200" spc="-2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is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stored</a:t>
            </a:r>
            <a:r>
              <a:rPr dirty="0" sz="1200" spc="-2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within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a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single</a:t>
            </a:r>
            <a:r>
              <a:rPr dirty="0" sz="1200" spc="-2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file</a:t>
            </a:r>
            <a:endParaRPr sz="1200">
              <a:latin typeface="Arial MT"/>
              <a:cs typeface="Arial MT"/>
            </a:endParaRPr>
          </a:p>
          <a:p>
            <a:pPr marL="332740" marR="5080" indent="-320675">
              <a:lnSpc>
                <a:spcPct val="114599"/>
              </a:lnSpc>
              <a:buChar char="●"/>
              <a:tabLst>
                <a:tab pos="332740" algn="l"/>
                <a:tab pos="333375" algn="l"/>
              </a:tabLst>
            </a:pP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once</a:t>
            </a:r>
            <a:r>
              <a:rPr dirty="0" sz="1200" spc="-2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changed/updated,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changes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are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reflected</a:t>
            </a:r>
            <a:r>
              <a:rPr dirty="0" sz="1200" spc="-2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on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all </a:t>
            </a:r>
            <a:r>
              <a:rPr dirty="0" sz="1200" spc="-32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other</a:t>
            </a:r>
            <a:r>
              <a:rPr dirty="0" sz="12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pages</a:t>
            </a:r>
            <a:r>
              <a:rPr dirty="0" sz="12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that </a:t>
            </a: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reference</a:t>
            </a:r>
            <a:r>
              <a:rPr dirty="0" sz="1200" spc="-1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stylesheet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makes</a:t>
            </a:r>
            <a:r>
              <a:rPr dirty="0" sz="1200" spc="-2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it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easier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22222"/>
                </a:solidFill>
                <a:latin typeface="Arial MT"/>
                <a:cs typeface="Arial MT"/>
              </a:rPr>
              <a:t>maintain</a:t>
            </a:r>
            <a:r>
              <a:rPr dirty="0" sz="1200" spc="-2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larger</a:t>
            </a:r>
            <a:r>
              <a:rPr dirty="0" sz="1200" spc="-1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222222"/>
                </a:solidFill>
                <a:latin typeface="Arial MT"/>
                <a:cs typeface="Arial MT"/>
              </a:rPr>
              <a:t>websites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971" y="2833106"/>
            <a:ext cx="155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Cambria"/>
                <a:cs typeface="Cambria"/>
              </a:rPr>
              <a:t>example4.html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6324" y="1323800"/>
            <a:ext cx="3671874" cy="21210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721360" cy="457200"/>
          </a:xfrm>
          <a:custGeom>
            <a:avLst/>
            <a:gdLst/>
            <a:ahLst/>
            <a:cxnLst/>
            <a:rect l="l" t="t" r="r" b="b"/>
            <a:pathLst>
              <a:path w="721360" h="457200">
                <a:moveTo>
                  <a:pt x="72085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851" y="0"/>
                </a:lnTo>
                <a:lnTo>
                  <a:pt x="720851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746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Try</a:t>
            </a:r>
            <a:r>
              <a:rPr dirty="0" spc="-220"/>
              <a:t> </a:t>
            </a:r>
            <a:r>
              <a:rPr dirty="0" spc="-220"/>
              <a:t>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99" y="1405050"/>
            <a:ext cx="3173730" cy="9683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5">
                <a:latin typeface="Georgia"/>
                <a:cs typeface="Georgia"/>
              </a:rPr>
              <a:t>Open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you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editor</a:t>
            </a:r>
            <a:endParaRPr sz="1800">
              <a:latin typeface="Georgia"/>
              <a:cs typeface="Georg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35">
                <a:latin typeface="Georgia"/>
                <a:cs typeface="Georgia"/>
              </a:rPr>
              <a:t>Create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-60">
                <a:latin typeface="Georgia"/>
                <a:cs typeface="Georgia"/>
              </a:rPr>
              <a:t>HTML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elements</a:t>
            </a:r>
            <a:endParaRPr sz="1800">
              <a:latin typeface="Georgia"/>
              <a:cs typeface="Georg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>
                <a:latin typeface="Georgia"/>
                <a:cs typeface="Georgia"/>
              </a:rPr>
              <a:t>Link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>
                <a:latin typeface="Georgia"/>
                <a:cs typeface="Georgia"/>
              </a:rPr>
              <a:t> an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external</a:t>
            </a:r>
            <a:r>
              <a:rPr dirty="0" sz="1800">
                <a:latin typeface="Georgia"/>
                <a:cs typeface="Georgia"/>
              </a:rPr>
              <a:t> CSS </a:t>
            </a:r>
            <a:r>
              <a:rPr dirty="0" sz="1800" spc="10">
                <a:latin typeface="Georgia"/>
                <a:cs typeface="Georgia"/>
              </a:rPr>
              <a:t>file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275" y="362375"/>
            <a:ext cx="6205724" cy="47811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3367404" cy="457200"/>
          </a:xfrm>
          <a:custGeom>
            <a:avLst/>
            <a:gdLst/>
            <a:ahLst/>
            <a:cxnLst/>
            <a:rect l="l" t="t" r="r" b="b"/>
            <a:pathLst>
              <a:path w="3367404" h="457200">
                <a:moveTo>
                  <a:pt x="3367274" y="457199"/>
                </a:moveTo>
                <a:lnTo>
                  <a:pt x="0" y="457199"/>
                </a:lnTo>
                <a:lnTo>
                  <a:pt x="0" y="0"/>
                </a:lnTo>
                <a:lnTo>
                  <a:pt x="3367274" y="0"/>
                </a:lnTo>
                <a:lnTo>
                  <a:pt x="3367274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3928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Selection</a:t>
            </a:r>
            <a:r>
              <a:rPr dirty="0" spc="-220"/>
              <a:t> </a:t>
            </a:r>
            <a:r>
              <a:rPr dirty="0" spc="-200"/>
              <a:t>Classes</a:t>
            </a:r>
            <a:r>
              <a:rPr dirty="0" spc="-220"/>
              <a:t> </a:t>
            </a:r>
            <a:r>
              <a:rPr dirty="0" spc="-325"/>
              <a:t>and</a:t>
            </a:r>
            <a:r>
              <a:rPr dirty="0" spc="-220"/>
              <a:t> </a:t>
            </a:r>
            <a:r>
              <a:rPr dirty="0" spc="-175"/>
              <a:t>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3891279" cy="282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25">
                <a:latin typeface="Georgia"/>
                <a:cs typeface="Georgia"/>
              </a:rPr>
              <a:t>Classes </a:t>
            </a:r>
            <a:r>
              <a:rPr dirty="0" sz="1800">
                <a:latin typeface="Georgia"/>
                <a:cs typeface="Georgia"/>
              </a:rPr>
              <a:t>and </a:t>
            </a:r>
            <a:r>
              <a:rPr dirty="0" sz="1800" spc="-40">
                <a:latin typeface="Georgia"/>
                <a:cs typeface="Georgia"/>
              </a:rPr>
              <a:t>IDs </a:t>
            </a:r>
            <a:r>
              <a:rPr dirty="0" sz="1800" spc="30">
                <a:latin typeface="Georgia"/>
                <a:cs typeface="Georgia"/>
              </a:rPr>
              <a:t>are </a:t>
            </a:r>
            <a:r>
              <a:rPr dirty="0" sz="1800" spc="20">
                <a:latin typeface="Georgia"/>
                <a:cs typeface="Georgia"/>
              </a:rPr>
              <a:t>used </a:t>
            </a:r>
            <a:r>
              <a:rPr dirty="0" sz="1800" spc="30">
                <a:latin typeface="Georgia"/>
                <a:cs typeface="Georgia"/>
              </a:rPr>
              <a:t>for </a:t>
            </a:r>
            <a:r>
              <a:rPr dirty="0" sz="1800" spc="20">
                <a:latin typeface="Georgia"/>
                <a:cs typeface="Georgia"/>
              </a:rPr>
              <a:t>selection </a:t>
            </a:r>
            <a:r>
              <a:rPr dirty="0" sz="1800" spc="-42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of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elements.</a:t>
            </a:r>
            <a:endParaRPr sz="1800">
              <a:latin typeface="Georgia"/>
              <a:cs typeface="Georgia"/>
            </a:endParaRPr>
          </a:p>
          <a:p>
            <a:pPr marL="12700" marR="404495">
              <a:lnSpc>
                <a:spcPct val="114599"/>
              </a:lnSpc>
              <a:spcBef>
                <a:spcPts val="1575"/>
              </a:spcBef>
            </a:pPr>
            <a:r>
              <a:rPr dirty="0" sz="1800" spc="-25">
                <a:latin typeface="Georgia"/>
                <a:cs typeface="Georgia"/>
              </a:rPr>
              <a:t>Use </a:t>
            </a:r>
            <a:r>
              <a:rPr dirty="0" sz="1800" spc="20">
                <a:latin typeface="Georgia"/>
                <a:cs typeface="Georgia"/>
              </a:rPr>
              <a:t>classes </a:t>
            </a:r>
            <a:r>
              <a:rPr dirty="0" sz="1800" spc="30">
                <a:latin typeface="Georgia"/>
                <a:cs typeface="Georgia"/>
              </a:rPr>
              <a:t>for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>
                <a:latin typeface="Georgia"/>
                <a:cs typeface="Georgia"/>
              </a:rPr>
              <a:t>ability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5">
                <a:latin typeface="Georgia"/>
                <a:cs typeface="Georgia"/>
              </a:rPr>
              <a:t>apply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styling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multiple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elements.</a:t>
            </a:r>
            <a:endParaRPr sz="1800">
              <a:latin typeface="Georgia"/>
              <a:cs typeface="Georgia"/>
            </a:endParaRPr>
          </a:p>
          <a:p>
            <a:pPr marL="12700" marR="454025">
              <a:lnSpc>
                <a:spcPct val="114599"/>
              </a:lnSpc>
              <a:spcBef>
                <a:spcPts val="1570"/>
              </a:spcBef>
            </a:pPr>
            <a:r>
              <a:rPr dirty="0" sz="1800" spc="-25">
                <a:latin typeface="Georgia"/>
                <a:cs typeface="Georgia"/>
              </a:rPr>
              <a:t>Use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-70">
                <a:latin typeface="Georgia"/>
                <a:cs typeface="Georgia"/>
              </a:rPr>
              <a:t>ID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for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applying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styling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one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specific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element.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1800" spc="-10" b="1" i="1">
                <a:latin typeface="Cambria"/>
                <a:cs typeface="Cambria"/>
              </a:rPr>
              <a:t>example5.html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17724"/>
            <a:ext cx="4152960" cy="38209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721360" cy="457200"/>
          </a:xfrm>
          <a:custGeom>
            <a:avLst/>
            <a:gdLst/>
            <a:ahLst/>
            <a:cxnLst/>
            <a:rect l="l" t="t" r="r" b="b"/>
            <a:pathLst>
              <a:path w="721360" h="457200">
                <a:moveTo>
                  <a:pt x="720851" y="457199"/>
                </a:moveTo>
                <a:lnTo>
                  <a:pt x="0" y="457199"/>
                </a:lnTo>
                <a:lnTo>
                  <a:pt x="0" y="0"/>
                </a:lnTo>
                <a:lnTo>
                  <a:pt x="720851" y="0"/>
                </a:lnTo>
                <a:lnTo>
                  <a:pt x="720851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746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Try</a:t>
            </a:r>
            <a:r>
              <a:rPr dirty="0" spc="-220"/>
              <a:t> </a:t>
            </a:r>
            <a:r>
              <a:rPr dirty="0" spc="-220"/>
              <a:t>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99" y="1405050"/>
            <a:ext cx="3552190" cy="19113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5">
                <a:latin typeface="Georgia"/>
                <a:cs typeface="Georgia"/>
              </a:rPr>
              <a:t>Open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you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editor</a:t>
            </a:r>
            <a:endParaRPr sz="1800">
              <a:latin typeface="Georgia"/>
              <a:cs typeface="Georg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35">
                <a:latin typeface="Georgia"/>
                <a:cs typeface="Georgia"/>
              </a:rPr>
              <a:t>Create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-60">
                <a:latin typeface="Georgia"/>
                <a:cs typeface="Georgia"/>
              </a:rPr>
              <a:t>HTML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elements</a:t>
            </a:r>
            <a:endParaRPr sz="1800">
              <a:latin typeface="Georgia"/>
              <a:cs typeface="Georgia"/>
            </a:endParaRPr>
          </a:p>
          <a:p>
            <a:pPr marL="379095" marR="508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5">
                <a:latin typeface="Georgia"/>
                <a:cs typeface="Georgia"/>
              </a:rPr>
              <a:t>Select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elements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using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class </a:t>
            </a:r>
            <a:r>
              <a:rPr dirty="0" sz="1800" spc="-41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5">
                <a:latin typeface="Georgia"/>
                <a:cs typeface="Georgia"/>
              </a:rPr>
              <a:t> id</a:t>
            </a:r>
            <a:r>
              <a:rPr dirty="0" sz="1800" spc="10">
                <a:latin typeface="Georgia"/>
                <a:cs typeface="Georgia"/>
              </a:rPr>
              <a:t> attributes.</a:t>
            </a:r>
            <a:endParaRPr sz="1800">
              <a:latin typeface="Georgia"/>
              <a:cs typeface="Georgia"/>
            </a:endParaRPr>
          </a:p>
          <a:p>
            <a:pPr marL="379095" marR="233679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Georgia"/>
                <a:cs typeface="Georgia"/>
              </a:rPr>
              <a:t>Apply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multiple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classes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same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element.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275" y="362375"/>
            <a:ext cx="6205724" cy="47811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824989" cy="457200"/>
          </a:xfrm>
          <a:custGeom>
            <a:avLst/>
            <a:gdLst/>
            <a:ahLst/>
            <a:cxnLst/>
            <a:rect l="l" t="t" r="r" b="b"/>
            <a:pathLst>
              <a:path w="1824989" h="457200">
                <a:moveTo>
                  <a:pt x="1824988" y="457199"/>
                </a:moveTo>
                <a:lnTo>
                  <a:pt x="0" y="457199"/>
                </a:lnTo>
                <a:lnTo>
                  <a:pt x="0" y="0"/>
                </a:lnTo>
                <a:lnTo>
                  <a:pt x="1824988" y="0"/>
                </a:lnTo>
                <a:lnTo>
                  <a:pt x="1824988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5038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5"/>
              <a:t>Color</a:t>
            </a:r>
            <a:r>
              <a:rPr dirty="0" spc="-220"/>
              <a:t> </a:t>
            </a:r>
            <a:r>
              <a:rPr dirty="0" spc="-265"/>
              <a:t>options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4090035" cy="365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https://developer.mozilla.org/en-US/do </a:t>
            </a:r>
            <a:r>
              <a:rPr dirty="0" sz="1800" spc="-420">
                <a:solidFill>
                  <a:srgbClr val="01AED1"/>
                </a:solidFill>
                <a:latin typeface="Georgia"/>
                <a:cs typeface="Georgia"/>
              </a:rPr>
              <a:t> </a:t>
            </a:r>
            <a:r>
              <a:rPr dirty="0" u="heavy" sz="1800" spc="-2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cs/Web/CSS/color_value</a:t>
            </a:r>
            <a:endParaRPr sz="1800">
              <a:latin typeface="Georgia"/>
              <a:cs typeface="Georgia"/>
            </a:endParaRPr>
          </a:p>
          <a:p>
            <a:pPr marL="12700" marR="1975485">
              <a:lnSpc>
                <a:spcPct val="187500"/>
              </a:lnSpc>
            </a:pPr>
            <a:r>
              <a:rPr dirty="0" u="heavy" sz="1800" spc="-2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3"/>
              </a:rPr>
              <a:t>http://paletton.com/ </a:t>
            </a:r>
            <a:r>
              <a:rPr dirty="0" sz="1800" spc="-10">
                <a:solidFill>
                  <a:srgbClr val="01AED1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You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can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use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-85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20">
                <a:latin typeface="Georgia"/>
                <a:cs typeface="Georgia"/>
              </a:rPr>
              <a:t>Keyword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color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‘red’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-65">
                <a:latin typeface="Georgia"/>
                <a:cs typeface="Georgia"/>
              </a:rPr>
              <a:t>RGB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Hex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value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‘#ff0000’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-65">
                <a:latin typeface="Georgia"/>
                <a:cs typeface="Georgia"/>
              </a:rPr>
              <a:t>RGB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value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‘rgb(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45">
                <a:latin typeface="Georgia"/>
                <a:cs typeface="Georgia"/>
              </a:rPr>
              <a:t>255,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25">
                <a:latin typeface="Georgia"/>
                <a:cs typeface="Georgia"/>
              </a:rPr>
              <a:t>0,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0">
                <a:latin typeface="Georgia"/>
                <a:cs typeface="Georgia"/>
              </a:rPr>
              <a:t>0)’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-65">
                <a:latin typeface="Georgia"/>
                <a:cs typeface="Georgia"/>
              </a:rPr>
              <a:t>RGB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value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‘rgba(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45">
                <a:latin typeface="Georgia"/>
                <a:cs typeface="Georgia"/>
              </a:rPr>
              <a:t>255,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25">
                <a:latin typeface="Georgia"/>
                <a:cs typeface="Georgia"/>
              </a:rPr>
              <a:t>0,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65">
                <a:latin typeface="Georgia"/>
                <a:cs typeface="Georgia"/>
              </a:rPr>
              <a:t>0,.5)’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5" b="1" i="1">
                <a:latin typeface="Cambria"/>
                <a:cs typeface="Cambria"/>
              </a:rPr>
              <a:t>example6.html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1288875"/>
            <a:ext cx="4228928" cy="27172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3894454" cy="457200"/>
          </a:xfrm>
          <a:custGeom>
            <a:avLst/>
            <a:gdLst/>
            <a:ahLst/>
            <a:cxnLst/>
            <a:rect l="l" t="t" r="r" b="b"/>
            <a:pathLst>
              <a:path w="3894454" h="457200">
                <a:moveTo>
                  <a:pt x="3894196" y="457199"/>
                </a:moveTo>
                <a:lnTo>
                  <a:pt x="0" y="457199"/>
                </a:lnTo>
                <a:lnTo>
                  <a:pt x="0" y="0"/>
                </a:lnTo>
                <a:lnTo>
                  <a:pt x="3894196" y="0"/>
                </a:lnTo>
                <a:lnTo>
                  <a:pt x="3894196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91985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5"/>
              <a:t>Background</a:t>
            </a:r>
            <a:r>
              <a:rPr dirty="0" spc="-220"/>
              <a:t> </a:t>
            </a:r>
            <a:r>
              <a:rPr dirty="0" spc="-240"/>
              <a:t>Colors</a:t>
            </a:r>
            <a:r>
              <a:rPr dirty="0" spc="-220"/>
              <a:t> </a:t>
            </a:r>
            <a:r>
              <a:rPr dirty="0" spc="-470"/>
              <a:t>/</a:t>
            </a:r>
            <a:r>
              <a:rPr dirty="0" spc="-220"/>
              <a:t> </a:t>
            </a:r>
            <a:r>
              <a:rPr dirty="0" spc="-254"/>
              <a:t>Images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4090035" cy="2511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4775">
              <a:lnSpc>
                <a:spcPct val="114599"/>
              </a:lnSpc>
              <a:spcBef>
                <a:spcPts val="100"/>
              </a:spcBef>
            </a:pPr>
            <a:r>
              <a:rPr dirty="0" sz="1800" spc="-15">
                <a:latin typeface="Georgia"/>
                <a:cs typeface="Georgia"/>
              </a:rPr>
              <a:t>Using</a:t>
            </a:r>
            <a:r>
              <a:rPr dirty="0" sz="1800" spc="5">
                <a:latin typeface="Georgia"/>
                <a:cs typeface="Georgia"/>
              </a:rPr>
              <a:t> divs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spans </a:t>
            </a:r>
            <a:r>
              <a:rPr dirty="0" sz="1800" spc="15">
                <a:latin typeface="Georgia"/>
                <a:cs typeface="Georgia"/>
              </a:rPr>
              <a:t>can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help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with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selection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15">
                <a:latin typeface="Georgia"/>
                <a:cs typeface="Georgia"/>
              </a:rPr>
              <a:t>elements.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15" b="1" i="1">
                <a:latin typeface="Cambria"/>
                <a:cs typeface="Cambria"/>
              </a:rPr>
              <a:t>Example8.html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15">
                <a:latin typeface="Georgia"/>
                <a:cs typeface="Georgia"/>
              </a:rPr>
              <a:t>Background</a:t>
            </a:r>
            <a:r>
              <a:rPr dirty="0" sz="1800" spc="-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shorthand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dirty="0" sz="1800" spc="-10">
                <a:latin typeface="Georgia"/>
                <a:cs typeface="Georgia"/>
              </a:rPr>
              <a:t>https://developer.mozilla.org/en-US/do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cs/Web/CSS/background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2650" y="1267925"/>
            <a:ext cx="4267199" cy="2451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872105" cy="457200"/>
          </a:xfrm>
          <a:custGeom>
            <a:avLst/>
            <a:gdLst/>
            <a:ahLst/>
            <a:cxnLst/>
            <a:rect l="l" t="t" r="r" b="b"/>
            <a:pathLst>
              <a:path w="2872104" h="457200">
                <a:moveTo>
                  <a:pt x="2871593" y="457199"/>
                </a:moveTo>
                <a:lnTo>
                  <a:pt x="0" y="457199"/>
                </a:lnTo>
                <a:lnTo>
                  <a:pt x="0" y="0"/>
                </a:lnTo>
                <a:lnTo>
                  <a:pt x="2871593" y="0"/>
                </a:lnTo>
                <a:lnTo>
                  <a:pt x="2871593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8975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250"/>
              <a:t>display</a:t>
            </a:r>
            <a:r>
              <a:rPr dirty="0" spc="-220"/>
              <a:t> </a:t>
            </a:r>
            <a:r>
              <a:rPr dirty="0" spc="-295"/>
              <a:t>property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6142990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https://developer.mozilla.org/en-US/docs/Web/CSS/display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1800" spc="55" i="1">
                <a:latin typeface="Palatino Linotype"/>
                <a:cs typeface="Palatino Linotype"/>
              </a:rPr>
              <a:t>Example</a:t>
            </a:r>
            <a:r>
              <a:rPr dirty="0" sz="1800" spc="-10" i="1">
                <a:latin typeface="Palatino Linotype"/>
                <a:cs typeface="Palatino Linotype"/>
              </a:rPr>
              <a:t> </a:t>
            </a:r>
            <a:r>
              <a:rPr dirty="0" sz="1800" spc="50" i="1">
                <a:latin typeface="Palatino Linotype"/>
                <a:cs typeface="Palatino Linotype"/>
              </a:rPr>
              <a:t>:</a:t>
            </a:r>
            <a:r>
              <a:rPr dirty="0" sz="1800" spc="-10" i="1">
                <a:latin typeface="Palatino Linotype"/>
                <a:cs typeface="Palatino Linotype"/>
              </a:rPr>
              <a:t> </a:t>
            </a:r>
            <a:r>
              <a:rPr dirty="0" sz="1800" spc="25" i="1">
                <a:latin typeface="Palatino Linotype"/>
                <a:cs typeface="Palatino Linotype"/>
              </a:rPr>
              <a:t>display.css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0287" y="2023412"/>
            <a:ext cx="7717790" cy="2143125"/>
            <a:chOff x="460287" y="2023412"/>
            <a:chExt cx="7717790" cy="21431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287" y="2291662"/>
              <a:ext cx="2867024" cy="752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6924" y="2023412"/>
              <a:ext cx="3390899" cy="2143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287" y="3124225"/>
              <a:ext cx="2524124" cy="685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5100" y="2809900"/>
              <a:ext cx="2819399" cy="1314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352550" cy="457200"/>
          </a:xfrm>
          <a:custGeom>
            <a:avLst/>
            <a:gdLst/>
            <a:ahLst/>
            <a:cxnLst/>
            <a:rect l="l" t="t" r="r" b="b"/>
            <a:pathLst>
              <a:path w="1352550" h="457200">
                <a:moveTo>
                  <a:pt x="1352167" y="457199"/>
                </a:moveTo>
                <a:lnTo>
                  <a:pt x="0" y="457199"/>
                </a:lnTo>
                <a:lnTo>
                  <a:pt x="0" y="0"/>
                </a:lnTo>
                <a:lnTo>
                  <a:pt x="1352167" y="0"/>
                </a:lnTo>
                <a:lnTo>
                  <a:pt x="1352167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3779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List</a:t>
            </a:r>
            <a:r>
              <a:rPr dirty="0" spc="-220"/>
              <a:t> </a:t>
            </a:r>
            <a:r>
              <a:rPr dirty="0" spc="-270"/>
              <a:t>items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4090035" cy="215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Georgia"/>
                <a:cs typeface="Georgia"/>
              </a:rPr>
              <a:t>Manipulate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list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items.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dirty="0" sz="1800" spc="-10">
                <a:latin typeface="Georgia"/>
                <a:cs typeface="Georgia"/>
              </a:rPr>
              <a:t>https://developer.mozilla.org/en-US/do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cs/Web/CSS/list-style-type</a:t>
            </a:r>
            <a:endParaRPr sz="1800">
              <a:latin typeface="Georgia"/>
              <a:cs typeface="Georgia"/>
            </a:endParaRPr>
          </a:p>
          <a:p>
            <a:pPr marL="12700" marR="1898650">
              <a:lnSpc>
                <a:spcPct val="187500"/>
              </a:lnSpc>
            </a:pPr>
            <a:r>
              <a:rPr dirty="0" sz="1800" spc="25">
                <a:latin typeface="Georgia"/>
                <a:cs typeface="Georgia"/>
              </a:rPr>
              <a:t>list-style: </a:t>
            </a:r>
            <a:r>
              <a:rPr dirty="0" sz="1800" spc="5">
                <a:latin typeface="Georgia"/>
                <a:cs typeface="Georgia"/>
              </a:rPr>
              <a:t>none; 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display:</a:t>
            </a:r>
            <a:r>
              <a:rPr dirty="0" sz="1800" spc="-5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inline-block;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350" y="3040125"/>
            <a:ext cx="4267199" cy="155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687830" cy="457200"/>
          </a:xfrm>
          <a:custGeom>
            <a:avLst/>
            <a:gdLst/>
            <a:ahLst/>
            <a:cxnLst/>
            <a:rect l="l" t="t" r="r" b="b"/>
            <a:pathLst>
              <a:path w="1687830" h="457200">
                <a:moveTo>
                  <a:pt x="1687828" y="457199"/>
                </a:moveTo>
                <a:lnTo>
                  <a:pt x="0" y="457199"/>
                </a:lnTo>
                <a:lnTo>
                  <a:pt x="0" y="0"/>
                </a:lnTo>
                <a:lnTo>
                  <a:pt x="1687828" y="0"/>
                </a:lnTo>
                <a:lnTo>
                  <a:pt x="1687828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7132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What</a:t>
            </a:r>
            <a:r>
              <a:rPr dirty="0" spc="-220"/>
              <a:t> </a:t>
            </a:r>
            <a:r>
              <a:rPr dirty="0" spc="-135"/>
              <a:t>is</a:t>
            </a:r>
            <a:r>
              <a:rPr dirty="0" spc="-220"/>
              <a:t> </a:t>
            </a:r>
            <a:r>
              <a:rPr dirty="0" spc="-100"/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4099" y="1293300"/>
            <a:ext cx="5478780" cy="274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20">
                <a:latin typeface="Georgia"/>
                <a:cs typeface="Georgia"/>
              </a:rPr>
              <a:t>Cascading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Style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Sheets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60">
                <a:latin typeface="Georgia"/>
                <a:cs typeface="Georgia"/>
              </a:rPr>
              <a:t>(CSS)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is </a:t>
            </a:r>
            <a:r>
              <a:rPr dirty="0" sz="1800" spc="-15">
                <a:latin typeface="Georgia"/>
                <a:cs typeface="Georgia"/>
              </a:rPr>
              <a:t>a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style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sheet</a:t>
            </a:r>
            <a:r>
              <a:rPr dirty="0" sz="1800" spc="10">
                <a:latin typeface="Georgia"/>
                <a:cs typeface="Georgia"/>
              </a:rPr>
              <a:t> language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used </a:t>
            </a:r>
            <a:r>
              <a:rPr dirty="0" sz="1800" spc="30">
                <a:latin typeface="Georgia"/>
                <a:cs typeface="Georgia"/>
              </a:rPr>
              <a:t>for </a:t>
            </a:r>
            <a:r>
              <a:rPr dirty="0" sz="1800" spc="25">
                <a:latin typeface="Georgia"/>
                <a:cs typeface="Georgia"/>
              </a:rPr>
              <a:t>describing </a:t>
            </a:r>
            <a:r>
              <a:rPr dirty="0" sz="1800" spc="20">
                <a:latin typeface="Georgia"/>
                <a:cs typeface="Georgia"/>
              </a:rPr>
              <a:t>the presentation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-15">
                <a:latin typeface="Georgia"/>
                <a:cs typeface="Georgia"/>
              </a:rPr>
              <a:t>a </a:t>
            </a:r>
            <a:r>
              <a:rPr dirty="0" sz="1800" spc="20">
                <a:latin typeface="Georgia"/>
                <a:cs typeface="Georgia"/>
              </a:rPr>
              <a:t>document </a:t>
            </a:r>
            <a:r>
              <a:rPr dirty="0" sz="1800" spc="25">
                <a:latin typeface="Georgia"/>
                <a:cs typeface="Georgia"/>
              </a:rPr>
              <a:t> written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in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a</a:t>
            </a:r>
            <a:r>
              <a:rPr dirty="0" sz="1800" spc="15">
                <a:latin typeface="Georgia"/>
                <a:cs typeface="Georgia"/>
              </a:rPr>
              <a:t> markup</a:t>
            </a:r>
            <a:r>
              <a:rPr dirty="0" sz="1800" spc="10">
                <a:latin typeface="Georgia"/>
                <a:cs typeface="Georgia"/>
              </a:rPr>
              <a:t> language</a:t>
            </a:r>
            <a:r>
              <a:rPr dirty="0" sz="1800" spc="15">
                <a:latin typeface="Georgia"/>
                <a:cs typeface="Georgia"/>
              </a:rPr>
              <a:t> like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5">
                <a:latin typeface="Georgia"/>
                <a:cs typeface="Georgia"/>
              </a:rPr>
              <a:t>HTML.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CSS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is </a:t>
            </a:r>
            <a:r>
              <a:rPr dirty="0" sz="1800" spc="-15">
                <a:latin typeface="Georgia"/>
                <a:cs typeface="Georgia"/>
              </a:rPr>
              <a:t>a 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cornerstone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technology</a:t>
            </a:r>
            <a:r>
              <a:rPr dirty="0" sz="1800" spc="10">
                <a:latin typeface="Georgia"/>
                <a:cs typeface="Georgia"/>
              </a:rPr>
              <a:t> of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World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Wide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25">
                <a:latin typeface="Georgia"/>
                <a:cs typeface="Georgia"/>
              </a:rPr>
              <a:t>Web, </a:t>
            </a:r>
            <a:r>
              <a:rPr dirty="0" sz="1800" spc="-2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alongside </a:t>
            </a:r>
            <a:r>
              <a:rPr dirty="0" sz="1800" spc="-60">
                <a:latin typeface="Georgia"/>
                <a:cs typeface="Georgia"/>
              </a:rPr>
              <a:t>HTML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30">
                <a:latin typeface="Georgia"/>
                <a:cs typeface="Georgia"/>
              </a:rPr>
              <a:t>JavaScript.</a:t>
            </a:r>
            <a:endParaRPr sz="1800">
              <a:latin typeface="Georgia"/>
              <a:cs typeface="Georgia"/>
            </a:endParaRPr>
          </a:p>
          <a:p>
            <a:pPr marL="12700" marR="280670">
              <a:lnSpc>
                <a:spcPct val="114599"/>
              </a:lnSpc>
              <a:spcBef>
                <a:spcPts val="1575"/>
              </a:spcBef>
            </a:pPr>
            <a:r>
              <a:rPr dirty="0" sz="1800">
                <a:latin typeface="Georgia"/>
                <a:cs typeface="Georgia"/>
              </a:rPr>
              <a:t>CSS </a:t>
            </a:r>
            <a:r>
              <a:rPr dirty="0" sz="1800" spc="10">
                <a:latin typeface="Georgia"/>
                <a:cs typeface="Georgia"/>
              </a:rPr>
              <a:t>is </a:t>
            </a:r>
            <a:r>
              <a:rPr dirty="0" sz="1800" spc="20">
                <a:latin typeface="Georgia"/>
                <a:cs typeface="Georgia"/>
              </a:rPr>
              <a:t>designed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10">
                <a:latin typeface="Georgia"/>
                <a:cs typeface="Georgia"/>
              </a:rPr>
              <a:t>enable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15">
                <a:latin typeface="Georgia"/>
                <a:cs typeface="Georgia"/>
              </a:rPr>
              <a:t>separation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presentation </a:t>
            </a:r>
            <a:r>
              <a:rPr dirty="0" sz="1800">
                <a:latin typeface="Georgia"/>
                <a:cs typeface="Georgia"/>
              </a:rPr>
              <a:t>and </a:t>
            </a:r>
            <a:r>
              <a:rPr dirty="0" sz="1800" spc="15">
                <a:latin typeface="Georgia"/>
                <a:cs typeface="Georgia"/>
              </a:rPr>
              <a:t>content, including </a:t>
            </a:r>
            <a:r>
              <a:rPr dirty="0" sz="1800" spc="5">
                <a:latin typeface="Georgia"/>
                <a:cs typeface="Georgia"/>
              </a:rPr>
              <a:t>layout, </a:t>
            </a:r>
            <a:r>
              <a:rPr dirty="0" sz="1800" spc="20">
                <a:latin typeface="Georgia"/>
                <a:cs typeface="Georgia"/>
              </a:rPr>
              <a:t>colors,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5">
                <a:latin typeface="Georgia"/>
                <a:cs typeface="Georgia"/>
              </a:rPr>
              <a:t> fonts.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6262" y="1416125"/>
            <a:ext cx="2619374" cy="29813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556385" cy="457200"/>
          </a:xfrm>
          <a:custGeom>
            <a:avLst/>
            <a:gdLst/>
            <a:ahLst/>
            <a:cxnLst/>
            <a:rect l="l" t="t" r="r" b="b"/>
            <a:pathLst>
              <a:path w="1556385" h="457200">
                <a:moveTo>
                  <a:pt x="1556002" y="457199"/>
                </a:moveTo>
                <a:lnTo>
                  <a:pt x="0" y="457199"/>
                </a:lnTo>
                <a:lnTo>
                  <a:pt x="0" y="0"/>
                </a:lnTo>
                <a:lnTo>
                  <a:pt x="1556002" y="0"/>
                </a:lnTo>
                <a:lnTo>
                  <a:pt x="1556002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817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Exercise</a:t>
            </a:r>
            <a:r>
              <a:rPr dirty="0" spc="-220"/>
              <a:t> </a:t>
            </a:r>
            <a:r>
              <a:rPr dirty="0" spc="-254"/>
              <a:t>#1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4388485" cy="301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Georgia"/>
                <a:cs typeface="Georgia"/>
              </a:rPr>
              <a:t>Fun </a:t>
            </a:r>
            <a:r>
              <a:rPr dirty="0" sz="1800" spc="20">
                <a:latin typeface="Georgia"/>
                <a:cs typeface="Georgia"/>
              </a:rPr>
              <a:t>with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colors</a:t>
            </a:r>
            <a:endParaRPr sz="1800">
              <a:latin typeface="Georgia"/>
              <a:cs typeface="Georgia"/>
            </a:endParaRPr>
          </a:p>
          <a:p>
            <a:pPr marL="469900" indent="-3708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15">
                <a:latin typeface="Georgia"/>
                <a:cs typeface="Georgia"/>
              </a:rPr>
              <a:t>Open</a:t>
            </a:r>
            <a:r>
              <a:rPr dirty="0" sz="1800" spc="-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editor</a:t>
            </a:r>
            <a:endParaRPr sz="1800">
              <a:latin typeface="Georgia"/>
              <a:cs typeface="Georgia"/>
            </a:endParaRPr>
          </a:p>
          <a:p>
            <a:pPr marL="469900" indent="-39624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15">
                <a:latin typeface="Georgia"/>
                <a:cs typeface="Georgia"/>
              </a:rPr>
              <a:t>Open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exercise1.html</a:t>
            </a:r>
            <a:endParaRPr sz="1800">
              <a:latin typeface="Georgia"/>
              <a:cs typeface="Georgia"/>
            </a:endParaRPr>
          </a:p>
          <a:p>
            <a:pPr marL="469900" indent="-38989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35">
                <a:latin typeface="Georgia"/>
                <a:cs typeface="Georgia"/>
              </a:rPr>
              <a:t>Create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new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exercise1.css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file</a:t>
            </a:r>
            <a:endParaRPr sz="1800">
              <a:latin typeface="Georgia"/>
              <a:cs typeface="Georgia"/>
            </a:endParaRPr>
          </a:p>
          <a:p>
            <a:pPr marL="469900" marR="324485" indent="-399415">
              <a:lnSpc>
                <a:spcPct val="1145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5">
                <a:latin typeface="Georgia"/>
                <a:cs typeface="Georgia"/>
              </a:rPr>
              <a:t>Apply</a:t>
            </a:r>
            <a:r>
              <a:rPr dirty="0" sz="1800">
                <a:latin typeface="Georgia"/>
                <a:cs typeface="Georgia"/>
              </a:rPr>
              <a:t> CSS </a:t>
            </a:r>
            <a:r>
              <a:rPr dirty="0" sz="1800" spc="30">
                <a:latin typeface="Georgia"/>
                <a:cs typeface="Georgia"/>
              </a:rPr>
              <a:t>properties</a:t>
            </a:r>
            <a:r>
              <a:rPr dirty="0" sz="1800">
                <a:latin typeface="Georgia"/>
                <a:cs typeface="Georgia"/>
              </a:rPr>
              <a:t> and </a:t>
            </a:r>
            <a:r>
              <a:rPr dirty="0" sz="1800" spc="5">
                <a:latin typeface="Georgia"/>
                <a:cs typeface="Georgia"/>
              </a:rPr>
              <a:t>values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different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element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groups</a:t>
            </a:r>
            <a:endParaRPr sz="1800">
              <a:latin typeface="Georgia"/>
              <a:cs typeface="Georgia"/>
            </a:endParaRPr>
          </a:p>
          <a:p>
            <a:pPr marL="469900" marR="5080" indent="-381635">
              <a:lnSpc>
                <a:spcPct val="1145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25">
                <a:latin typeface="Georgia"/>
                <a:cs typeface="Georgia"/>
              </a:rPr>
              <a:t>Have </a:t>
            </a:r>
            <a:r>
              <a:rPr dirty="0" sz="1800" spc="10">
                <a:latin typeface="Georgia"/>
                <a:cs typeface="Georgia"/>
              </a:rPr>
              <a:t>fun </a:t>
            </a:r>
            <a:r>
              <a:rPr dirty="0" sz="1800" spc="20">
                <a:latin typeface="Georgia"/>
                <a:cs typeface="Georgia"/>
              </a:rPr>
              <a:t>with colors, background </a:t>
            </a:r>
            <a:r>
              <a:rPr dirty="0" sz="1800">
                <a:latin typeface="Georgia"/>
                <a:cs typeface="Georgia"/>
              </a:rPr>
              <a:t>and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text.</a:t>
            </a:r>
            <a:endParaRPr sz="1800">
              <a:latin typeface="Georgia"/>
              <a:cs typeface="Georgia"/>
            </a:endParaRPr>
          </a:p>
          <a:p>
            <a:pPr marL="469900" indent="-40449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35">
                <a:latin typeface="Georgia"/>
                <a:cs typeface="Georgia"/>
              </a:rPr>
              <a:t>Create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simple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website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4300" y="1172275"/>
            <a:ext cx="3688824" cy="26799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4048125" cy="457200"/>
          </a:xfrm>
          <a:custGeom>
            <a:avLst/>
            <a:gdLst/>
            <a:ahLst/>
            <a:cxnLst/>
            <a:rect l="l" t="t" r="r" b="b"/>
            <a:pathLst>
              <a:path w="4048125" h="457200">
                <a:moveTo>
                  <a:pt x="404773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047739" y="0"/>
                </a:lnTo>
                <a:lnTo>
                  <a:pt x="4047739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0735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280"/>
              <a:t>measures</a:t>
            </a:r>
            <a:r>
              <a:rPr dirty="0" spc="-220"/>
              <a:t> </a:t>
            </a:r>
            <a:r>
              <a:rPr dirty="0" spc="-325"/>
              <a:t>and</a:t>
            </a:r>
            <a:r>
              <a:rPr dirty="0" spc="-220"/>
              <a:t> </a:t>
            </a:r>
            <a:r>
              <a:rPr dirty="0" spc="-270"/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5572125" cy="251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240">
              <a:lnSpc>
                <a:spcPct val="114599"/>
              </a:lnSpc>
              <a:spcBef>
                <a:spcPts val="100"/>
              </a:spcBef>
            </a:pPr>
            <a:r>
              <a:rPr dirty="0" u="heavy" sz="1800" spc="-2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https://www.w3.org/Style/Examples/007/units.en.htm </a:t>
            </a:r>
            <a:r>
              <a:rPr dirty="0" sz="1800" spc="-10">
                <a:solidFill>
                  <a:srgbClr val="01AED1"/>
                </a:solidFill>
                <a:latin typeface="Georgia"/>
                <a:cs typeface="Georgia"/>
              </a:rPr>
              <a:t> </a:t>
            </a:r>
            <a:r>
              <a:rPr dirty="0" u="heavy" sz="1800" spc="-5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l</a:t>
            </a:r>
            <a:endParaRPr sz="1800">
              <a:latin typeface="Georgia"/>
              <a:cs typeface="Georgia"/>
            </a:endParaRPr>
          </a:p>
          <a:p>
            <a:pPr marL="12700" marR="24130">
              <a:lnSpc>
                <a:spcPct val="224000"/>
              </a:lnSpc>
              <a:spcBef>
                <a:spcPts val="125"/>
              </a:spcBef>
            </a:pPr>
            <a:r>
              <a:rPr dirty="0" sz="1200" spc="15">
                <a:latin typeface="Georgia"/>
                <a:cs typeface="Georgia"/>
              </a:rPr>
              <a:t>Percentage </a:t>
            </a:r>
            <a:r>
              <a:rPr dirty="0" sz="1200" spc="-95">
                <a:latin typeface="Georgia"/>
                <a:cs typeface="Georgia"/>
              </a:rPr>
              <a:t>(%) </a:t>
            </a:r>
            <a:r>
              <a:rPr dirty="0" sz="1200" spc="150">
                <a:latin typeface="Georgia"/>
                <a:cs typeface="Georgia"/>
              </a:rPr>
              <a:t>- </a:t>
            </a:r>
            <a:r>
              <a:rPr dirty="0" sz="1200" spc="20">
                <a:latin typeface="Georgia"/>
                <a:cs typeface="Georgia"/>
              </a:rPr>
              <a:t>expressed </a:t>
            </a:r>
            <a:r>
              <a:rPr dirty="0" sz="1200" spc="5">
                <a:latin typeface="Georgia"/>
                <a:cs typeface="Georgia"/>
              </a:rPr>
              <a:t>as </a:t>
            </a:r>
            <a:r>
              <a:rPr dirty="0" sz="1200" spc="-10">
                <a:latin typeface="Georgia"/>
                <a:cs typeface="Georgia"/>
              </a:rPr>
              <a:t>a </a:t>
            </a:r>
            <a:r>
              <a:rPr dirty="0" sz="1200" spc="20">
                <a:latin typeface="Georgia"/>
                <a:cs typeface="Georgia"/>
              </a:rPr>
              <a:t>percentage </a:t>
            </a:r>
            <a:r>
              <a:rPr dirty="0" sz="1200">
                <a:latin typeface="Georgia"/>
                <a:cs typeface="Georgia"/>
              </a:rPr>
              <a:t>in </a:t>
            </a:r>
            <a:r>
              <a:rPr dirty="0" sz="1200" spc="10">
                <a:latin typeface="Georgia"/>
                <a:cs typeface="Georgia"/>
              </a:rPr>
              <a:t>relation to the </a:t>
            </a:r>
            <a:r>
              <a:rPr dirty="0" sz="1200" spc="5">
                <a:latin typeface="Georgia"/>
                <a:cs typeface="Georgia"/>
              </a:rPr>
              <a:t>containing </a:t>
            </a:r>
            <a:r>
              <a:rPr dirty="0" sz="1200" spc="10">
                <a:latin typeface="Georgia"/>
                <a:cs typeface="Georgia"/>
              </a:rPr>
              <a:t>element. </a:t>
            </a:r>
            <a:r>
              <a:rPr dirty="0" sz="1200" spc="-27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Pixel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Unit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-80">
                <a:latin typeface="Georgia"/>
                <a:cs typeface="Georgia"/>
              </a:rPr>
              <a:t>(PX)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150">
                <a:latin typeface="Georgia"/>
                <a:cs typeface="Georgia"/>
              </a:rPr>
              <a:t>-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Fixed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5">
                <a:latin typeface="Georgia"/>
                <a:cs typeface="Georgia"/>
              </a:rPr>
              <a:t>unit </a:t>
            </a:r>
            <a:r>
              <a:rPr dirty="0" sz="1200" spc="20">
                <a:latin typeface="Georgia"/>
                <a:cs typeface="Georgia"/>
              </a:rPr>
              <a:t>size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in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10">
                <a:latin typeface="Georgia"/>
                <a:cs typeface="Georgia"/>
              </a:rPr>
              <a:t>pixels dots</a:t>
            </a:r>
            <a:r>
              <a:rPr dirty="0" sz="1200" spc="5">
                <a:latin typeface="Georgia"/>
                <a:cs typeface="Georgia"/>
              </a:rPr>
              <a:t> on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15">
                <a:latin typeface="Georgia"/>
                <a:cs typeface="Georgia"/>
              </a:rPr>
              <a:t>your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15">
                <a:latin typeface="Georgia"/>
                <a:cs typeface="Georgia"/>
              </a:rPr>
              <a:t>computer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15">
                <a:latin typeface="Georgia"/>
                <a:cs typeface="Georgia"/>
              </a:rPr>
              <a:t>screen.</a:t>
            </a:r>
            <a:endParaRPr sz="1200">
              <a:latin typeface="Georgia"/>
              <a:cs typeface="Georgia"/>
            </a:endParaRPr>
          </a:p>
          <a:p>
            <a:pPr marL="12700" marR="5080">
              <a:lnSpc>
                <a:spcPct val="224000"/>
              </a:lnSpc>
            </a:pPr>
            <a:r>
              <a:rPr dirty="0" sz="1200" spc="-65">
                <a:latin typeface="Georgia"/>
                <a:cs typeface="Georgia"/>
              </a:rPr>
              <a:t>EM </a:t>
            </a:r>
            <a:r>
              <a:rPr dirty="0" sz="1200" spc="5">
                <a:latin typeface="Georgia"/>
                <a:cs typeface="Georgia"/>
              </a:rPr>
              <a:t>unit </a:t>
            </a:r>
            <a:r>
              <a:rPr dirty="0" sz="1200" spc="-80">
                <a:latin typeface="Georgia"/>
                <a:cs typeface="Georgia"/>
              </a:rPr>
              <a:t>(EM) </a:t>
            </a:r>
            <a:r>
              <a:rPr dirty="0" sz="1200" spc="150">
                <a:latin typeface="Georgia"/>
                <a:cs typeface="Georgia"/>
              </a:rPr>
              <a:t>- </a:t>
            </a:r>
            <a:r>
              <a:rPr dirty="0" sz="1200">
                <a:latin typeface="Georgia"/>
                <a:cs typeface="Georgia"/>
              </a:rPr>
              <a:t>Scalable unit.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15">
                <a:latin typeface="Georgia"/>
                <a:cs typeface="Georgia"/>
              </a:rPr>
              <a:t>em </a:t>
            </a:r>
            <a:r>
              <a:rPr dirty="0" sz="1200" spc="5">
                <a:latin typeface="Georgia"/>
                <a:cs typeface="Georgia"/>
              </a:rPr>
              <a:t>unit is </a:t>
            </a:r>
            <a:r>
              <a:rPr dirty="0" sz="1200" spc="10">
                <a:latin typeface="Georgia"/>
                <a:cs typeface="Georgia"/>
              </a:rPr>
              <a:t>relative to the </a:t>
            </a:r>
            <a:r>
              <a:rPr dirty="0" sz="1200" spc="30">
                <a:latin typeface="Georgia"/>
                <a:cs typeface="Georgia"/>
              </a:rPr>
              <a:t>font-size </a:t>
            </a:r>
            <a:r>
              <a:rPr dirty="0" sz="1200" spc="5">
                <a:latin typeface="Georgia"/>
                <a:cs typeface="Georgia"/>
              </a:rPr>
              <a:t>of </a:t>
            </a:r>
            <a:r>
              <a:rPr dirty="0" sz="1200" spc="10">
                <a:latin typeface="Georgia"/>
                <a:cs typeface="Georgia"/>
              </a:rPr>
              <a:t>the parent. </a:t>
            </a:r>
            <a:r>
              <a:rPr dirty="0" sz="1200" spc="15">
                <a:latin typeface="Georgia"/>
                <a:cs typeface="Georgia"/>
              </a:rPr>
              <a:t> </a:t>
            </a:r>
            <a:r>
              <a:rPr dirty="0" sz="1200" spc="-65">
                <a:latin typeface="Georgia"/>
                <a:cs typeface="Georgia"/>
              </a:rPr>
              <a:t>REM</a:t>
            </a:r>
            <a:r>
              <a:rPr dirty="0" sz="1200" spc="5">
                <a:latin typeface="Georgia"/>
                <a:cs typeface="Georgia"/>
              </a:rPr>
              <a:t> unit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-80">
                <a:latin typeface="Georgia"/>
                <a:cs typeface="Georgia"/>
              </a:rPr>
              <a:t>(REM)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150">
                <a:latin typeface="Georgia"/>
                <a:cs typeface="Georgia"/>
              </a:rPr>
              <a:t>-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Scalable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unit.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10">
                <a:latin typeface="Georgia"/>
                <a:cs typeface="Georgia"/>
              </a:rPr>
              <a:t>The </a:t>
            </a:r>
            <a:r>
              <a:rPr dirty="0" sz="1200" spc="25">
                <a:latin typeface="Georgia"/>
                <a:cs typeface="Georgia"/>
              </a:rPr>
              <a:t>rem</a:t>
            </a:r>
            <a:r>
              <a:rPr dirty="0" sz="1200" spc="5">
                <a:latin typeface="Georgia"/>
                <a:cs typeface="Georgia"/>
              </a:rPr>
              <a:t> unit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5">
                <a:latin typeface="Georgia"/>
                <a:cs typeface="Georgia"/>
              </a:rPr>
              <a:t>is</a:t>
            </a:r>
            <a:r>
              <a:rPr dirty="0" sz="1200" spc="10">
                <a:latin typeface="Georgia"/>
                <a:cs typeface="Georgia"/>
              </a:rPr>
              <a:t> relative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10">
                <a:latin typeface="Georgia"/>
                <a:cs typeface="Georgia"/>
              </a:rPr>
              <a:t>to the</a:t>
            </a:r>
            <a:r>
              <a:rPr dirty="0" sz="1200" spc="5">
                <a:latin typeface="Georgia"/>
                <a:cs typeface="Georgia"/>
              </a:rPr>
              <a:t> </a:t>
            </a:r>
            <a:r>
              <a:rPr dirty="0" sz="1200" spc="15">
                <a:latin typeface="Georgia"/>
                <a:cs typeface="Georgia"/>
              </a:rPr>
              <a:t>root</a:t>
            </a:r>
            <a:r>
              <a:rPr dirty="0" sz="1200" spc="10">
                <a:latin typeface="Georgia"/>
                <a:cs typeface="Georgia"/>
              </a:rPr>
              <a:t> </a:t>
            </a:r>
            <a:r>
              <a:rPr dirty="0" sz="1200" spc="5">
                <a:latin typeface="Georgia"/>
                <a:cs typeface="Georgia"/>
              </a:rPr>
              <a:t>html </a:t>
            </a:r>
            <a:r>
              <a:rPr dirty="0" sz="1200" spc="10">
                <a:latin typeface="Georgia"/>
                <a:cs typeface="Georgia"/>
              </a:rPr>
              <a:t>element.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10">
                <a:latin typeface="Georgia"/>
                <a:cs typeface="Georgia"/>
              </a:rPr>
              <a:t>*not</a:t>
            </a:r>
            <a:r>
              <a:rPr dirty="0" sz="1200" spc="-20">
                <a:latin typeface="Georgia"/>
                <a:cs typeface="Georgia"/>
              </a:rPr>
              <a:t> </a:t>
            </a:r>
            <a:r>
              <a:rPr dirty="0" sz="1200" spc="15">
                <a:latin typeface="Georgia"/>
                <a:cs typeface="Georgia"/>
              </a:rPr>
              <a:t>used</a:t>
            </a:r>
            <a:r>
              <a:rPr dirty="0" sz="1200" spc="-15">
                <a:latin typeface="Georgia"/>
                <a:cs typeface="Georgia"/>
              </a:rPr>
              <a:t> </a:t>
            </a:r>
            <a:r>
              <a:rPr dirty="0" sz="1200" spc="10">
                <a:latin typeface="Georgia"/>
                <a:cs typeface="Georgia"/>
              </a:rPr>
              <a:t>often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9600" y="1341800"/>
            <a:ext cx="2800349" cy="18002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072005" cy="457200"/>
          </a:xfrm>
          <a:custGeom>
            <a:avLst/>
            <a:gdLst/>
            <a:ahLst/>
            <a:cxnLst/>
            <a:rect l="l" t="t" r="r" b="b"/>
            <a:pathLst>
              <a:path w="2072005" h="457200">
                <a:moveTo>
                  <a:pt x="2071875" y="457199"/>
                </a:moveTo>
                <a:lnTo>
                  <a:pt x="0" y="457199"/>
                </a:lnTo>
                <a:lnTo>
                  <a:pt x="0" y="0"/>
                </a:lnTo>
                <a:lnTo>
                  <a:pt x="2071875" y="0"/>
                </a:lnTo>
                <a:lnTo>
                  <a:pt x="2071875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0974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Divs</a:t>
            </a:r>
            <a:r>
              <a:rPr dirty="0" spc="-220"/>
              <a:t> </a:t>
            </a:r>
            <a:r>
              <a:rPr dirty="0" spc="-325"/>
              <a:t>and</a:t>
            </a:r>
            <a:r>
              <a:rPr dirty="0" spc="-220"/>
              <a:t> </a:t>
            </a:r>
            <a:r>
              <a:rPr dirty="0" spc="-215"/>
              <a:t>Spans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3989704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15">
                <a:latin typeface="Georgia"/>
                <a:cs typeface="Georgia"/>
              </a:rPr>
              <a:t>Using</a:t>
            </a:r>
            <a:r>
              <a:rPr dirty="0" sz="1800" spc="5">
                <a:latin typeface="Georgia"/>
                <a:cs typeface="Georgia"/>
              </a:rPr>
              <a:t> divs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spans </a:t>
            </a:r>
            <a:r>
              <a:rPr dirty="0" sz="1800" spc="15">
                <a:latin typeface="Georgia"/>
                <a:cs typeface="Georgia"/>
              </a:rPr>
              <a:t>can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help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with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selection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15">
                <a:latin typeface="Georgia"/>
                <a:cs typeface="Georgia"/>
              </a:rPr>
              <a:t>elements.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-5" b="1" i="1">
                <a:latin typeface="Cambria"/>
                <a:cs typeface="Cambria"/>
              </a:rPr>
              <a:t>example7.html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624" y="1234075"/>
            <a:ext cx="4031319" cy="33347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584960" cy="457200"/>
          </a:xfrm>
          <a:custGeom>
            <a:avLst/>
            <a:gdLst/>
            <a:ahLst/>
            <a:cxnLst/>
            <a:rect l="l" t="t" r="r" b="b"/>
            <a:pathLst>
              <a:path w="1584960" h="457200">
                <a:moveTo>
                  <a:pt x="1584958" y="457199"/>
                </a:moveTo>
                <a:lnTo>
                  <a:pt x="0" y="457199"/>
                </a:lnTo>
                <a:lnTo>
                  <a:pt x="0" y="0"/>
                </a:lnTo>
                <a:lnTo>
                  <a:pt x="1584958" y="0"/>
                </a:lnTo>
                <a:lnTo>
                  <a:pt x="1584958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6103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Styling</a:t>
            </a:r>
            <a:r>
              <a:rPr dirty="0" spc="-220"/>
              <a:t> </a:t>
            </a:r>
            <a:r>
              <a:rPr dirty="0" spc="-310"/>
              <a:t>text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3791585" cy="148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u="heavy" sz="180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http://www.blindtextgenerator.com/ </a:t>
            </a:r>
            <a:r>
              <a:rPr dirty="0" sz="1800">
                <a:solidFill>
                  <a:srgbClr val="01AED1"/>
                </a:solidFill>
                <a:latin typeface="Georgia"/>
                <a:cs typeface="Georgia"/>
              </a:rPr>
              <a:t> </a:t>
            </a:r>
            <a:r>
              <a:rPr dirty="0" u="heavy" sz="1800" spc="2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snippets?snipps=ANY-snippets-lore </a:t>
            </a:r>
            <a:r>
              <a:rPr dirty="0" sz="1800" spc="-425">
                <a:solidFill>
                  <a:srgbClr val="01AED1"/>
                </a:solidFill>
                <a:latin typeface="Georgia"/>
                <a:cs typeface="Georgia"/>
              </a:rPr>
              <a:t> </a:t>
            </a:r>
            <a:r>
              <a:rPr dirty="0" u="heavy" sz="1800" spc="1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m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-15">
                <a:latin typeface="Georgia"/>
                <a:cs typeface="Georgia"/>
              </a:rPr>
              <a:t>example13.html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3999" y="1028187"/>
            <a:ext cx="3666300" cy="37465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221230" cy="457200"/>
          </a:xfrm>
          <a:custGeom>
            <a:avLst/>
            <a:gdLst/>
            <a:ahLst/>
            <a:cxnLst/>
            <a:rect l="l" t="t" r="r" b="b"/>
            <a:pathLst>
              <a:path w="2221230" h="457200">
                <a:moveTo>
                  <a:pt x="2220846" y="457199"/>
                </a:moveTo>
                <a:lnTo>
                  <a:pt x="0" y="457199"/>
                </a:lnTo>
                <a:lnTo>
                  <a:pt x="0" y="0"/>
                </a:lnTo>
                <a:lnTo>
                  <a:pt x="2220846" y="0"/>
                </a:lnTo>
                <a:lnTo>
                  <a:pt x="2220846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2466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335"/>
              <a:t>Font</a:t>
            </a:r>
            <a:r>
              <a:rPr dirty="0" spc="-220"/>
              <a:t> </a:t>
            </a:r>
            <a:r>
              <a:rPr dirty="0" spc="-305"/>
              <a:t>Family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4090035" cy="199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4775">
              <a:lnSpc>
                <a:spcPct val="114599"/>
              </a:lnSpc>
              <a:spcBef>
                <a:spcPts val="100"/>
              </a:spcBef>
            </a:pPr>
            <a:r>
              <a:rPr dirty="0" sz="1800" spc="-15">
                <a:latin typeface="Georgia"/>
                <a:cs typeface="Georgia"/>
              </a:rPr>
              <a:t>Using</a:t>
            </a:r>
            <a:r>
              <a:rPr dirty="0" sz="1800" spc="5">
                <a:latin typeface="Georgia"/>
                <a:cs typeface="Georgia"/>
              </a:rPr>
              <a:t> divs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spans </a:t>
            </a:r>
            <a:r>
              <a:rPr dirty="0" sz="1800" spc="15">
                <a:latin typeface="Georgia"/>
                <a:cs typeface="Georgia"/>
              </a:rPr>
              <a:t>can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help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with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selection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15">
                <a:latin typeface="Georgia"/>
                <a:cs typeface="Georgia"/>
              </a:rPr>
              <a:t>elements.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15" b="1" i="1">
                <a:latin typeface="Cambria"/>
                <a:cs typeface="Cambria"/>
              </a:rPr>
              <a:t>Example9.html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dirty="0" u="heavy" sz="1800" spc="-1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https://developer.mozilla.org/en-US/do </a:t>
            </a:r>
            <a:r>
              <a:rPr dirty="0" sz="1800" spc="-420">
                <a:solidFill>
                  <a:srgbClr val="01AED1"/>
                </a:solidFill>
                <a:latin typeface="Georgia"/>
                <a:cs typeface="Georgia"/>
              </a:rPr>
              <a:t> </a:t>
            </a:r>
            <a:r>
              <a:rPr dirty="0" u="heavy" sz="1800" spc="-1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cs/Web/CSS/font-family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7850" y="1365700"/>
            <a:ext cx="4267199" cy="20555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766570" cy="457200"/>
          </a:xfrm>
          <a:custGeom>
            <a:avLst/>
            <a:gdLst/>
            <a:ahLst/>
            <a:cxnLst/>
            <a:rect l="l" t="t" r="r" b="b"/>
            <a:pathLst>
              <a:path w="1766570" h="457200">
                <a:moveTo>
                  <a:pt x="176631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766314" y="0"/>
                </a:lnTo>
                <a:lnTo>
                  <a:pt x="1766314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7919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Google</a:t>
            </a:r>
            <a:r>
              <a:rPr dirty="0" spc="-220"/>
              <a:t> </a:t>
            </a:r>
            <a:r>
              <a:rPr dirty="0" spc="-285"/>
              <a:t>Fonts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2621280" cy="2071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https://fonts.google.com/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188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30">
                <a:latin typeface="Georgia"/>
                <a:cs typeface="Georgia"/>
              </a:rPr>
              <a:t>Text-align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30">
                <a:latin typeface="Georgia"/>
                <a:cs typeface="Georgia"/>
              </a:rPr>
              <a:t>Font-style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30">
                <a:latin typeface="Georgia"/>
                <a:cs typeface="Georgia"/>
              </a:rPr>
              <a:t>Font-weight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35">
                <a:latin typeface="Georgia"/>
                <a:cs typeface="Georgia"/>
              </a:rPr>
              <a:t>Font-size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25">
                <a:latin typeface="Georgia"/>
                <a:cs typeface="Georgia"/>
              </a:rPr>
              <a:t>font-family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0900" y="510900"/>
            <a:ext cx="2836461" cy="38209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587500" cy="457200"/>
          </a:xfrm>
          <a:custGeom>
            <a:avLst/>
            <a:gdLst/>
            <a:ahLst/>
            <a:cxnLst/>
            <a:rect l="l" t="t" r="r" b="b"/>
            <a:pathLst>
              <a:path w="1587500" h="457200">
                <a:moveTo>
                  <a:pt x="158724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587244" y="0"/>
                </a:lnTo>
                <a:lnTo>
                  <a:pt x="1587244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612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Exercise</a:t>
            </a:r>
            <a:r>
              <a:rPr dirty="0" spc="-220"/>
              <a:t> </a:t>
            </a:r>
            <a:r>
              <a:rPr dirty="0" spc="-130"/>
              <a:t>#2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4068445" cy="270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Georgia"/>
                <a:cs typeface="Georgia"/>
              </a:rPr>
              <a:t>Fun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with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text</a:t>
            </a:r>
            <a:endParaRPr sz="1800">
              <a:latin typeface="Georgia"/>
              <a:cs typeface="Georgia"/>
            </a:endParaRPr>
          </a:p>
          <a:p>
            <a:pPr marL="469900" indent="-37084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15">
                <a:latin typeface="Georgia"/>
                <a:cs typeface="Georgia"/>
              </a:rPr>
              <a:t>Open</a:t>
            </a:r>
            <a:r>
              <a:rPr dirty="0" sz="1800" spc="-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editor</a:t>
            </a:r>
            <a:endParaRPr sz="1800">
              <a:latin typeface="Georgia"/>
              <a:cs typeface="Georgia"/>
            </a:endParaRPr>
          </a:p>
          <a:p>
            <a:pPr marL="469900" indent="-39624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15">
                <a:latin typeface="Georgia"/>
                <a:cs typeface="Georgia"/>
              </a:rPr>
              <a:t>Open</a:t>
            </a:r>
            <a:r>
              <a:rPr dirty="0" sz="1800" spc="-2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exercise2.html</a:t>
            </a:r>
            <a:endParaRPr sz="1800">
              <a:latin typeface="Georgia"/>
              <a:cs typeface="Georgia"/>
            </a:endParaRPr>
          </a:p>
          <a:p>
            <a:pPr marL="469900" indent="-38989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35">
                <a:latin typeface="Georgia"/>
                <a:cs typeface="Georgia"/>
              </a:rPr>
              <a:t>Create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new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exercise2.css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file</a:t>
            </a:r>
            <a:endParaRPr sz="1800">
              <a:latin typeface="Georgia"/>
              <a:cs typeface="Georgia"/>
            </a:endParaRPr>
          </a:p>
          <a:p>
            <a:pPr marL="469900" marR="5080" indent="-399415">
              <a:lnSpc>
                <a:spcPct val="1145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5">
                <a:latin typeface="Georgia"/>
                <a:cs typeface="Georgia"/>
              </a:rPr>
              <a:t>Apply</a:t>
            </a:r>
            <a:r>
              <a:rPr dirty="0" sz="1800">
                <a:latin typeface="Georgia"/>
                <a:cs typeface="Georgia"/>
              </a:rPr>
              <a:t> CSS </a:t>
            </a:r>
            <a:r>
              <a:rPr dirty="0" sz="1800" spc="30">
                <a:latin typeface="Georgia"/>
                <a:cs typeface="Georgia"/>
              </a:rPr>
              <a:t>properties</a:t>
            </a:r>
            <a:r>
              <a:rPr dirty="0" sz="1800">
                <a:latin typeface="Georgia"/>
                <a:cs typeface="Georgia"/>
              </a:rPr>
              <a:t> and </a:t>
            </a:r>
            <a:r>
              <a:rPr dirty="0" sz="1800" spc="5">
                <a:latin typeface="Georgia"/>
                <a:cs typeface="Georgia"/>
              </a:rPr>
              <a:t>values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different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element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groups</a:t>
            </a:r>
            <a:endParaRPr sz="1800">
              <a:latin typeface="Georgia"/>
              <a:cs typeface="Georgia"/>
            </a:endParaRPr>
          </a:p>
          <a:p>
            <a:pPr marL="469900" indent="-38163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10">
                <a:latin typeface="Georgia"/>
                <a:cs typeface="Georgia"/>
              </a:rPr>
              <a:t>Update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fonts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 </a:t>
            </a:r>
            <a:r>
              <a:rPr dirty="0" sz="1800" spc="30">
                <a:latin typeface="Georgia"/>
                <a:cs typeface="Georgia"/>
              </a:rPr>
              <a:t>colors</a:t>
            </a:r>
            <a:endParaRPr sz="1800">
              <a:latin typeface="Georgia"/>
              <a:cs typeface="Georgia"/>
            </a:endParaRPr>
          </a:p>
          <a:p>
            <a:pPr marL="469900" indent="-40449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35">
                <a:latin typeface="Georgia"/>
                <a:cs typeface="Georgia"/>
              </a:rPr>
              <a:t>Create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your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mini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webpage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275" y="1163250"/>
            <a:ext cx="3894899" cy="29262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496820" cy="457200"/>
          </a:xfrm>
          <a:custGeom>
            <a:avLst/>
            <a:gdLst/>
            <a:ahLst/>
            <a:cxnLst/>
            <a:rect l="l" t="t" r="r" b="b"/>
            <a:pathLst>
              <a:path w="2496820" h="457200">
                <a:moveTo>
                  <a:pt x="2496309" y="457199"/>
                </a:moveTo>
                <a:lnTo>
                  <a:pt x="0" y="457199"/>
                </a:lnTo>
                <a:lnTo>
                  <a:pt x="0" y="0"/>
                </a:lnTo>
                <a:lnTo>
                  <a:pt x="2496309" y="0"/>
                </a:lnTo>
                <a:lnTo>
                  <a:pt x="2496309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222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Images</a:t>
            </a:r>
            <a:r>
              <a:rPr dirty="0" spc="-220"/>
              <a:t> </a:t>
            </a:r>
            <a:r>
              <a:rPr dirty="0" spc="-100"/>
              <a:t>CSS</a:t>
            </a:r>
            <a:r>
              <a:rPr dirty="0" spc="-220"/>
              <a:t> </a:t>
            </a:r>
            <a:r>
              <a:rPr dirty="0" spc="-240"/>
              <a:t>floats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3519804" cy="199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45">
                <a:latin typeface="Georgia"/>
                <a:cs typeface="Georgia"/>
              </a:rPr>
              <a:t>USe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float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position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images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inline </a:t>
            </a:r>
            <a:r>
              <a:rPr dirty="0" sz="1800" spc="-4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with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text.</a:t>
            </a:r>
            <a:endParaRPr sz="1800">
              <a:latin typeface="Georgia"/>
              <a:cs typeface="Georgia"/>
            </a:endParaRPr>
          </a:p>
          <a:p>
            <a:pPr marL="12700" marR="42545">
              <a:lnSpc>
                <a:spcPct val="114599"/>
              </a:lnSpc>
              <a:spcBef>
                <a:spcPts val="1575"/>
              </a:spcBef>
            </a:pPr>
            <a:r>
              <a:rPr dirty="0" sz="1800" spc="25">
                <a:latin typeface="Georgia"/>
                <a:cs typeface="Georgia"/>
              </a:rPr>
              <a:t>Try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max-width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5">
                <a:latin typeface="Georgia"/>
                <a:cs typeface="Georgia"/>
              </a:rPr>
              <a:t> limit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size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</a:t>
            </a:r>
            <a:r>
              <a:rPr dirty="0" sz="1800" spc="5">
                <a:latin typeface="Georgia"/>
                <a:cs typeface="Georgia"/>
              </a:rPr>
              <a:t> image.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>
                <a:latin typeface="Georgia"/>
                <a:cs typeface="Georgia"/>
              </a:rPr>
              <a:t>example10.html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100" y="1991596"/>
            <a:ext cx="4557449" cy="15259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424940" cy="457200"/>
          </a:xfrm>
          <a:custGeom>
            <a:avLst/>
            <a:gdLst/>
            <a:ahLst/>
            <a:cxnLst/>
            <a:rect l="l" t="t" r="r" b="b"/>
            <a:pathLst>
              <a:path w="1424939" h="457200">
                <a:moveTo>
                  <a:pt x="1424557" y="457199"/>
                </a:moveTo>
                <a:lnTo>
                  <a:pt x="0" y="457199"/>
                </a:lnTo>
                <a:lnTo>
                  <a:pt x="0" y="0"/>
                </a:lnTo>
                <a:lnTo>
                  <a:pt x="1424557" y="0"/>
                </a:lnTo>
                <a:lnTo>
                  <a:pt x="1424557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725" y="502810"/>
            <a:ext cx="14503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0">
                <a:latin typeface="Trebuchet MS"/>
                <a:cs typeface="Trebuchet MS"/>
              </a:rPr>
              <a:t>CSS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-240">
                <a:latin typeface="Trebuchet MS"/>
                <a:cs typeface="Trebuchet MS"/>
              </a:rPr>
              <a:t>floats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3061970" cy="132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Georgia"/>
                <a:cs typeface="Georgia"/>
              </a:rPr>
              <a:t>Floats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are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not</a:t>
            </a:r>
            <a:r>
              <a:rPr dirty="0" sz="1800">
                <a:latin typeface="Georgia"/>
                <a:cs typeface="Georgia"/>
              </a:rPr>
              <a:t> just </a:t>
            </a:r>
            <a:r>
              <a:rPr dirty="0" sz="1800" spc="30">
                <a:latin typeface="Georgia"/>
                <a:cs typeface="Georgia"/>
              </a:rPr>
              <a:t>for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images.</a:t>
            </a:r>
            <a:endParaRPr sz="1800">
              <a:latin typeface="Georgia"/>
              <a:cs typeface="Georgia"/>
            </a:endParaRPr>
          </a:p>
          <a:p>
            <a:pPr marL="12700" marR="1283970">
              <a:lnSpc>
                <a:spcPct val="187500"/>
              </a:lnSpc>
            </a:pPr>
            <a:r>
              <a:rPr dirty="0" sz="1800" spc="25">
                <a:latin typeface="Georgia"/>
                <a:cs typeface="Georgia"/>
              </a:rPr>
              <a:t>Clearing</a:t>
            </a:r>
            <a:r>
              <a:rPr dirty="0" sz="1800" spc="-2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of</a:t>
            </a:r>
            <a:r>
              <a:rPr dirty="0" sz="1800" spc="-2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floats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example11.html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3125" y="1273125"/>
            <a:ext cx="3057524" cy="7715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505585" cy="457200"/>
          </a:xfrm>
          <a:custGeom>
            <a:avLst/>
            <a:gdLst/>
            <a:ahLst/>
            <a:cxnLst/>
            <a:rect l="l" t="t" r="r" b="b"/>
            <a:pathLst>
              <a:path w="1505585" h="457200">
                <a:moveTo>
                  <a:pt x="150532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505329" y="0"/>
                </a:lnTo>
                <a:lnTo>
                  <a:pt x="1505329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309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BOX</a:t>
            </a:r>
            <a:r>
              <a:rPr dirty="0" spc="-220"/>
              <a:t> </a:t>
            </a:r>
            <a:r>
              <a:rPr dirty="0" spc="-28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4460875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3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https://www.w3.org/TR/CSS2/box.html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188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15">
                <a:latin typeface="Georgia"/>
                <a:cs typeface="Georgia"/>
              </a:rPr>
              <a:t>Border,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padding,</a:t>
            </a:r>
            <a:r>
              <a:rPr dirty="0" sz="1800" spc="10">
                <a:latin typeface="Georgia"/>
                <a:cs typeface="Georgia"/>
              </a:rPr>
              <a:t> margin, </a:t>
            </a:r>
            <a:r>
              <a:rPr dirty="0" sz="1800">
                <a:latin typeface="Georgia"/>
                <a:cs typeface="Georgia"/>
              </a:rPr>
              <a:t>width/height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35">
                <a:latin typeface="Georgia"/>
                <a:cs typeface="Georgia"/>
              </a:rPr>
              <a:t>Chrome</a:t>
            </a:r>
            <a:r>
              <a:rPr dirty="0" sz="1800" spc="-2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inspector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8260" y="1531778"/>
            <a:ext cx="3280257" cy="26521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951" y="2630124"/>
            <a:ext cx="3435298" cy="2102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240790" cy="457200"/>
          </a:xfrm>
          <a:custGeom>
            <a:avLst/>
            <a:gdLst/>
            <a:ahLst/>
            <a:cxnLst/>
            <a:rect l="l" t="t" r="r" b="b"/>
            <a:pathLst>
              <a:path w="1240789" h="457200">
                <a:moveTo>
                  <a:pt x="124053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40534" y="0"/>
                </a:lnTo>
                <a:lnTo>
                  <a:pt x="1240534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2661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Why</a:t>
            </a:r>
            <a:r>
              <a:rPr dirty="0" spc="-220"/>
              <a:t> </a:t>
            </a:r>
            <a:r>
              <a:rPr dirty="0" spc="-100"/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8205470" cy="274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latin typeface="Georgia"/>
                <a:cs typeface="Georgia"/>
              </a:rPr>
              <a:t>CSS </a:t>
            </a:r>
            <a:r>
              <a:rPr dirty="0" sz="1800" spc="10">
                <a:latin typeface="Georgia"/>
                <a:cs typeface="Georgia"/>
              </a:rPr>
              <a:t>is </a:t>
            </a:r>
            <a:r>
              <a:rPr dirty="0" sz="1800" spc="20">
                <a:latin typeface="Georgia"/>
                <a:cs typeface="Georgia"/>
              </a:rPr>
              <a:t>used </a:t>
            </a:r>
            <a:r>
              <a:rPr dirty="0" sz="1800" spc="15">
                <a:latin typeface="Georgia"/>
                <a:cs typeface="Georgia"/>
              </a:rPr>
              <a:t>to define </a:t>
            </a:r>
            <a:r>
              <a:rPr dirty="0" sz="1800" spc="20">
                <a:latin typeface="Georgia"/>
                <a:cs typeface="Georgia"/>
              </a:rPr>
              <a:t>styles </a:t>
            </a:r>
            <a:r>
              <a:rPr dirty="0" sz="1800" spc="30">
                <a:latin typeface="Georgia"/>
                <a:cs typeface="Georgia"/>
              </a:rPr>
              <a:t>for </a:t>
            </a:r>
            <a:r>
              <a:rPr dirty="0" sz="1800" spc="25">
                <a:latin typeface="Georgia"/>
                <a:cs typeface="Georgia"/>
              </a:rPr>
              <a:t>your </a:t>
            </a:r>
            <a:r>
              <a:rPr dirty="0" sz="1800" spc="30">
                <a:latin typeface="Georgia"/>
                <a:cs typeface="Georgia"/>
              </a:rPr>
              <a:t>web </a:t>
            </a:r>
            <a:r>
              <a:rPr dirty="0" sz="1800" spc="15">
                <a:latin typeface="Georgia"/>
                <a:cs typeface="Georgia"/>
              </a:rPr>
              <a:t>pages, including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15">
                <a:latin typeface="Georgia"/>
                <a:cs typeface="Georgia"/>
              </a:rPr>
              <a:t>design, </a:t>
            </a:r>
            <a:r>
              <a:rPr dirty="0" sz="1800" spc="5">
                <a:latin typeface="Georgia"/>
                <a:cs typeface="Georgia"/>
              </a:rPr>
              <a:t>layout </a:t>
            </a:r>
            <a:r>
              <a:rPr dirty="0" sz="1800">
                <a:latin typeface="Georgia"/>
                <a:cs typeface="Georgia"/>
              </a:rPr>
              <a:t>and </a:t>
            </a:r>
            <a:r>
              <a:rPr dirty="0" sz="1800" spc="-425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variations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in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display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for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different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devices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40">
                <a:latin typeface="Georgia"/>
                <a:cs typeface="Georgia"/>
              </a:rPr>
              <a:t>screen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sizes.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20">
                <a:latin typeface="Georgia"/>
                <a:cs typeface="Georgia"/>
              </a:rPr>
              <a:t>Determines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how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elements</a:t>
            </a:r>
            <a:r>
              <a:rPr dirty="0" sz="1800" spc="10">
                <a:latin typeface="Georgia"/>
                <a:cs typeface="Georgia"/>
              </a:rPr>
              <a:t> will </a:t>
            </a:r>
            <a:r>
              <a:rPr dirty="0" sz="1800" spc="20">
                <a:latin typeface="Georgia"/>
                <a:cs typeface="Georgia"/>
              </a:rPr>
              <a:t>be</a:t>
            </a:r>
            <a:r>
              <a:rPr dirty="0" sz="1800" spc="10">
                <a:latin typeface="Georgia"/>
                <a:cs typeface="Georgia"/>
              </a:rPr>
              <a:t> displayed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latin typeface="Georgia"/>
                <a:cs typeface="Georgia"/>
              </a:rPr>
              <a:t>Makes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your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content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look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-25">
                <a:latin typeface="Georgia"/>
                <a:cs typeface="Georgia"/>
              </a:rPr>
              <a:t>GOOD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latin typeface="Georgia"/>
                <a:cs typeface="Georgia"/>
              </a:rPr>
              <a:t>CSS</a:t>
            </a:r>
            <a:r>
              <a:rPr dirty="0" sz="1800" spc="10">
                <a:latin typeface="Georgia"/>
                <a:cs typeface="Georgia"/>
              </a:rPr>
              <a:t> saves </a:t>
            </a:r>
            <a:r>
              <a:rPr dirty="0" sz="1800" spc="15">
                <a:latin typeface="Georgia"/>
                <a:cs typeface="Georgia"/>
              </a:rPr>
              <a:t>time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work,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can </a:t>
            </a:r>
            <a:r>
              <a:rPr dirty="0" sz="1800" spc="25">
                <a:latin typeface="Georgia"/>
                <a:cs typeface="Georgia"/>
              </a:rPr>
              <a:t>control</a:t>
            </a:r>
            <a:r>
              <a:rPr dirty="0" sz="1800" spc="10">
                <a:latin typeface="Georgia"/>
                <a:cs typeface="Georgia"/>
              </a:rPr>
              <a:t> multiple </a:t>
            </a:r>
            <a:r>
              <a:rPr dirty="0" sz="1800" spc="20">
                <a:latin typeface="Georgia"/>
                <a:cs typeface="Georgia"/>
              </a:rPr>
              <a:t>pages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latin typeface="Georgia"/>
                <a:cs typeface="Georgia"/>
              </a:rPr>
              <a:t>CSS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can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add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animation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>
                <a:latin typeface="Georgia"/>
                <a:cs typeface="Georgia"/>
              </a:rPr>
              <a:t>CSS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can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add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interaction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-10">
                <a:latin typeface="Georgia"/>
                <a:cs typeface="Georgia"/>
              </a:rPr>
              <a:t>Adapt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way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your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page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looks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with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CSS,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perfect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for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responsive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design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586865" cy="457200"/>
          </a:xfrm>
          <a:custGeom>
            <a:avLst/>
            <a:gdLst/>
            <a:ahLst/>
            <a:cxnLst/>
            <a:rect l="l" t="t" r="r" b="b"/>
            <a:pathLst>
              <a:path w="1586864" h="457200">
                <a:moveTo>
                  <a:pt x="1586863" y="457199"/>
                </a:moveTo>
                <a:lnTo>
                  <a:pt x="0" y="457199"/>
                </a:lnTo>
                <a:lnTo>
                  <a:pt x="0" y="0"/>
                </a:lnTo>
                <a:lnTo>
                  <a:pt x="1586863" y="0"/>
                </a:lnTo>
                <a:lnTo>
                  <a:pt x="1586863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6122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Exercise</a:t>
            </a:r>
            <a:r>
              <a:rPr dirty="0" spc="-220"/>
              <a:t> </a:t>
            </a:r>
            <a:r>
              <a:rPr dirty="0" spc="-130"/>
              <a:t>#3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7821295" cy="3061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083560">
              <a:lnSpc>
                <a:spcPct val="100699"/>
              </a:lnSpc>
              <a:spcBef>
                <a:spcPts val="85"/>
              </a:spcBef>
            </a:pPr>
            <a:r>
              <a:rPr dirty="0" sz="1800" spc="-70">
                <a:latin typeface="Georgia"/>
                <a:cs typeface="Georgia"/>
              </a:rPr>
              <a:t>1.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create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background</a:t>
            </a:r>
            <a:r>
              <a:rPr dirty="0" sz="1800" spc="10">
                <a:latin typeface="Georgia"/>
                <a:cs typeface="Georgia"/>
              </a:rPr>
              <a:t> of body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color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90">
                <a:latin typeface="Georgia"/>
                <a:cs typeface="Georgia"/>
              </a:rPr>
              <a:t>#3C3176;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-90">
                <a:latin typeface="Georgia"/>
                <a:cs typeface="Georgia"/>
              </a:rPr>
              <a:t>2.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make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25">
                <a:latin typeface="Georgia"/>
                <a:cs typeface="Georgia"/>
              </a:rPr>
              <a:t>H2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85">
                <a:latin typeface="Georgia"/>
                <a:cs typeface="Georgia"/>
              </a:rPr>
              <a:t>#10073B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699"/>
              </a:lnSpc>
              <a:buAutoNum type="arabicPeriod" startAt="3"/>
              <a:tabLst>
                <a:tab pos="230504" algn="l"/>
              </a:tabLst>
            </a:pPr>
            <a:r>
              <a:rPr dirty="0" sz="1800" spc="15">
                <a:latin typeface="Georgia"/>
                <a:cs typeface="Georgia"/>
              </a:rPr>
              <a:t>make </a:t>
            </a:r>
            <a:r>
              <a:rPr dirty="0" sz="1800" spc="20">
                <a:latin typeface="Georgia"/>
                <a:cs typeface="Georgia"/>
              </a:rPr>
              <a:t>section background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-80">
                <a:latin typeface="Georgia"/>
                <a:cs typeface="Georgia"/>
              </a:rPr>
              <a:t>#867DB0</a:t>
            </a:r>
            <a:r>
              <a:rPr dirty="0" sz="1800" spc="20">
                <a:latin typeface="Georgia"/>
                <a:cs typeface="Georgia"/>
              </a:rPr>
              <a:t> with </a:t>
            </a:r>
            <a:r>
              <a:rPr dirty="0" sz="1800" spc="15">
                <a:latin typeface="Georgia"/>
                <a:cs typeface="Georgia"/>
              </a:rPr>
              <a:t>dotted </a:t>
            </a:r>
            <a:r>
              <a:rPr dirty="0" sz="1800" spc="20">
                <a:latin typeface="Georgia"/>
                <a:cs typeface="Georgia"/>
              </a:rPr>
              <a:t>border.</a:t>
            </a:r>
            <a:r>
              <a:rPr dirty="0" sz="1800" spc="3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add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small</a:t>
            </a:r>
            <a:r>
              <a:rPr dirty="0" sz="1800" spc="15">
                <a:latin typeface="Georgia"/>
                <a:cs typeface="Georgia"/>
              </a:rPr>
              <a:t> margin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top/bottom</a:t>
            </a:r>
            <a:r>
              <a:rPr dirty="0" sz="1800" spc="10">
                <a:latin typeface="Georgia"/>
                <a:cs typeface="Georgia"/>
              </a:rPr>
              <a:t> only</a:t>
            </a:r>
            <a:r>
              <a:rPr dirty="0" sz="1800" spc="15">
                <a:latin typeface="Georgia"/>
                <a:cs typeface="Georgia"/>
              </a:rPr>
              <a:t> to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separate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5">
                <a:latin typeface="Georgia"/>
                <a:cs typeface="Georgia"/>
              </a:rPr>
              <a:t> sections.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Padding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for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slight </a:t>
            </a:r>
            <a:r>
              <a:rPr dirty="0" sz="1800" spc="15">
                <a:latin typeface="Georgia"/>
                <a:cs typeface="Georgia"/>
              </a:rPr>
              <a:t>indent </a:t>
            </a:r>
            <a:r>
              <a:rPr dirty="0" sz="1800" spc="10">
                <a:latin typeface="Georgia"/>
                <a:cs typeface="Georgia"/>
              </a:rPr>
              <a:t>of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text. 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Add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a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minimum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height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sections</a:t>
            </a:r>
            <a:endParaRPr sz="1800">
              <a:latin typeface="Georgia"/>
              <a:cs typeface="Georgia"/>
            </a:endParaRPr>
          </a:p>
          <a:p>
            <a:pPr marL="240029" indent="-227965">
              <a:lnSpc>
                <a:spcPct val="100000"/>
              </a:lnSpc>
              <a:spcBef>
                <a:spcPts val="15"/>
              </a:spcBef>
              <a:buAutoNum type="arabicPeriod" startAt="3"/>
              <a:tabLst>
                <a:tab pos="240665" algn="l"/>
              </a:tabLst>
            </a:pPr>
            <a:r>
              <a:rPr dirty="0" sz="1800" spc="30">
                <a:latin typeface="Georgia"/>
                <a:cs typeface="Georgia"/>
              </a:rPr>
              <a:t>create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nav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bar </a:t>
            </a:r>
            <a:r>
              <a:rPr dirty="0" sz="1800" spc="225">
                <a:latin typeface="Georgia"/>
                <a:cs typeface="Georgia"/>
              </a:rPr>
              <a:t>-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using </a:t>
            </a:r>
            <a:r>
              <a:rPr dirty="0" sz="1800" spc="10">
                <a:latin typeface="Georgia"/>
                <a:cs typeface="Georgia"/>
              </a:rPr>
              <a:t>padding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colors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35">
                <a:latin typeface="Georgia"/>
                <a:cs typeface="Georgia"/>
              </a:rPr>
              <a:t>#231858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background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45">
                <a:latin typeface="Georgia"/>
                <a:cs typeface="Georgia"/>
              </a:rPr>
              <a:t>#FFF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font;</a:t>
            </a:r>
            <a:endParaRPr sz="1800">
              <a:latin typeface="Georgia"/>
              <a:cs typeface="Georgia"/>
            </a:endParaRPr>
          </a:p>
          <a:p>
            <a:pPr marL="12700" marR="225425">
              <a:lnSpc>
                <a:spcPct val="100699"/>
              </a:lnSpc>
              <a:buAutoNum type="arabicPeriod" startAt="3"/>
              <a:tabLst>
                <a:tab pos="222250" algn="l"/>
              </a:tabLst>
            </a:pPr>
            <a:r>
              <a:rPr dirty="0" sz="1800" spc="15">
                <a:latin typeface="Georgia"/>
                <a:cs typeface="Georgia"/>
              </a:rPr>
              <a:t>make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logo</a:t>
            </a:r>
            <a:r>
              <a:rPr dirty="0" sz="1800" spc="10">
                <a:latin typeface="Georgia"/>
                <a:cs typeface="Georgia"/>
              </a:rPr>
              <a:t> font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color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white, </a:t>
            </a:r>
            <a:r>
              <a:rPr dirty="0" sz="1800" spc="5">
                <a:latin typeface="Georgia"/>
                <a:cs typeface="Georgia"/>
              </a:rPr>
              <a:t>align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center,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font </a:t>
            </a:r>
            <a:r>
              <a:rPr dirty="0" sz="1800" spc="-60">
                <a:latin typeface="Georgia"/>
                <a:cs typeface="Georgia"/>
              </a:rPr>
              <a:t>6.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size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60">
                <a:latin typeface="Georgia"/>
                <a:cs typeface="Georgia"/>
              </a:rPr>
              <a:t>1.5em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font </a:t>
            </a:r>
            <a:r>
              <a:rPr dirty="0" sz="1800" spc="20">
                <a:latin typeface="Georgia"/>
                <a:cs typeface="Georgia"/>
              </a:rPr>
              <a:t>style </a:t>
            </a:r>
            <a:r>
              <a:rPr dirty="0" sz="1800" spc="-415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fantasy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20">
                <a:latin typeface="Georgia"/>
                <a:cs typeface="Georgia"/>
              </a:rPr>
              <a:t>import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your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favorite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google</a:t>
            </a:r>
            <a:r>
              <a:rPr dirty="0" sz="1800" spc="10">
                <a:latin typeface="Georgia"/>
                <a:cs typeface="Georgia"/>
              </a:rPr>
              <a:t> font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add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body</a:t>
            </a:r>
            <a:endParaRPr sz="1800">
              <a:latin typeface="Georgia"/>
              <a:cs typeface="Georgia"/>
            </a:endParaRPr>
          </a:p>
          <a:p>
            <a:pPr marL="219710" indent="-207645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220345" algn="l"/>
              </a:tabLst>
            </a:pPr>
            <a:r>
              <a:rPr dirty="0" sz="1800" spc="25">
                <a:latin typeface="Georgia"/>
                <a:cs typeface="Georgia"/>
              </a:rPr>
              <a:t>footer</a:t>
            </a:r>
            <a:r>
              <a:rPr dirty="0" sz="1800" spc="10">
                <a:latin typeface="Georgia"/>
                <a:cs typeface="Georgia"/>
              </a:rPr>
              <a:t> padding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centered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text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with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grey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background</a:t>
            </a:r>
            <a:endParaRPr sz="1800">
              <a:latin typeface="Georgia"/>
              <a:cs typeface="Georgia"/>
            </a:endParaRPr>
          </a:p>
          <a:p>
            <a:pPr marL="245745" indent="-233679">
              <a:lnSpc>
                <a:spcPct val="100000"/>
              </a:lnSpc>
              <a:spcBef>
                <a:spcPts val="15"/>
              </a:spcBef>
              <a:buAutoNum type="arabicPeriod" startAt="7"/>
              <a:tabLst>
                <a:tab pos="246379" algn="l"/>
              </a:tabLst>
            </a:pPr>
            <a:r>
              <a:rPr dirty="0" sz="1800" spc="15">
                <a:latin typeface="Georgia"/>
                <a:cs typeface="Georgia"/>
              </a:rPr>
              <a:t>images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max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size</a:t>
            </a:r>
            <a:r>
              <a:rPr dirty="0" sz="1800" spc="10">
                <a:latin typeface="Georgia"/>
                <a:cs typeface="Georgia"/>
              </a:rPr>
              <a:t> of </a:t>
            </a:r>
            <a:r>
              <a:rPr dirty="0" sz="1800" spc="-60">
                <a:latin typeface="Georgia"/>
                <a:cs typeface="Georgia"/>
              </a:rPr>
              <a:t>150px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be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right</a:t>
            </a:r>
            <a:r>
              <a:rPr dirty="0" sz="1800" spc="10">
                <a:latin typeface="Georgia"/>
                <a:cs typeface="Georgia"/>
              </a:rPr>
              <a:t> aligned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9851" y="3289375"/>
            <a:ext cx="1627275" cy="14571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636395" cy="457200"/>
          </a:xfrm>
          <a:custGeom>
            <a:avLst/>
            <a:gdLst/>
            <a:ahLst/>
            <a:cxnLst/>
            <a:rect l="l" t="t" r="r" b="b"/>
            <a:pathLst>
              <a:path w="1636395" h="457200">
                <a:moveTo>
                  <a:pt x="1636393" y="457199"/>
                </a:moveTo>
                <a:lnTo>
                  <a:pt x="0" y="457199"/>
                </a:lnTo>
                <a:lnTo>
                  <a:pt x="0" y="0"/>
                </a:lnTo>
                <a:lnTo>
                  <a:pt x="1636393" y="0"/>
                </a:lnTo>
                <a:lnTo>
                  <a:pt x="1636393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6617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295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408876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15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outline-style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property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specifies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style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outline.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55" i="1">
                <a:latin typeface="Palatino Linotype"/>
                <a:cs typeface="Palatino Linotype"/>
              </a:rPr>
              <a:t>Example</a:t>
            </a:r>
            <a:r>
              <a:rPr dirty="0" sz="1800" spc="-10" i="1">
                <a:latin typeface="Palatino Linotype"/>
                <a:cs typeface="Palatino Linotype"/>
              </a:rPr>
              <a:t> </a:t>
            </a:r>
            <a:r>
              <a:rPr dirty="0" sz="1800" spc="20" i="1">
                <a:latin typeface="Palatino Linotype"/>
                <a:cs typeface="Palatino Linotype"/>
              </a:rPr>
              <a:t>outline.css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170124"/>
            <a:ext cx="4230728" cy="34101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114" y="2571749"/>
            <a:ext cx="3818610" cy="20549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159635" cy="457200"/>
          </a:xfrm>
          <a:custGeom>
            <a:avLst/>
            <a:gdLst/>
            <a:ahLst/>
            <a:cxnLst/>
            <a:rect l="l" t="t" r="r" b="b"/>
            <a:pathLst>
              <a:path w="2159635" h="457200">
                <a:moveTo>
                  <a:pt x="2159505" y="457199"/>
                </a:moveTo>
                <a:lnTo>
                  <a:pt x="0" y="457199"/>
                </a:lnTo>
                <a:lnTo>
                  <a:pt x="0" y="0"/>
                </a:lnTo>
                <a:lnTo>
                  <a:pt x="2159505" y="0"/>
                </a:lnTo>
                <a:lnTo>
                  <a:pt x="2159505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250"/>
              <a:t>positioning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8029575" cy="3528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https://developer.mozilla.org/en-US/docs/Web/CSS/position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188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-35" b="1">
                <a:latin typeface="Arial"/>
                <a:cs typeface="Arial"/>
              </a:rPr>
              <a:t>Static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80" b="1">
                <a:latin typeface="Arial"/>
                <a:cs typeface="Arial"/>
              </a:rPr>
              <a:t>: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15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default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value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places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item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in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normal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flow</a:t>
            </a:r>
            <a:endParaRPr sz="1800">
              <a:latin typeface="Georgia"/>
              <a:cs typeface="Georgia"/>
            </a:endParaRPr>
          </a:p>
          <a:p>
            <a:pPr marL="469900" marR="5080" indent="-367030">
              <a:lnSpc>
                <a:spcPct val="1145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-30" b="1">
                <a:latin typeface="Arial"/>
                <a:cs typeface="Arial"/>
              </a:rPr>
              <a:t>Relative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80" b="1">
                <a:latin typeface="Arial"/>
                <a:cs typeface="Arial"/>
              </a:rPr>
              <a:t>: </a:t>
            </a:r>
            <a:r>
              <a:rPr dirty="0" sz="1800" spc="15">
                <a:latin typeface="Georgia"/>
                <a:cs typeface="Georgia"/>
              </a:rPr>
              <a:t>The item</a:t>
            </a:r>
            <a:r>
              <a:rPr dirty="0" sz="1800" spc="10">
                <a:latin typeface="Georgia"/>
                <a:cs typeface="Georgia"/>
              </a:rPr>
              <a:t> is</a:t>
            </a:r>
            <a:r>
              <a:rPr dirty="0" sz="1800" spc="15">
                <a:latin typeface="Georgia"/>
                <a:cs typeface="Georgia"/>
              </a:rPr>
              <a:t> placed </a:t>
            </a:r>
            <a:r>
              <a:rPr dirty="0" sz="1800" spc="5">
                <a:latin typeface="Georgia"/>
                <a:cs typeface="Georgia"/>
              </a:rPr>
              <a:t>in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5">
                <a:latin typeface="Georgia"/>
                <a:cs typeface="Georgia"/>
              </a:rPr>
              <a:t> normal </a:t>
            </a:r>
            <a:r>
              <a:rPr dirty="0" sz="1800" spc="10">
                <a:latin typeface="Georgia"/>
                <a:cs typeface="Georgia"/>
              </a:rPr>
              <a:t>flow,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then shifted </a:t>
            </a:r>
            <a:r>
              <a:rPr dirty="0" sz="1800" spc="35">
                <a:latin typeface="Georgia"/>
                <a:cs typeface="Georgia"/>
              </a:rPr>
              <a:t>or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offset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from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that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position.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Subsequent </a:t>
            </a:r>
            <a:r>
              <a:rPr dirty="0" sz="1800" spc="20">
                <a:latin typeface="Georgia"/>
                <a:cs typeface="Georgia"/>
              </a:rPr>
              <a:t>flow</a:t>
            </a:r>
            <a:r>
              <a:rPr dirty="0" sz="1800" spc="15">
                <a:latin typeface="Georgia"/>
                <a:cs typeface="Georgia"/>
              </a:rPr>
              <a:t> items </a:t>
            </a:r>
            <a:r>
              <a:rPr dirty="0" sz="1800" spc="30">
                <a:latin typeface="Georgia"/>
                <a:cs typeface="Georgia"/>
              </a:rPr>
              <a:t>are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laid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out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as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if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5">
                <a:latin typeface="Georgia"/>
                <a:cs typeface="Georgia"/>
              </a:rPr>
              <a:t> item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had 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not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been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moved.</a:t>
            </a:r>
            <a:endParaRPr sz="1800">
              <a:latin typeface="Georgia"/>
              <a:cs typeface="Georgia"/>
            </a:endParaRPr>
          </a:p>
          <a:p>
            <a:pPr marL="469900" marR="376555" indent="-367030">
              <a:lnSpc>
                <a:spcPct val="1145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-55" b="1">
                <a:latin typeface="Arial"/>
                <a:cs typeface="Arial"/>
              </a:rPr>
              <a:t>Absolute</a:t>
            </a:r>
            <a:r>
              <a:rPr dirty="0" sz="1800" spc="-80" b="1">
                <a:latin typeface="Arial"/>
                <a:cs typeface="Arial"/>
              </a:rPr>
              <a:t> :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15">
                <a:latin typeface="Georgia"/>
                <a:cs typeface="Georgia"/>
              </a:rPr>
              <a:t>Specifies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absolute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positioning.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The</a:t>
            </a:r>
            <a:r>
              <a:rPr dirty="0" sz="1800" spc="20">
                <a:latin typeface="Georgia"/>
                <a:cs typeface="Georgia"/>
              </a:rPr>
              <a:t> element </a:t>
            </a:r>
            <a:r>
              <a:rPr dirty="0" sz="1800" spc="10">
                <a:latin typeface="Georgia"/>
                <a:cs typeface="Georgia"/>
              </a:rPr>
              <a:t>is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positioned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in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relation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10">
                <a:latin typeface="Georgia"/>
                <a:cs typeface="Georgia"/>
              </a:rPr>
              <a:t> its </a:t>
            </a:r>
            <a:r>
              <a:rPr dirty="0" sz="1800" spc="25">
                <a:latin typeface="Georgia"/>
                <a:cs typeface="Georgia"/>
              </a:rPr>
              <a:t>nearest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non-static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ancestor.</a:t>
            </a:r>
            <a:endParaRPr sz="1800">
              <a:latin typeface="Georgia"/>
              <a:cs typeface="Georgia"/>
            </a:endParaRPr>
          </a:p>
          <a:p>
            <a:pPr marL="469900" marR="72390" indent="-367030">
              <a:lnSpc>
                <a:spcPct val="1145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-25" b="1">
                <a:latin typeface="Arial"/>
                <a:cs typeface="Arial"/>
              </a:rPr>
              <a:t>Fixed </a:t>
            </a:r>
            <a:r>
              <a:rPr dirty="0" sz="1800" spc="-80" b="1">
                <a:latin typeface="Arial"/>
                <a:cs typeface="Arial"/>
              </a:rPr>
              <a:t>: </a:t>
            </a:r>
            <a:r>
              <a:rPr dirty="0" sz="1800" spc="15">
                <a:latin typeface="Georgia"/>
                <a:cs typeface="Georgia"/>
              </a:rPr>
              <a:t>The item </a:t>
            </a:r>
            <a:r>
              <a:rPr dirty="0" sz="1800" spc="10">
                <a:latin typeface="Georgia"/>
                <a:cs typeface="Georgia"/>
              </a:rPr>
              <a:t>is absolutely </a:t>
            </a:r>
            <a:r>
              <a:rPr dirty="0" sz="1800" spc="15">
                <a:latin typeface="Georgia"/>
                <a:cs typeface="Georgia"/>
              </a:rPr>
              <a:t>positioned </a:t>
            </a:r>
            <a:r>
              <a:rPr dirty="0" sz="1800" spc="5">
                <a:latin typeface="Georgia"/>
                <a:cs typeface="Georgia"/>
              </a:rPr>
              <a:t>in </a:t>
            </a:r>
            <a:r>
              <a:rPr dirty="0" sz="1800" spc="-15">
                <a:latin typeface="Georgia"/>
                <a:cs typeface="Georgia"/>
              </a:rPr>
              <a:t>a </a:t>
            </a:r>
            <a:r>
              <a:rPr dirty="0" sz="1800" spc="15">
                <a:latin typeface="Georgia"/>
                <a:cs typeface="Georgia"/>
              </a:rPr>
              <a:t>fixed </a:t>
            </a:r>
            <a:r>
              <a:rPr dirty="0" sz="1800" spc="10">
                <a:latin typeface="Georgia"/>
                <a:cs typeface="Georgia"/>
              </a:rPr>
              <a:t>position on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40">
                <a:latin typeface="Georgia"/>
                <a:cs typeface="Georgia"/>
              </a:rPr>
              <a:t>screen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even</a:t>
            </a:r>
            <a:r>
              <a:rPr dirty="0" sz="1800" spc="5">
                <a:latin typeface="Georgia"/>
                <a:cs typeface="Georgia"/>
              </a:rPr>
              <a:t> as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rest</a:t>
            </a:r>
            <a:r>
              <a:rPr dirty="0" sz="1800" spc="10">
                <a:latin typeface="Georgia"/>
                <a:cs typeface="Georgia"/>
              </a:rPr>
              <a:t> of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document</a:t>
            </a:r>
            <a:r>
              <a:rPr dirty="0" sz="1800" spc="10">
                <a:latin typeface="Georgia"/>
                <a:cs typeface="Georgia"/>
              </a:rPr>
              <a:t> is </a:t>
            </a:r>
            <a:r>
              <a:rPr dirty="0" sz="1800" spc="25">
                <a:latin typeface="Georgia"/>
                <a:cs typeface="Georgia"/>
              </a:rPr>
              <a:t>scrolled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1800" spc="-10">
                <a:latin typeface="Georgia"/>
                <a:cs typeface="Georgia"/>
              </a:rPr>
              <a:t>example12.html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159635" cy="457200"/>
          </a:xfrm>
          <a:custGeom>
            <a:avLst/>
            <a:gdLst/>
            <a:ahLst/>
            <a:cxnLst/>
            <a:rect l="l" t="t" r="r" b="b"/>
            <a:pathLst>
              <a:path w="2159635" h="457200">
                <a:moveTo>
                  <a:pt x="2159505" y="457199"/>
                </a:moveTo>
                <a:lnTo>
                  <a:pt x="0" y="457199"/>
                </a:lnTo>
                <a:lnTo>
                  <a:pt x="0" y="0"/>
                </a:lnTo>
                <a:lnTo>
                  <a:pt x="2159505" y="0"/>
                </a:lnTo>
                <a:lnTo>
                  <a:pt x="2159505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18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250"/>
              <a:t>positioning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2587625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10">
                <a:latin typeface="Georgia"/>
                <a:cs typeface="Georgia"/>
              </a:rPr>
              <a:t>left,top,right,bottom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1800" spc="-10">
                <a:latin typeface="Georgia"/>
                <a:cs typeface="Georgia"/>
              </a:rPr>
              <a:t>example12.html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589405" cy="457200"/>
          </a:xfrm>
          <a:custGeom>
            <a:avLst/>
            <a:gdLst/>
            <a:ahLst/>
            <a:cxnLst/>
            <a:rect l="l" t="t" r="r" b="b"/>
            <a:pathLst>
              <a:path w="1589405" h="457200">
                <a:moveTo>
                  <a:pt x="158914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589149" y="0"/>
                </a:lnTo>
                <a:lnTo>
                  <a:pt x="1589149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725" y="502810"/>
            <a:ext cx="16148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75">
                <a:latin typeface="Trebuchet MS"/>
                <a:cs typeface="Trebuchet MS"/>
              </a:rPr>
              <a:t>Exercise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-120">
                <a:latin typeface="Trebuchet MS"/>
                <a:cs typeface="Trebuchet MS"/>
              </a:rPr>
              <a:t>#4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2477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eorgia"/>
                <a:cs typeface="Georgia"/>
              </a:rPr>
              <a:t>Making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image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Grid?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084" y="1239343"/>
            <a:ext cx="3678283" cy="367828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544445" cy="457200"/>
          </a:xfrm>
          <a:custGeom>
            <a:avLst/>
            <a:gdLst/>
            <a:ahLst/>
            <a:cxnLst/>
            <a:rect l="l" t="t" r="r" b="b"/>
            <a:pathLst>
              <a:path w="2544445" h="457200">
                <a:moveTo>
                  <a:pt x="2543934" y="457199"/>
                </a:moveTo>
                <a:lnTo>
                  <a:pt x="0" y="457199"/>
                </a:lnTo>
                <a:lnTo>
                  <a:pt x="0" y="0"/>
                </a:lnTo>
                <a:lnTo>
                  <a:pt x="2543934" y="0"/>
                </a:lnTo>
                <a:lnTo>
                  <a:pt x="2543934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698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265"/>
              <a:t>for</a:t>
            </a:r>
            <a:r>
              <a:rPr dirty="0" spc="-220"/>
              <a:t> </a:t>
            </a:r>
            <a:r>
              <a:rPr dirty="0" spc="-254"/>
              <a:t>hyperlinks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5012055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eorgia"/>
                <a:cs typeface="Georgia"/>
              </a:rPr>
              <a:t>a:link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25">
                <a:latin typeface="Georgia"/>
                <a:cs typeface="Georgia"/>
              </a:rPr>
              <a:t>-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default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25">
                <a:latin typeface="Georgia"/>
                <a:cs typeface="Georgia"/>
              </a:rPr>
              <a:t>-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unvisited</a:t>
            </a:r>
            <a:r>
              <a:rPr dirty="0" sz="1800" spc="5">
                <a:latin typeface="Georgia"/>
                <a:cs typeface="Georgia"/>
              </a:rPr>
              <a:t> link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sz="1800" spc="-5">
                <a:latin typeface="Georgia"/>
                <a:cs typeface="Georgia"/>
              </a:rPr>
              <a:t>a:visited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25">
                <a:latin typeface="Georgia"/>
                <a:cs typeface="Georgia"/>
              </a:rPr>
              <a:t>-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visited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link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87500"/>
              </a:lnSpc>
            </a:pPr>
            <a:r>
              <a:rPr dirty="0" sz="1800">
                <a:latin typeface="Georgia"/>
                <a:cs typeface="Georgia"/>
              </a:rPr>
              <a:t>a:hover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25">
                <a:latin typeface="Georgia"/>
                <a:cs typeface="Georgia"/>
              </a:rPr>
              <a:t>-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when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mouse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cursor</a:t>
            </a:r>
            <a:r>
              <a:rPr dirty="0" sz="1800" spc="10">
                <a:latin typeface="Georgia"/>
                <a:cs typeface="Georgia"/>
              </a:rPr>
              <a:t> is </a:t>
            </a:r>
            <a:r>
              <a:rPr dirty="0" sz="1800" spc="25">
                <a:latin typeface="Georgia"/>
                <a:cs typeface="Georgia"/>
              </a:rPr>
              <a:t>over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link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a:active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65">
                <a:latin typeface="Georgia"/>
                <a:cs typeface="Georgia"/>
              </a:rPr>
              <a:t>-when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link</a:t>
            </a:r>
            <a:r>
              <a:rPr dirty="0" sz="1800" spc="10">
                <a:latin typeface="Georgia"/>
                <a:cs typeface="Georgia"/>
              </a:rPr>
              <a:t> is </a:t>
            </a:r>
            <a:r>
              <a:rPr dirty="0" sz="1800" spc="25">
                <a:latin typeface="Georgia"/>
                <a:cs typeface="Georgia"/>
              </a:rPr>
              <a:t>clicked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55" i="1">
                <a:latin typeface="Palatino Linotype"/>
                <a:cs typeface="Palatino Linotype"/>
              </a:rPr>
              <a:t>Example</a:t>
            </a:r>
            <a:r>
              <a:rPr dirty="0" sz="1800" spc="-20" i="1">
                <a:latin typeface="Palatino Linotype"/>
                <a:cs typeface="Palatino Linotype"/>
              </a:rPr>
              <a:t> </a:t>
            </a:r>
            <a:r>
              <a:rPr dirty="0" sz="1800" spc="20" i="1">
                <a:latin typeface="Palatino Linotype"/>
                <a:cs typeface="Palatino Linotype"/>
              </a:rPr>
              <a:t>links.css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5899" y="1312999"/>
            <a:ext cx="914399" cy="6953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446020" cy="457200"/>
          </a:xfrm>
          <a:custGeom>
            <a:avLst/>
            <a:gdLst/>
            <a:ahLst/>
            <a:cxnLst/>
            <a:rect l="l" t="t" r="r" b="b"/>
            <a:pathLst>
              <a:path w="2446020" h="457200">
                <a:moveTo>
                  <a:pt x="2445636" y="457199"/>
                </a:moveTo>
                <a:lnTo>
                  <a:pt x="0" y="457199"/>
                </a:lnTo>
                <a:lnTo>
                  <a:pt x="0" y="0"/>
                </a:lnTo>
                <a:lnTo>
                  <a:pt x="2445636" y="0"/>
                </a:lnTo>
                <a:lnTo>
                  <a:pt x="2445636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4714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285"/>
              <a:t>Pseudo</a:t>
            </a:r>
            <a:r>
              <a:rPr dirty="0" spc="-220"/>
              <a:t> </a:t>
            </a:r>
            <a:r>
              <a:rPr dirty="0" spc="-19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4569460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6055">
              <a:lnSpc>
                <a:spcPct val="114599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https://developer.mozilla.org/en-US/docs/ </a:t>
            </a:r>
            <a:r>
              <a:rPr dirty="0" sz="1800" spc="-420">
                <a:solidFill>
                  <a:srgbClr val="01AED1"/>
                </a:solidFill>
                <a:latin typeface="Georgia"/>
                <a:cs typeface="Georgia"/>
              </a:rPr>
              <a:t> </a:t>
            </a:r>
            <a:r>
              <a:rPr dirty="0" u="heavy" sz="180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Web/CSS/Pseudo-classes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dirty="0" sz="1800" spc="-75">
                <a:latin typeface="Georgia"/>
                <a:cs typeface="Georgia"/>
              </a:rPr>
              <a:t>A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CSS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pseudo-class</a:t>
            </a:r>
            <a:r>
              <a:rPr dirty="0" sz="1800" spc="10">
                <a:latin typeface="Georgia"/>
                <a:cs typeface="Georgia"/>
              </a:rPr>
              <a:t> is </a:t>
            </a:r>
            <a:r>
              <a:rPr dirty="0" sz="1800" spc="-15">
                <a:latin typeface="Georgia"/>
                <a:cs typeface="Georgia"/>
              </a:rPr>
              <a:t>a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keyword</a:t>
            </a:r>
            <a:r>
              <a:rPr dirty="0" sz="1800" spc="10">
                <a:latin typeface="Georgia"/>
                <a:cs typeface="Georgia"/>
              </a:rPr>
              <a:t> added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a 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selector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that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specifies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a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special state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25">
                <a:latin typeface="Georgia"/>
                <a:cs typeface="Georgia"/>
              </a:rPr>
              <a:t> selected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element(s).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For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example,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:hover</a:t>
            </a:r>
            <a:r>
              <a:rPr dirty="0" sz="1800" spc="15">
                <a:latin typeface="Georgia"/>
                <a:cs typeface="Georgia"/>
              </a:rPr>
              <a:t> can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be used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20">
                <a:latin typeface="Georgia"/>
                <a:cs typeface="Georgia"/>
              </a:rPr>
              <a:t>change </a:t>
            </a:r>
            <a:r>
              <a:rPr dirty="0" sz="1800" spc="-15">
                <a:latin typeface="Georgia"/>
                <a:cs typeface="Georgia"/>
              </a:rPr>
              <a:t>a </a:t>
            </a:r>
            <a:r>
              <a:rPr dirty="0" sz="1800" spc="5">
                <a:latin typeface="Georgia"/>
                <a:cs typeface="Georgia"/>
              </a:rPr>
              <a:t>button's </a:t>
            </a:r>
            <a:r>
              <a:rPr dirty="0" sz="1800" spc="30">
                <a:latin typeface="Georgia"/>
                <a:cs typeface="Georgia"/>
              </a:rPr>
              <a:t>color when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user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hovers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over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it.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8825" y="1353737"/>
            <a:ext cx="3086099" cy="309546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965325" cy="457200"/>
          </a:xfrm>
          <a:custGeom>
            <a:avLst/>
            <a:gdLst/>
            <a:ahLst/>
            <a:cxnLst/>
            <a:rect l="l" t="t" r="r" b="b"/>
            <a:pathLst>
              <a:path w="1965325" h="457200">
                <a:moveTo>
                  <a:pt x="1964815" y="457199"/>
                </a:moveTo>
                <a:lnTo>
                  <a:pt x="0" y="457199"/>
                </a:lnTo>
                <a:lnTo>
                  <a:pt x="0" y="0"/>
                </a:lnTo>
                <a:lnTo>
                  <a:pt x="1964815" y="0"/>
                </a:lnTo>
                <a:lnTo>
                  <a:pt x="1964815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9907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CSS</a:t>
            </a:r>
            <a:r>
              <a:rPr dirty="0" spc="-220"/>
              <a:t> </a:t>
            </a:r>
            <a:r>
              <a:rPr dirty="0" spc="-265"/>
              <a:t>for</a:t>
            </a:r>
            <a:r>
              <a:rPr dirty="0" spc="-220"/>
              <a:t> </a:t>
            </a:r>
            <a:r>
              <a:rPr dirty="0" spc="-26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3575685" cy="148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15">
                <a:latin typeface="Georgia"/>
                <a:cs typeface="Georgia"/>
              </a:rPr>
              <a:t>The </a:t>
            </a:r>
            <a:r>
              <a:rPr dirty="0" sz="1800" spc="20">
                <a:latin typeface="Georgia"/>
                <a:cs typeface="Georgia"/>
              </a:rPr>
              <a:t>way </a:t>
            </a:r>
            <a:r>
              <a:rPr dirty="0" sz="1800" spc="-15">
                <a:latin typeface="Georgia"/>
                <a:cs typeface="Georgia"/>
              </a:rPr>
              <a:t>a </a:t>
            </a:r>
            <a:r>
              <a:rPr dirty="0" sz="1800" spc="10">
                <a:latin typeface="Georgia"/>
                <a:cs typeface="Georgia"/>
              </a:rPr>
              <a:t>table is </a:t>
            </a:r>
            <a:r>
              <a:rPr dirty="0" sz="1800" spc="15">
                <a:latin typeface="Georgia"/>
                <a:cs typeface="Georgia"/>
              </a:rPr>
              <a:t>styled </a:t>
            </a:r>
            <a:r>
              <a:rPr dirty="0" sz="1800" spc="10">
                <a:latin typeface="Georgia"/>
                <a:cs typeface="Georgia"/>
              </a:rPr>
              <a:t>should </a:t>
            </a:r>
            <a:r>
              <a:rPr dirty="0" sz="1800" spc="20">
                <a:latin typeface="Georgia"/>
                <a:cs typeface="Georgia"/>
              </a:rPr>
              <a:t>be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done </a:t>
            </a:r>
            <a:r>
              <a:rPr dirty="0" sz="1800" spc="15">
                <a:latin typeface="Georgia"/>
                <a:cs typeface="Georgia"/>
              </a:rPr>
              <a:t>using </a:t>
            </a:r>
            <a:r>
              <a:rPr dirty="0" sz="1800" spc="-10">
                <a:latin typeface="Georgia"/>
                <a:cs typeface="Georgia"/>
              </a:rPr>
              <a:t>CSS.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Lots </a:t>
            </a:r>
            <a:r>
              <a:rPr dirty="0" sz="1800" spc="10">
                <a:latin typeface="Georgia"/>
                <a:cs typeface="Georgia"/>
              </a:rPr>
              <a:t>of options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make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your</a:t>
            </a:r>
            <a:r>
              <a:rPr dirty="0" sz="1800" spc="10">
                <a:latin typeface="Georgia"/>
                <a:cs typeface="Georgia"/>
              </a:rPr>
              <a:t> table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look </a:t>
            </a:r>
            <a:r>
              <a:rPr dirty="0" sz="1800" spc="5">
                <a:latin typeface="Georgia"/>
                <a:cs typeface="Georgia"/>
              </a:rPr>
              <a:t>good.</a:t>
            </a:r>
            <a:endParaRPr sz="18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55" i="1">
                <a:latin typeface="Palatino Linotype"/>
                <a:cs typeface="Palatino Linotype"/>
              </a:rPr>
              <a:t>Example</a:t>
            </a:r>
            <a:r>
              <a:rPr dirty="0" sz="1800" spc="-15" i="1">
                <a:latin typeface="Palatino Linotype"/>
                <a:cs typeface="Palatino Linotype"/>
              </a:rPr>
              <a:t> </a:t>
            </a:r>
            <a:r>
              <a:rPr dirty="0" sz="1800" spc="25" i="1">
                <a:latin typeface="Palatino Linotype"/>
                <a:cs typeface="Palatino Linotype"/>
              </a:rPr>
              <a:t>tables.css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000" y="1448050"/>
            <a:ext cx="3667124" cy="183832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4326890" cy="457200"/>
          </a:xfrm>
          <a:custGeom>
            <a:avLst/>
            <a:gdLst/>
            <a:ahLst/>
            <a:cxnLst/>
            <a:rect l="l" t="t" r="r" b="b"/>
            <a:pathLst>
              <a:path w="4326890" h="457200">
                <a:moveTo>
                  <a:pt x="4326631" y="457199"/>
                </a:moveTo>
                <a:lnTo>
                  <a:pt x="0" y="457199"/>
                </a:lnTo>
                <a:lnTo>
                  <a:pt x="0" y="0"/>
                </a:lnTo>
                <a:lnTo>
                  <a:pt x="4326631" y="0"/>
                </a:lnTo>
                <a:lnTo>
                  <a:pt x="4326631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3522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Overflow</a:t>
            </a:r>
            <a:r>
              <a:rPr dirty="0" spc="-220"/>
              <a:t> </a:t>
            </a:r>
            <a:r>
              <a:rPr dirty="0" spc="-325"/>
              <a:t>and</a:t>
            </a:r>
            <a:r>
              <a:rPr dirty="0" spc="-220"/>
              <a:t> </a:t>
            </a:r>
            <a:r>
              <a:rPr dirty="0" spc="-290"/>
              <a:t>MaxWidth/Height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3966845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20">
                <a:latin typeface="Georgia"/>
                <a:cs typeface="Georgia"/>
              </a:rPr>
              <a:t>Overflow </a:t>
            </a:r>
            <a:r>
              <a:rPr dirty="0" sz="1800" spc="15">
                <a:latin typeface="Georgia"/>
                <a:cs typeface="Georgia"/>
              </a:rPr>
              <a:t>tells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35">
                <a:latin typeface="Georgia"/>
                <a:cs typeface="Georgia"/>
              </a:rPr>
              <a:t>browser </a:t>
            </a:r>
            <a:r>
              <a:rPr dirty="0" sz="1800" spc="25">
                <a:latin typeface="Georgia"/>
                <a:cs typeface="Georgia"/>
              </a:rPr>
              <a:t>how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handle </a:t>
            </a:r>
            <a:r>
              <a:rPr dirty="0" sz="1800" spc="20">
                <a:latin typeface="Georgia"/>
                <a:cs typeface="Georgia"/>
              </a:rPr>
              <a:t>content </a:t>
            </a:r>
            <a:r>
              <a:rPr dirty="0" sz="1800" spc="5">
                <a:latin typeface="Georgia"/>
                <a:cs typeface="Georgia"/>
              </a:rPr>
              <a:t>that </a:t>
            </a:r>
            <a:r>
              <a:rPr dirty="0" sz="1800" spc="20">
                <a:latin typeface="Georgia"/>
                <a:cs typeface="Georgia"/>
              </a:rPr>
              <a:t>does </a:t>
            </a:r>
            <a:r>
              <a:rPr dirty="0" sz="1800" spc="10">
                <a:latin typeface="Georgia"/>
                <a:cs typeface="Georgia"/>
              </a:rPr>
              <a:t>not </a:t>
            </a:r>
            <a:r>
              <a:rPr dirty="0" sz="1800" spc="5">
                <a:latin typeface="Georgia"/>
                <a:cs typeface="Georgia"/>
              </a:rPr>
              <a:t>fit </a:t>
            </a:r>
            <a:r>
              <a:rPr dirty="0" sz="1800" spc="15">
                <a:latin typeface="Georgia"/>
                <a:cs typeface="Georgia"/>
              </a:rPr>
              <a:t>within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element.</a:t>
            </a:r>
            <a:endParaRPr sz="1800">
              <a:latin typeface="Georgia"/>
              <a:cs typeface="Georgia"/>
            </a:endParaRPr>
          </a:p>
          <a:p>
            <a:pPr marL="12700" marR="182245">
              <a:lnSpc>
                <a:spcPct val="114599"/>
              </a:lnSpc>
              <a:spcBef>
                <a:spcPts val="1575"/>
              </a:spcBef>
            </a:pPr>
            <a:r>
              <a:rPr dirty="0" sz="1800" spc="-30">
                <a:latin typeface="Georgia"/>
                <a:cs typeface="Georgia"/>
              </a:rPr>
              <a:t>Max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width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and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height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force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0">
                <a:latin typeface="Georgia"/>
                <a:cs typeface="Georgia"/>
              </a:rPr>
              <a:t>on 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responsive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when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available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restrict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height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value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max.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>
                <a:latin typeface="Georgia"/>
                <a:cs typeface="Georgia"/>
              </a:rPr>
              <a:t>Example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-85">
                <a:latin typeface="Georgia"/>
                <a:cs typeface="Georgia"/>
              </a:rPr>
              <a:t>: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30" i="1">
                <a:latin typeface="Palatino Linotype"/>
                <a:cs typeface="Palatino Linotype"/>
              </a:rPr>
              <a:t>overflow.css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363425"/>
            <a:ext cx="1981199" cy="150494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032000" cy="457200"/>
          </a:xfrm>
          <a:custGeom>
            <a:avLst/>
            <a:gdLst/>
            <a:ahLst/>
            <a:cxnLst/>
            <a:rect l="l" t="t" r="r" b="b"/>
            <a:pathLst>
              <a:path w="2032000" h="457200">
                <a:moveTo>
                  <a:pt x="2031489" y="457199"/>
                </a:moveTo>
                <a:lnTo>
                  <a:pt x="0" y="457199"/>
                </a:lnTo>
                <a:lnTo>
                  <a:pt x="0" y="0"/>
                </a:lnTo>
                <a:lnTo>
                  <a:pt x="2031489" y="0"/>
                </a:lnTo>
                <a:lnTo>
                  <a:pt x="2031489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05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Align</a:t>
            </a:r>
            <a:r>
              <a:rPr dirty="0" spc="-220"/>
              <a:t> </a:t>
            </a:r>
            <a:r>
              <a:rPr dirty="0" spc="-31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2909570" cy="179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latin typeface="Georgia"/>
                <a:cs typeface="Georgia"/>
              </a:rPr>
              <a:t>Aligning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20">
                <a:latin typeface="Georgia"/>
                <a:cs typeface="Georgia"/>
              </a:rPr>
              <a:t>elements </a:t>
            </a:r>
            <a:r>
              <a:rPr dirty="0" sz="1800" spc="15">
                <a:latin typeface="Georgia"/>
                <a:cs typeface="Georgia"/>
              </a:rPr>
              <a:t>can </a:t>
            </a:r>
            <a:r>
              <a:rPr dirty="0" sz="1800" spc="20">
                <a:latin typeface="Georgia"/>
                <a:cs typeface="Georgia"/>
              </a:rPr>
              <a:t>be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done with several </a:t>
            </a:r>
            <a:r>
              <a:rPr dirty="0" sz="1800" spc="10">
                <a:latin typeface="Georgia"/>
                <a:cs typeface="Georgia"/>
              </a:rPr>
              <a:t>options 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available</a:t>
            </a:r>
            <a:r>
              <a:rPr dirty="0" sz="1800" spc="-4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including</a:t>
            </a:r>
            <a:r>
              <a:rPr dirty="0" sz="1800" spc="-3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margins,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padding,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display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positions.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55" i="1">
                <a:latin typeface="Palatino Linotype"/>
                <a:cs typeface="Palatino Linotype"/>
              </a:rPr>
              <a:t>Example</a:t>
            </a:r>
            <a:r>
              <a:rPr dirty="0" sz="1800" spc="-30" i="1">
                <a:latin typeface="Palatino Linotype"/>
                <a:cs typeface="Palatino Linotype"/>
              </a:rPr>
              <a:t> </a:t>
            </a:r>
            <a:r>
              <a:rPr dirty="0" sz="1800" spc="15" i="1">
                <a:latin typeface="Palatino Linotype"/>
                <a:cs typeface="Palatino Linotype"/>
              </a:rPr>
              <a:t>align.css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2275" y="1234071"/>
            <a:ext cx="4900024" cy="3186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567940" cy="457200"/>
          </a:xfrm>
          <a:custGeom>
            <a:avLst/>
            <a:gdLst/>
            <a:ahLst/>
            <a:cxnLst/>
            <a:rect l="l" t="t" r="r" b="b"/>
            <a:pathLst>
              <a:path w="2567940" h="457200">
                <a:moveTo>
                  <a:pt x="2567937" y="457199"/>
                </a:moveTo>
                <a:lnTo>
                  <a:pt x="0" y="457199"/>
                </a:lnTo>
                <a:lnTo>
                  <a:pt x="0" y="0"/>
                </a:lnTo>
                <a:lnTo>
                  <a:pt x="2567937" y="0"/>
                </a:lnTo>
                <a:lnTo>
                  <a:pt x="2567937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933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Different</a:t>
            </a:r>
            <a:r>
              <a:rPr dirty="0" spc="-220"/>
              <a:t> </a:t>
            </a:r>
            <a:r>
              <a:rPr dirty="0" spc="-265"/>
              <a:t>browsers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57951"/>
            <a:ext cx="8092440" cy="179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https://en.wikipedia.org/wiki/Comparison_of_browser_engines_(CSS_suppor </a:t>
            </a:r>
            <a:r>
              <a:rPr dirty="0" sz="1800" spc="-420">
                <a:solidFill>
                  <a:srgbClr val="01AED1"/>
                </a:solidFill>
                <a:latin typeface="Georgia"/>
                <a:cs typeface="Georgia"/>
              </a:rPr>
              <a:t> </a:t>
            </a:r>
            <a:r>
              <a:rPr dirty="0" u="heavy" sz="1800" spc="-65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t)</a:t>
            </a:r>
            <a:endParaRPr sz="1800">
              <a:latin typeface="Georgia"/>
              <a:cs typeface="Georgia"/>
            </a:endParaRPr>
          </a:p>
          <a:p>
            <a:pPr marL="469900" marR="773430" indent="-367030">
              <a:lnSpc>
                <a:spcPct val="114599"/>
              </a:lnSpc>
              <a:spcBef>
                <a:spcPts val="157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20">
                <a:latin typeface="Georgia"/>
                <a:cs typeface="Georgia"/>
              </a:rPr>
              <a:t>some </a:t>
            </a:r>
            <a:r>
              <a:rPr dirty="0" sz="1800" spc="35">
                <a:latin typeface="Georgia"/>
                <a:cs typeface="Georgia"/>
              </a:rPr>
              <a:t>browsers </a:t>
            </a:r>
            <a:r>
              <a:rPr dirty="0" sz="1800" spc="5">
                <a:latin typeface="Georgia"/>
                <a:cs typeface="Georgia"/>
              </a:rPr>
              <a:t>may have </a:t>
            </a:r>
            <a:r>
              <a:rPr dirty="0" sz="1800" spc="20">
                <a:latin typeface="Georgia"/>
                <a:cs typeface="Georgia"/>
              </a:rPr>
              <a:t>different </a:t>
            </a:r>
            <a:r>
              <a:rPr dirty="0" sz="1800" spc="15">
                <a:latin typeface="Georgia"/>
                <a:cs typeface="Georgia"/>
              </a:rPr>
              <a:t>levels </a:t>
            </a:r>
            <a:r>
              <a:rPr dirty="0" sz="1800" spc="10">
                <a:latin typeface="Georgia"/>
                <a:cs typeface="Georgia"/>
              </a:rPr>
              <a:t>of </a:t>
            </a:r>
            <a:r>
              <a:rPr dirty="0" sz="1800" spc="20">
                <a:latin typeface="Georgia"/>
                <a:cs typeface="Georgia"/>
              </a:rPr>
              <a:t>support </a:t>
            </a:r>
            <a:r>
              <a:rPr dirty="0" sz="1800" spc="30">
                <a:latin typeface="Georgia"/>
                <a:cs typeface="Georgia"/>
              </a:rPr>
              <a:t>for </a:t>
            </a:r>
            <a:r>
              <a:rPr dirty="0" sz="1800" spc="20">
                <a:latin typeface="Georgia"/>
                <a:cs typeface="Georgia"/>
              </a:rPr>
              <a:t>technology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features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other</a:t>
            </a:r>
            <a:endParaRPr sz="1800">
              <a:latin typeface="Georgia"/>
              <a:cs typeface="Georgi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800" spc="20">
                <a:latin typeface="Georgia"/>
                <a:cs typeface="Georgia"/>
              </a:rPr>
              <a:t>sometimes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browsers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have</a:t>
            </a:r>
            <a:r>
              <a:rPr dirty="0" sz="1800" spc="10">
                <a:latin typeface="Georgia"/>
                <a:cs typeface="Georgia"/>
              </a:rPr>
              <a:t> bugs, </a:t>
            </a:r>
            <a:r>
              <a:rPr dirty="0" sz="1800" spc="35">
                <a:latin typeface="Georgia"/>
                <a:cs typeface="Georgia"/>
              </a:rPr>
              <a:t>or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implement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features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differently.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527" y="3459956"/>
            <a:ext cx="6263661" cy="1683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6582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Different</a:t>
            </a:r>
            <a:r>
              <a:rPr dirty="0" spc="-220"/>
              <a:t> </a:t>
            </a:r>
            <a:r>
              <a:rPr dirty="0" spc="-310"/>
              <a:t>Look</a:t>
            </a:r>
            <a:r>
              <a:rPr dirty="0" spc="-220"/>
              <a:t> </a:t>
            </a:r>
            <a:r>
              <a:rPr dirty="0" spc="-305"/>
              <a:t>same</a:t>
            </a:r>
            <a:r>
              <a:rPr dirty="0" spc="-220"/>
              <a:t> </a:t>
            </a:r>
            <a:r>
              <a:rPr dirty="0" spc="-315"/>
              <a:t>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8250" y="1515312"/>
            <a:ext cx="8314055" cy="3150870"/>
            <a:chOff x="518250" y="1515312"/>
            <a:chExt cx="8314055" cy="3150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9602" y="1515312"/>
              <a:ext cx="4912698" cy="3150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250" y="1730712"/>
              <a:ext cx="3678901" cy="2719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963420" cy="457200"/>
          </a:xfrm>
          <a:custGeom>
            <a:avLst/>
            <a:gdLst/>
            <a:ahLst/>
            <a:cxnLst/>
            <a:rect l="l" t="t" r="r" b="b"/>
            <a:pathLst>
              <a:path w="1963420" h="457200">
                <a:moveTo>
                  <a:pt x="1963290" y="457199"/>
                </a:moveTo>
                <a:lnTo>
                  <a:pt x="0" y="457199"/>
                </a:lnTo>
                <a:lnTo>
                  <a:pt x="0" y="0"/>
                </a:lnTo>
                <a:lnTo>
                  <a:pt x="1963290" y="0"/>
                </a:lnTo>
                <a:lnTo>
                  <a:pt x="1963290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725" y="502810"/>
            <a:ext cx="19888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0">
                <a:latin typeface="Trebuchet MS"/>
                <a:cs typeface="Trebuchet MS"/>
              </a:rPr>
              <a:t>CSS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-305">
                <a:latin typeface="Trebuchet MS"/>
                <a:cs typeface="Trebuchet MS"/>
              </a:rPr>
              <a:t>reference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297956"/>
            <a:ext cx="5328920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2"/>
              </a:rPr>
              <a:t>https://developer.mozilla.org/en-US/docs/Web/CSS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dirty="0" u="heavy" sz="1800" spc="-5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Georgia"/>
                <a:cs typeface="Georgia"/>
                <a:hlinkClick r:id="rId3"/>
              </a:rPr>
              <a:t>https://css-tricks.com/almanac/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5262" y="1280300"/>
            <a:ext cx="3114674" cy="10858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10850" y="2571750"/>
            <a:ext cx="2837399" cy="17656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8092" y="2240669"/>
            <a:ext cx="3551580" cy="2328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2291080" cy="457200"/>
          </a:xfrm>
          <a:custGeom>
            <a:avLst/>
            <a:gdLst/>
            <a:ahLst/>
            <a:cxnLst/>
            <a:rect l="l" t="t" r="r" b="b"/>
            <a:pathLst>
              <a:path w="2291080" h="457200">
                <a:moveTo>
                  <a:pt x="2290950" y="457199"/>
                </a:moveTo>
                <a:lnTo>
                  <a:pt x="0" y="457199"/>
                </a:lnTo>
                <a:lnTo>
                  <a:pt x="0" y="0"/>
                </a:lnTo>
                <a:lnTo>
                  <a:pt x="2290950" y="0"/>
                </a:lnTo>
                <a:lnTo>
                  <a:pt x="2290950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3164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Basics</a:t>
            </a:r>
            <a:r>
              <a:rPr dirty="0" spc="-220"/>
              <a:t> </a:t>
            </a:r>
            <a:r>
              <a:rPr dirty="0" spc="-295"/>
              <a:t>of</a:t>
            </a:r>
            <a:r>
              <a:rPr dirty="0" spc="-220"/>
              <a:t> </a:t>
            </a:r>
            <a:r>
              <a:rPr dirty="0" spc="-215"/>
              <a:t>Styling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100" y="1438106"/>
            <a:ext cx="4197985" cy="278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eorgia"/>
                <a:cs typeface="Georgia"/>
              </a:rPr>
              <a:t>&lt;link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rel="stylesheet"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href="style1.css"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120">
                <a:latin typeface="Georgia"/>
                <a:cs typeface="Georgia"/>
              </a:rPr>
              <a:t>/&gt;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latin typeface="Georgia"/>
                <a:cs typeface="Georgia"/>
              </a:rPr>
              <a:t>&lt;style&gt;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50">
                <a:latin typeface="Georgia"/>
                <a:cs typeface="Georgia"/>
              </a:rPr>
              <a:t>h1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-25">
                <a:latin typeface="Georgia"/>
                <a:cs typeface="Georgia"/>
              </a:rPr>
              <a:t>{color: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-40">
                <a:latin typeface="Georgia"/>
                <a:cs typeface="Georgia"/>
              </a:rPr>
              <a:t>blue;}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25">
                <a:latin typeface="Georgia"/>
                <a:cs typeface="Georgia"/>
              </a:rPr>
              <a:t>&lt;/style&gt;</a:t>
            </a:r>
            <a:endParaRPr sz="1800">
              <a:latin typeface="Georgia"/>
              <a:cs typeface="Georgia"/>
            </a:endParaRPr>
          </a:p>
          <a:p>
            <a:pPr marL="12700" marR="568960">
              <a:lnSpc>
                <a:spcPct val="100699"/>
              </a:lnSpc>
            </a:pPr>
            <a:r>
              <a:rPr dirty="0" sz="1800" spc="-30">
                <a:latin typeface="Georgia"/>
                <a:cs typeface="Georgia"/>
              </a:rPr>
              <a:t>&lt;h1&gt;&lt;font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color="green"&gt;Test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Text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-60">
                <a:latin typeface="Georgia"/>
                <a:cs typeface="Georgia"/>
              </a:rPr>
              <a:t>1&lt;/font&gt;&lt;/h1&gt;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55">
                <a:latin typeface="Georgia"/>
                <a:cs typeface="Georgia"/>
              </a:rPr>
              <a:t>&lt;h1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style="color: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red;"&gt;Test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Text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95">
                <a:latin typeface="Georgia"/>
                <a:cs typeface="Georgia"/>
              </a:rPr>
              <a:t>2&lt;/h1&gt;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20">
                <a:latin typeface="Georgia"/>
                <a:cs typeface="Georgia"/>
              </a:rPr>
              <a:t>&lt;h1&gt;Test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Text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-100">
                <a:latin typeface="Georgia"/>
                <a:cs typeface="Georgia"/>
              </a:rPr>
              <a:t>3&lt;/h1&gt;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20">
                <a:latin typeface="Georgia"/>
                <a:cs typeface="Georgia"/>
              </a:rPr>
              <a:t>&lt;h1&gt;Test </a:t>
            </a:r>
            <a:r>
              <a:rPr dirty="0" sz="1800" spc="20">
                <a:latin typeface="Georgia"/>
                <a:cs typeface="Georgia"/>
              </a:rPr>
              <a:t>Text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-90">
                <a:latin typeface="Georgia"/>
                <a:cs typeface="Georgia"/>
              </a:rPr>
              <a:t>4&lt;/h1&gt;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25" b="1" i="1">
                <a:latin typeface="Cambria"/>
                <a:cs typeface="Cambria"/>
              </a:rPr>
              <a:t>example1.html</a:t>
            </a:r>
            <a:r>
              <a:rPr dirty="0" sz="1800" spc="50" b="1" i="1">
                <a:latin typeface="Cambria"/>
                <a:cs typeface="Cambria"/>
              </a:rPr>
              <a:t> </a:t>
            </a:r>
            <a:r>
              <a:rPr dirty="0" sz="1800" spc="-35" b="1" i="1">
                <a:latin typeface="Cambria"/>
                <a:cs typeface="Cambria"/>
              </a:rPr>
              <a:t>/</a:t>
            </a:r>
            <a:r>
              <a:rPr dirty="0" sz="1800" spc="50" b="1" i="1">
                <a:latin typeface="Cambria"/>
                <a:cs typeface="Cambria"/>
              </a:rPr>
              <a:t> </a:t>
            </a:r>
            <a:r>
              <a:rPr dirty="0" sz="1800" spc="-50" b="1" i="1">
                <a:latin typeface="Cambria"/>
                <a:cs typeface="Cambria"/>
              </a:rPr>
              <a:t>style1.css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6900" y="1850894"/>
            <a:ext cx="4027312" cy="12122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651000" cy="457200"/>
          </a:xfrm>
          <a:custGeom>
            <a:avLst/>
            <a:gdLst/>
            <a:ahLst/>
            <a:cxnLst/>
            <a:rect l="l" t="t" r="r" b="b"/>
            <a:pathLst>
              <a:path w="1651000" h="457200">
                <a:moveTo>
                  <a:pt x="1650490" y="457199"/>
                </a:moveTo>
                <a:lnTo>
                  <a:pt x="0" y="457199"/>
                </a:lnTo>
                <a:lnTo>
                  <a:pt x="0" y="0"/>
                </a:lnTo>
                <a:lnTo>
                  <a:pt x="1650490" y="0"/>
                </a:lnTo>
                <a:lnTo>
                  <a:pt x="1650490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676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Inline</a:t>
            </a:r>
            <a:r>
              <a:rPr dirty="0" spc="-220"/>
              <a:t> </a:t>
            </a:r>
            <a:r>
              <a:rPr dirty="0" spc="-225"/>
              <a:t>styles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4925" y="1476850"/>
            <a:ext cx="3103245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latin typeface="Georgia"/>
                <a:cs typeface="Georgia"/>
              </a:rPr>
              <a:t>CSS </a:t>
            </a:r>
            <a:r>
              <a:rPr dirty="0" sz="1800" spc="20">
                <a:latin typeface="Georgia"/>
                <a:cs typeface="Georgia"/>
              </a:rPr>
              <a:t>styles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-15">
                <a:latin typeface="Georgia"/>
                <a:cs typeface="Georgia"/>
              </a:rPr>
              <a:t>a </a:t>
            </a:r>
            <a:r>
              <a:rPr dirty="0" sz="1800" spc="10">
                <a:latin typeface="Georgia"/>
                <a:cs typeface="Georgia"/>
              </a:rPr>
              <a:t>single, </a:t>
            </a:r>
            <a:r>
              <a:rPr dirty="0" sz="1800" spc="25">
                <a:latin typeface="Georgia"/>
                <a:cs typeface="Georgia"/>
              </a:rPr>
              <a:t>specific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element.</a:t>
            </a:r>
            <a:r>
              <a:rPr dirty="0" sz="1800" spc="445">
                <a:latin typeface="Georgia"/>
                <a:cs typeface="Georgia"/>
              </a:rPr>
              <a:t> </a:t>
            </a:r>
            <a:r>
              <a:rPr dirty="0" sz="1800" spc="-15">
                <a:latin typeface="Georgia"/>
                <a:cs typeface="Georgia"/>
              </a:rPr>
              <a:t>Using</a:t>
            </a:r>
            <a:r>
              <a:rPr dirty="0" sz="1800">
                <a:latin typeface="Georgia"/>
                <a:cs typeface="Georgia"/>
              </a:rPr>
              <a:t> an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attribute </a:t>
            </a:r>
            <a:r>
              <a:rPr dirty="0" sz="1800" spc="20">
                <a:latin typeface="Georgia"/>
                <a:cs typeface="Georgia"/>
              </a:rPr>
              <a:t> style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you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can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5">
                <a:latin typeface="Georgia"/>
                <a:cs typeface="Georgia"/>
              </a:rPr>
              <a:t>apply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styling </a:t>
            </a:r>
            <a:r>
              <a:rPr dirty="0" sz="1800" spc="-4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to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15">
                <a:latin typeface="Georgia"/>
                <a:cs typeface="Georgia"/>
              </a:rPr>
              <a:t>element, </a:t>
            </a:r>
            <a:r>
              <a:rPr dirty="0" sz="1800">
                <a:latin typeface="Georgia"/>
                <a:cs typeface="Georgia"/>
              </a:rPr>
              <a:t>and </a:t>
            </a:r>
            <a:r>
              <a:rPr dirty="0" sz="1800" spc="-5">
                <a:latin typeface="Georgia"/>
                <a:cs typeface="Georgia"/>
              </a:rPr>
              <a:t>all </a:t>
            </a:r>
            <a:r>
              <a:rPr dirty="0" sz="1800" spc="15">
                <a:latin typeface="Georgia"/>
                <a:cs typeface="Georgia"/>
              </a:rPr>
              <a:t>child 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elements.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Notice </a:t>
            </a:r>
            <a:r>
              <a:rPr dirty="0" sz="1800" spc="15">
                <a:latin typeface="Georgia"/>
                <a:cs typeface="Georgia"/>
              </a:rPr>
              <a:t>styling 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spc="35">
                <a:latin typeface="Georgia"/>
                <a:cs typeface="Georgia"/>
              </a:rPr>
              <a:t>works </a:t>
            </a:r>
            <a:r>
              <a:rPr dirty="0" sz="1800" spc="25">
                <a:latin typeface="Georgia"/>
                <a:cs typeface="Georgia"/>
              </a:rPr>
              <a:t>from </a:t>
            </a:r>
            <a:r>
              <a:rPr dirty="0" sz="1800" spc="20">
                <a:latin typeface="Georgia"/>
                <a:cs typeface="Georgia"/>
              </a:rPr>
              <a:t>the element </a:t>
            </a:r>
            <a:r>
              <a:rPr dirty="0" sz="1800" spc="5">
                <a:latin typeface="Georgia"/>
                <a:cs typeface="Georgia"/>
              </a:rPr>
              <a:t>out, 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so less </a:t>
            </a:r>
            <a:r>
              <a:rPr dirty="0" sz="1800" spc="30">
                <a:latin typeface="Georgia"/>
                <a:cs typeface="Georgia"/>
              </a:rPr>
              <a:t>direct </a:t>
            </a:r>
            <a:r>
              <a:rPr dirty="0" sz="1800" spc="15">
                <a:latin typeface="Georgia"/>
                <a:cs typeface="Georgia"/>
              </a:rPr>
              <a:t>styling </a:t>
            </a:r>
            <a:r>
              <a:rPr dirty="0" sz="1800" spc="10">
                <a:latin typeface="Georgia"/>
                <a:cs typeface="Georgia"/>
              </a:rPr>
              <a:t>is 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overwritten </a:t>
            </a:r>
            <a:r>
              <a:rPr dirty="0" sz="1800" spc="5">
                <a:latin typeface="Georgia"/>
                <a:cs typeface="Georgia"/>
              </a:rPr>
              <a:t>as it </a:t>
            </a:r>
            <a:r>
              <a:rPr dirty="0" sz="1800" spc="25">
                <a:latin typeface="Georgia"/>
                <a:cs typeface="Georgia"/>
              </a:rPr>
              <a:t>goes </a:t>
            </a:r>
            <a:r>
              <a:rPr dirty="0" sz="1800" spc="10">
                <a:latin typeface="Georgia"/>
                <a:cs typeface="Georgia"/>
              </a:rPr>
              <a:t>out </a:t>
            </a:r>
            <a:r>
              <a:rPr dirty="0" sz="1800" spc="15">
                <a:latin typeface="Georgia"/>
                <a:cs typeface="Georgia"/>
              </a:rPr>
              <a:t> </a:t>
            </a:r>
            <a:r>
              <a:rPr dirty="0" sz="1800" spc="25">
                <a:latin typeface="Georgia"/>
                <a:cs typeface="Georgia"/>
              </a:rPr>
              <a:t>from </a:t>
            </a:r>
            <a:r>
              <a:rPr dirty="0" sz="1800" spc="20">
                <a:latin typeface="Georgia"/>
                <a:cs typeface="Georgia"/>
              </a:rPr>
              <a:t>the </a:t>
            </a:r>
            <a:r>
              <a:rPr dirty="0" sz="1800" spc="15">
                <a:latin typeface="Georgia"/>
                <a:cs typeface="Georgia"/>
              </a:rPr>
              <a:t>element. </a:t>
            </a:r>
            <a:r>
              <a:rPr dirty="0" sz="1800" spc="20">
                <a:latin typeface="Georgia"/>
                <a:cs typeface="Georgia"/>
              </a:rPr>
              <a:t> </a:t>
            </a:r>
            <a:r>
              <a:rPr dirty="0" sz="1800" b="1" i="1">
                <a:latin typeface="Cambria"/>
                <a:cs typeface="Cambria"/>
              </a:rPr>
              <a:t>example2.html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1595" y="1603725"/>
            <a:ext cx="4960699" cy="2114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5" y="530750"/>
            <a:ext cx="1774825" cy="457200"/>
          </a:xfrm>
          <a:custGeom>
            <a:avLst/>
            <a:gdLst/>
            <a:ahLst/>
            <a:cxnLst/>
            <a:rect l="l" t="t" r="r" b="b"/>
            <a:pathLst>
              <a:path w="1774825" h="457200">
                <a:moveTo>
                  <a:pt x="1774315" y="457199"/>
                </a:moveTo>
                <a:lnTo>
                  <a:pt x="0" y="457199"/>
                </a:lnTo>
                <a:lnTo>
                  <a:pt x="0" y="0"/>
                </a:lnTo>
                <a:lnTo>
                  <a:pt x="1774315" y="0"/>
                </a:lnTo>
                <a:lnTo>
                  <a:pt x="1774315" y="4571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002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Try</a:t>
            </a:r>
            <a:r>
              <a:rPr dirty="0" spc="-220"/>
              <a:t> </a:t>
            </a:r>
            <a:r>
              <a:rPr dirty="0" spc="-220"/>
              <a:t>it</a:t>
            </a:r>
            <a:r>
              <a:rPr dirty="0" spc="-220"/>
              <a:t> </a:t>
            </a:r>
            <a:r>
              <a:rPr dirty="0" spc="-140"/>
              <a:t>-</a:t>
            </a:r>
            <a:r>
              <a:rPr dirty="0" spc="-220"/>
              <a:t> </a:t>
            </a:r>
            <a:r>
              <a:rPr dirty="0" spc="-260"/>
              <a:t>inline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524" y="1335226"/>
            <a:ext cx="2774950" cy="12827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5">
                <a:latin typeface="Georgia"/>
                <a:cs typeface="Georgia"/>
              </a:rPr>
              <a:t>Open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15">
                <a:latin typeface="Georgia"/>
                <a:cs typeface="Georgia"/>
              </a:rPr>
              <a:t>you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editor</a:t>
            </a:r>
            <a:endParaRPr sz="1800">
              <a:latin typeface="Georgia"/>
              <a:cs typeface="Georg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35">
                <a:latin typeface="Georgia"/>
                <a:cs typeface="Georgia"/>
              </a:rPr>
              <a:t>Create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-60">
                <a:latin typeface="Georgia"/>
                <a:cs typeface="Georgia"/>
              </a:rPr>
              <a:t>HTML</a:t>
            </a:r>
            <a:r>
              <a:rPr dirty="0" sz="1800" spc="-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elements</a:t>
            </a:r>
            <a:endParaRPr sz="1800">
              <a:latin typeface="Georgia"/>
              <a:cs typeface="Georg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25">
                <a:latin typeface="Georgia"/>
                <a:cs typeface="Georgia"/>
              </a:rPr>
              <a:t>Change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color</a:t>
            </a:r>
            <a:endParaRPr sz="1800">
              <a:latin typeface="Georgia"/>
              <a:cs typeface="Georg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25">
                <a:latin typeface="Georgia"/>
                <a:cs typeface="Georgia"/>
              </a:rPr>
              <a:t>Change</a:t>
            </a:r>
            <a:r>
              <a:rPr dirty="0" sz="1800" spc="-15">
                <a:latin typeface="Georgia"/>
                <a:cs typeface="Georgia"/>
              </a:rPr>
              <a:t> </a:t>
            </a:r>
            <a:r>
              <a:rPr dirty="0" sz="1800" spc="20">
                <a:latin typeface="Georgia"/>
                <a:cs typeface="Georgia"/>
              </a:rPr>
              <a:t>the</a:t>
            </a:r>
            <a:r>
              <a:rPr dirty="0" sz="1800" spc="-10">
                <a:latin typeface="Georgia"/>
                <a:cs typeface="Georgia"/>
              </a:rPr>
              <a:t> </a:t>
            </a:r>
            <a:r>
              <a:rPr dirty="0" sz="1800" spc="30">
                <a:latin typeface="Georgia"/>
                <a:cs typeface="Georgia"/>
              </a:rPr>
              <a:t>size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275" y="362375"/>
            <a:ext cx="6205724" cy="4781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AE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2024-11-22T13:54:22Z</dcterms:created>
  <dcterms:modified xsi:type="dcterms:W3CDTF">2024-11-22T13:54:22Z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