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_rels/drawing2.xml.rels" ContentType="application/vnd.openxmlformats-package.relationships+xml"/>
  <Override PartName="/ppt/diagrams/_rels/data2.xml.rels" ContentType="application/vnd.openxmlformats-package.relationships+xml"/>
  <Override PartName="/ppt/diagrams/drawing1.xml" ContentType="application/vnd.ms-office.drawingml.diagramDrawing+xml"/>
  <Override PartName="/ppt/diagrams/data2.xml" ContentType="application/vnd.openxmlformats-officedocument.drawingml.diagramData+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OOXDiagramDrawingRels2_3.svg" ContentType="image/svg"/>
  <Override PartName="/ppt/media/image4.png" ContentType="image/png"/>
  <Override PartName="/ppt/media/OOXDiagramDrawingRels2_2.png" ContentType="image/png"/>
  <Override PartName="/ppt/media/OOXDiagramDrawingRels2_4.png" ContentType="image/png"/>
  <Override PartName="/ppt/media/OOXDiagramDrawingRels2_1.svg" ContentType="image/svg"/>
  <Override PartName="/ppt/media/image2.png" ContentType="image/png"/>
  <Override PartName="/ppt/media/OOXDiagramDrawingRels2_0.png" ContentType="image/png"/>
  <Override PartName="/ppt/media/image8.png" ContentType="image/png"/>
  <Override PartName="/ppt/media/image3.png" ContentType="image/png"/>
  <Override PartName="/ppt/media/image1.png" ContentType="image/png"/>
  <Override PartName="/ppt/media/OOXDiagramDrawingRels2_5.svg" ContentType="image/svg"/>
  <Override PartName="/ppt/media/image6.png" ContentType="image/png"/>
  <Override PartName="/ppt/media/OOXDiagramDataRels2_5.svg" ContentType="image/svg"/>
  <Override PartName="/ppt/media/OOXDiagramDataRels2_0.png" ContentType="image/png"/>
  <Override PartName="/ppt/media/image5.png" ContentType="image/png"/>
  <Override PartName="/ppt/media/OOXDiagramDataRels2_1.svg" ContentType="image/svg"/>
  <Override PartName="/ppt/media/OOXDiagramDataRels2_4.png" ContentType="image/png"/>
  <Override PartName="/ppt/media/OOXDiagramDataRels2_2.png" ContentType="image/png"/>
  <Override PartName="/ppt/media/image7.png" ContentType="image/png"/>
  <Override PartName="/ppt/media/OOXDiagramDataRels2_3.svg" ContentType="image/svg"/>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s>
</file>

<file path=ppt/diagrams/_rels/data2.xml.rels><?xml version="1.0" encoding="UTF-8"?>
<Relationships xmlns="http://schemas.openxmlformats.org/package/2006/relationships"><Relationship Id="rId1" Type="http://schemas.openxmlformats.org/officeDocument/2006/relationships/image" Target="../media/OOXDiagramDataRels2_0.png"/><Relationship Id="rId2" Type="http://schemas.openxmlformats.org/officeDocument/2006/relationships/image" Target="../media/OOXDiagramDataRels2_1.svg"/><Relationship Id="rId3" Type="http://schemas.openxmlformats.org/officeDocument/2006/relationships/image" Target="../media/OOXDiagramDataRels2_2.png"/><Relationship Id="rId4" Type="http://schemas.openxmlformats.org/officeDocument/2006/relationships/image" Target="../media/OOXDiagramDataRels2_3.svg"/><Relationship Id="rId5" Type="http://schemas.openxmlformats.org/officeDocument/2006/relationships/image" Target="../media/OOXDiagramDataRels2_4.png"/><Relationship Id="rId6" Type="http://schemas.openxmlformats.org/officeDocument/2006/relationships/image" Target="../media/OOXDiagramDataRels2_5.svg"/>
</Relationships>
</file>

<file path=ppt/diagrams/_rels/drawing2.xml.rels><?xml version="1.0" encoding="UTF-8"?>
<Relationships xmlns="http://schemas.openxmlformats.org/package/2006/relationships"><Relationship Id="rId1" Type="http://schemas.openxmlformats.org/officeDocument/2006/relationships/image" Target="../media/OOXDiagramDrawingRels2_0.png"/><Relationship Id="rId2" Type="http://schemas.openxmlformats.org/officeDocument/2006/relationships/image" Target="../media/OOXDiagramDrawingRels2_1.svg"/><Relationship Id="rId3" Type="http://schemas.openxmlformats.org/officeDocument/2006/relationships/image" Target="../media/OOXDiagramDrawingRels2_2.png"/><Relationship Id="rId4" Type="http://schemas.openxmlformats.org/officeDocument/2006/relationships/image" Target="../media/OOXDiagramDrawingRels2_3.svg"/><Relationship Id="rId5" Type="http://schemas.openxmlformats.org/officeDocument/2006/relationships/image" Target="../media/OOXDiagramDrawingRels2_4.png"/><Relationship Id="rId6" Type="http://schemas.openxmlformats.org/officeDocument/2006/relationships/image" Target="../media/OOXDiagramDrawingRels2_5.svg"/>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938455-AE28-4184-8650-811F4741DFD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CEDD3F3-3085-4CAD-97CF-F6275F76A894}">
      <dgm:prSet/>
      <dgm:spPr/>
      <dgm:t>
        <a:bodyPr/>
        <a:lstStyle/>
        <a:p>
          <a:r>
            <a:rPr lang="en-GB"/>
            <a:t>Data Collection of the statistical features.</a:t>
          </a:r>
          <a:endParaRPr lang="en-US"/>
        </a:p>
      </dgm:t>
    </dgm:pt>
    <dgm:pt modelId="{1002E8CB-2E13-48CB-BB9C-FDED9C0498D1}" type="parTrans" cxnId="{5E45B210-111B-4E18-A535-F5600A7229B5}">
      <dgm:prSet/>
      <dgm:spPr/>
      <dgm:t>
        <a:bodyPr/>
        <a:lstStyle/>
        <a:p>
          <a:endParaRPr lang="en-US"/>
        </a:p>
      </dgm:t>
    </dgm:pt>
    <dgm:pt modelId="{29A665CA-E04B-48DB-9D93-9F0D148C6EF1}" type="sibTrans" cxnId="{5E45B210-111B-4E18-A535-F5600A7229B5}">
      <dgm:prSet/>
      <dgm:spPr/>
      <dgm:t>
        <a:bodyPr/>
        <a:lstStyle/>
        <a:p>
          <a:endParaRPr lang="en-US"/>
        </a:p>
      </dgm:t>
    </dgm:pt>
    <dgm:pt modelId="{D1D13C2C-2AD2-4012-9822-99F5D9636C14}">
      <dgm:prSet/>
      <dgm:spPr/>
      <dgm:t>
        <a:bodyPr/>
        <a:lstStyle/>
        <a:p>
          <a:r>
            <a:rPr lang="en-GB"/>
            <a:t>Normal traffic</a:t>
          </a:r>
          <a:endParaRPr lang="en-US"/>
        </a:p>
      </dgm:t>
    </dgm:pt>
    <dgm:pt modelId="{F67ED016-669E-4CA7-94ED-3D59F15D9043}" type="parTrans" cxnId="{7F532D45-15AF-4B10-9E0E-276E2B7CA3F7}">
      <dgm:prSet/>
      <dgm:spPr/>
      <dgm:t>
        <a:bodyPr/>
        <a:lstStyle/>
        <a:p>
          <a:endParaRPr lang="en-US"/>
        </a:p>
      </dgm:t>
    </dgm:pt>
    <dgm:pt modelId="{26C2D3A1-487B-4FF0-A679-8483F78C6A9B}" type="sibTrans" cxnId="{7F532D45-15AF-4B10-9E0E-276E2B7CA3F7}">
      <dgm:prSet/>
      <dgm:spPr/>
      <dgm:t>
        <a:bodyPr/>
        <a:lstStyle/>
        <a:p>
          <a:endParaRPr lang="en-US"/>
        </a:p>
      </dgm:t>
    </dgm:pt>
    <dgm:pt modelId="{9DC5C632-5BF0-4104-B87A-5931462F9116}">
      <dgm:prSet/>
      <dgm:spPr/>
      <dgm:t>
        <a:bodyPr/>
        <a:lstStyle/>
        <a:p>
          <a:r>
            <a:rPr lang="en-GB"/>
            <a:t>Attack traffic</a:t>
          </a:r>
          <a:endParaRPr lang="en-US"/>
        </a:p>
      </dgm:t>
    </dgm:pt>
    <dgm:pt modelId="{CF2FBE3A-9ADA-414C-8556-403AA51C788B}" type="parTrans" cxnId="{E777FCF1-5FFC-4AA6-B22C-831AF7ABFA49}">
      <dgm:prSet/>
      <dgm:spPr/>
      <dgm:t>
        <a:bodyPr/>
        <a:lstStyle/>
        <a:p>
          <a:endParaRPr lang="en-US"/>
        </a:p>
      </dgm:t>
    </dgm:pt>
    <dgm:pt modelId="{3DFECFD5-AFDE-482D-A9E5-AD56A92BD127}" type="sibTrans" cxnId="{E777FCF1-5FFC-4AA6-B22C-831AF7ABFA49}">
      <dgm:prSet/>
      <dgm:spPr/>
      <dgm:t>
        <a:bodyPr/>
        <a:lstStyle/>
        <a:p>
          <a:endParaRPr lang="en-US"/>
        </a:p>
      </dgm:t>
    </dgm:pt>
    <dgm:pt modelId="{6509E628-17E0-4DB5-B3C7-70730517B904}">
      <dgm:prSet/>
      <dgm:spPr/>
      <dgm:t>
        <a:bodyPr/>
        <a:lstStyle/>
        <a:p>
          <a:r>
            <a:rPr lang="en-GB"/>
            <a:t>SVM will be using this dataset to train itself and to</a:t>
          </a:r>
          <a:endParaRPr lang="en-US"/>
        </a:p>
      </dgm:t>
    </dgm:pt>
    <dgm:pt modelId="{2EC1D2D0-F38C-4CE9-BA15-BE2284922523}" type="parTrans" cxnId="{6A707E79-ABBF-443D-B5B1-A306868BAD87}">
      <dgm:prSet/>
      <dgm:spPr/>
      <dgm:t>
        <a:bodyPr/>
        <a:lstStyle/>
        <a:p>
          <a:endParaRPr lang="en-US"/>
        </a:p>
      </dgm:t>
    </dgm:pt>
    <dgm:pt modelId="{38C4477E-B4D8-47D3-ADAC-26B00BA1C7CD}" type="sibTrans" cxnId="{6A707E79-ABBF-443D-B5B1-A306868BAD87}">
      <dgm:prSet/>
      <dgm:spPr/>
      <dgm:t>
        <a:bodyPr/>
        <a:lstStyle/>
        <a:p>
          <a:endParaRPr lang="en-US"/>
        </a:p>
      </dgm:t>
    </dgm:pt>
    <dgm:pt modelId="{F79BDD8D-1C4C-4FE2-B059-D4835821F407}">
      <dgm:prSet/>
      <dgm:spPr/>
      <dgm:t>
        <a:bodyPr/>
        <a:lstStyle/>
        <a:p>
          <a:r>
            <a:rPr lang="en-GB"/>
            <a:t>Predict the traffic as normal or DDOS attack traffic.</a:t>
          </a:r>
          <a:endParaRPr lang="en-US"/>
        </a:p>
      </dgm:t>
    </dgm:pt>
    <dgm:pt modelId="{26C6E136-2AD1-4299-9812-A40F0ED0546E}" type="parTrans" cxnId="{F737293A-9330-47A6-8AB3-58E91BBAF740}">
      <dgm:prSet/>
      <dgm:spPr/>
      <dgm:t>
        <a:bodyPr/>
        <a:lstStyle/>
        <a:p>
          <a:endParaRPr lang="en-US"/>
        </a:p>
      </dgm:t>
    </dgm:pt>
    <dgm:pt modelId="{1B7F8E17-F5FD-4D30-8733-996C5A6B48B7}" type="sibTrans" cxnId="{F737293A-9330-47A6-8AB3-58E91BBAF740}">
      <dgm:prSet/>
      <dgm:spPr/>
      <dgm:t>
        <a:bodyPr/>
        <a:lstStyle/>
        <a:p>
          <a:endParaRPr lang="en-US"/>
        </a:p>
      </dgm:t>
    </dgm:pt>
    <dgm:pt modelId="{3FE602CF-BA90-4543-93B4-064D2EA6C3DE}" type="pres">
      <dgm:prSet presAssocID="{3C938455-AE28-4184-8650-811F4741DFD8}" presName="vert0" presStyleCnt="0">
        <dgm:presLayoutVars>
          <dgm:dir/>
          <dgm:animOne val="branch"/>
          <dgm:animLvl val="lvl"/>
        </dgm:presLayoutVars>
      </dgm:prSet>
      <dgm:spPr/>
    </dgm:pt>
    <dgm:pt modelId="{F67AEEC2-7C48-4C3D-9EAD-CA71D4B6AE71}" type="pres">
      <dgm:prSet presAssocID="{DCEDD3F3-3085-4CAD-97CF-F6275F76A894}" presName="thickLine" presStyleLbl="alignNode1" presStyleIdx="0" presStyleCnt="5"/>
      <dgm:spPr/>
    </dgm:pt>
    <dgm:pt modelId="{DB3AA912-76DB-47DD-AAFB-69B4313409B1}" type="pres">
      <dgm:prSet presAssocID="{DCEDD3F3-3085-4CAD-97CF-F6275F76A894}" presName="horz1" presStyleCnt="0"/>
      <dgm:spPr/>
    </dgm:pt>
    <dgm:pt modelId="{26B7E952-BFFC-4DF2-A6A2-1CCC6F59E0B4}" type="pres">
      <dgm:prSet presAssocID="{DCEDD3F3-3085-4CAD-97CF-F6275F76A894}" presName="tx1" presStyleLbl="revTx" presStyleIdx="0" presStyleCnt="5"/>
      <dgm:spPr/>
    </dgm:pt>
    <dgm:pt modelId="{3E742526-6A7A-49A6-8EC2-1936CF64E79E}" type="pres">
      <dgm:prSet presAssocID="{DCEDD3F3-3085-4CAD-97CF-F6275F76A894}" presName="vert1" presStyleCnt="0"/>
      <dgm:spPr/>
    </dgm:pt>
    <dgm:pt modelId="{D232693B-E657-41ED-B7DF-43E53BD655AA}" type="pres">
      <dgm:prSet presAssocID="{D1D13C2C-2AD2-4012-9822-99F5D9636C14}" presName="thickLine" presStyleLbl="alignNode1" presStyleIdx="1" presStyleCnt="5"/>
      <dgm:spPr/>
    </dgm:pt>
    <dgm:pt modelId="{81D39D59-5421-4F73-8B3C-290A713558B3}" type="pres">
      <dgm:prSet presAssocID="{D1D13C2C-2AD2-4012-9822-99F5D9636C14}" presName="horz1" presStyleCnt="0"/>
      <dgm:spPr/>
    </dgm:pt>
    <dgm:pt modelId="{C5605719-179A-4244-AB95-262F2BA3C763}" type="pres">
      <dgm:prSet presAssocID="{D1D13C2C-2AD2-4012-9822-99F5D9636C14}" presName="tx1" presStyleLbl="revTx" presStyleIdx="1" presStyleCnt="5"/>
      <dgm:spPr/>
    </dgm:pt>
    <dgm:pt modelId="{CD34D76F-72E0-4896-B0BA-10FBA1B97548}" type="pres">
      <dgm:prSet presAssocID="{D1D13C2C-2AD2-4012-9822-99F5D9636C14}" presName="vert1" presStyleCnt="0"/>
      <dgm:spPr/>
    </dgm:pt>
    <dgm:pt modelId="{96ADA823-D086-4524-B904-9B91001F9A8D}" type="pres">
      <dgm:prSet presAssocID="{9DC5C632-5BF0-4104-B87A-5931462F9116}" presName="thickLine" presStyleLbl="alignNode1" presStyleIdx="2" presStyleCnt="5"/>
      <dgm:spPr/>
    </dgm:pt>
    <dgm:pt modelId="{682256E3-9D34-41B9-A05E-C9A6D7CE5DAF}" type="pres">
      <dgm:prSet presAssocID="{9DC5C632-5BF0-4104-B87A-5931462F9116}" presName="horz1" presStyleCnt="0"/>
      <dgm:spPr/>
    </dgm:pt>
    <dgm:pt modelId="{75DA563E-0FDF-4EF5-9681-4335F36646D0}" type="pres">
      <dgm:prSet presAssocID="{9DC5C632-5BF0-4104-B87A-5931462F9116}" presName="tx1" presStyleLbl="revTx" presStyleIdx="2" presStyleCnt="5"/>
      <dgm:spPr/>
    </dgm:pt>
    <dgm:pt modelId="{6AF04CB1-2697-47D4-B09E-B0C66145843A}" type="pres">
      <dgm:prSet presAssocID="{9DC5C632-5BF0-4104-B87A-5931462F9116}" presName="vert1" presStyleCnt="0"/>
      <dgm:spPr/>
    </dgm:pt>
    <dgm:pt modelId="{49030032-B1CD-444A-9F6C-288F05387E36}" type="pres">
      <dgm:prSet presAssocID="{6509E628-17E0-4DB5-B3C7-70730517B904}" presName="thickLine" presStyleLbl="alignNode1" presStyleIdx="3" presStyleCnt="5"/>
      <dgm:spPr/>
    </dgm:pt>
    <dgm:pt modelId="{A9EF35EA-92CB-4C0A-93C1-3D36178B0D66}" type="pres">
      <dgm:prSet presAssocID="{6509E628-17E0-4DB5-B3C7-70730517B904}" presName="horz1" presStyleCnt="0"/>
      <dgm:spPr/>
    </dgm:pt>
    <dgm:pt modelId="{7FB896AF-4E31-4F22-B674-914C2D4D004F}" type="pres">
      <dgm:prSet presAssocID="{6509E628-17E0-4DB5-B3C7-70730517B904}" presName="tx1" presStyleLbl="revTx" presStyleIdx="3" presStyleCnt="5"/>
      <dgm:spPr/>
    </dgm:pt>
    <dgm:pt modelId="{0676B6BA-07A1-4F7E-BDB7-30D512B08499}" type="pres">
      <dgm:prSet presAssocID="{6509E628-17E0-4DB5-B3C7-70730517B904}" presName="vert1" presStyleCnt="0"/>
      <dgm:spPr/>
    </dgm:pt>
    <dgm:pt modelId="{1BF13AF0-DCCE-45FB-8B57-D9A372FA68D8}" type="pres">
      <dgm:prSet presAssocID="{F79BDD8D-1C4C-4FE2-B059-D4835821F407}" presName="thickLine" presStyleLbl="alignNode1" presStyleIdx="4" presStyleCnt="5"/>
      <dgm:spPr/>
    </dgm:pt>
    <dgm:pt modelId="{ACE5B162-3308-4C85-93DB-BFC621DB35E2}" type="pres">
      <dgm:prSet presAssocID="{F79BDD8D-1C4C-4FE2-B059-D4835821F407}" presName="horz1" presStyleCnt="0"/>
      <dgm:spPr/>
    </dgm:pt>
    <dgm:pt modelId="{BE2869EC-643B-4B7F-8267-4484B9D6D0DB}" type="pres">
      <dgm:prSet presAssocID="{F79BDD8D-1C4C-4FE2-B059-D4835821F407}" presName="tx1" presStyleLbl="revTx" presStyleIdx="4" presStyleCnt="5"/>
      <dgm:spPr/>
    </dgm:pt>
    <dgm:pt modelId="{A4C5E02D-4277-4C9F-9F18-2ADE216A230F}" type="pres">
      <dgm:prSet presAssocID="{F79BDD8D-1C4C-4FE2-B059-D4835821F407}" presName="vert1" presStyleCnt="0"/>
      <dgm:spPr/>
    </dgm:pt>
  </dgm:ptLst>
  <dgm:cxnLst>
    <dgm:cxn modelId="{61FBDF08-2C38-4AB5-BDCD-B9935E3052DE}" type="presOf" srcId="{DCEDD3F3-3085-4CAD-97CF-F6275F76A894}" destId="{26B7E952-BFFC-4DF2-A6A2-1CCC6F59E0B4}" srcOrd="0" destOrd="0" presId="urn:microsoft.com/office/officeart/2008/layout/LinedList"/>
    <dgm:cxn modelId="{5E45B210-111B-4E18-A535-F5600A7229B5}" srcId="{3C938455-AE28-4184-8650-811F4741DFD8}" destId="{DCEDD3F3-3085-4CAD-97CF-F6275F76A894}" srcOrd="0" destOrd="0" parTransId="{1002E8CB-2E13-48CB-BB9C-FDED9C0498D1}" sibTransId="{29A665CA-E04B-48DB-9D93-9F0D148C6EF1}"/>
    <dgm:cxn modelId="{E5A2AD17-D445-46A4-B428-E5AD24469EF4}" type="presOf" srcId="{F79BDD8D-1C4C-4FE2-B059-D4835821F407}" destId="{BE2869EC-643B-4B7F-8267-4484B9D6D0DB}" srcOrd="0" destOrd="0" presId="urn:microsoft.com/office/officeart/2008/layout/LinedList"/>
    <dgm:cxn modelId="{F737293A-9330-47A6-8AB3-58E91BBAF740}" srcId="{3C938455-AE28-4184-8650-811F4741DFD8}" destId="{F79BDD8D-1C4C-4FE2-B059-D4835821F407}" srcOrd="4" destOrd="0" parTransId="{26C6E136-2AD1-4299-9812-A40F0ED0546E}" sibTransId="{1B7F8E17-F5FD-4D30-8733-996C5A6B48B7}"/>
    <dgm:cxn modelId="{7F532D45-15AF-4B10-9E0E-276E2B7CA3F7}" srcId="{3C938455-AE28-4184-8650-811F4741DFD8}" destId="{D1D13C2C-2AD2-4012-9822-99F5D9636C14}" srcOrd="1" destOrd="0" parTransId="{F67ED016-669E-4CA7-94ED-3D59F15D9043}" sibTransId="{26C2D3A1-487B-4FF0-A679-8483F78C6A9B}"/>
    <dgm:cxn modelId="{6C7B2A58-EAB8-41F9-B5AE-D5166D9E0527}" type="presOf" srcId="{6509E628-17E0-4DB5-B3C7-70730517B904}" destId="{7FB896AF-4E31-4F22-B674-914C2D4D004F}" srcOrd="0" destOrd="0" presId="urn:microsoft.com/office/officeart/2008/layout/LinedList"/>
    <dgm:cxn modelId="{6A707E79-ABBF-443D-B5B1-A306868BAD87}" srcId="{3C938455-AE28-4184-8650-811F4741DFD8}" destId="{6509E628-17E0-4DB5-B3C7-70730517B904}" srcOrd="3" destOrd="0" parTransId="{2EC1D2D0-F38C-4CE9-BA15-BE2284922523}" sibTransId="{38C4477E-B4D8-47D3-ADAC-26B00BA1C7CD}"/>
    <dgm:cxn modelId="{27F94F9A-D396-4F1F-B763-D56E8538BD25}" type="presOf" srcId="{D1D13C2C-2AD2-4012-9822-99F5D9636C14}" destId="{C5605719-179A-4244-AB95-262F2BA3C763}" srcOrd="0" destOrd="0" presId="urn:microsoft.com/office/officeart/2008/layout/LinedList"/>
    <dgm:cxn modelId="{2B9886E2-31CB-47CD-BD7F-D571B95A8A31}" type="presOf" srcId="{3C938455-AE28-4184-8650-811F4741DFD8}" destId="{3FE602CF-BA90-4543-93B4-064D2EA6C3DE}" srcOrd="0" destOrd="0" presId="urn:microsoft.com/office/officeart/2008/layout/LinedList"/>
    <dgm:cxn modelId="{E777FCF1-5FFC-4AA6-B22C-831AF7ABFA49}" srcId="{3C938455-AE28-4184-8650-811F4741DFD8}" destId="{9DC5C632-5BF0-4104-B87A-5931462F9116}" srcOrd="2" destOrd="0" parTransId="{CF2FBE3A-9ADA-414C-8556-403AA51C788B}" sibTransId="{3DFECFD5-AFDE-482D-A9E5-AD56A92BD127}"/>
    <dgm:cxn modelId="{FDBB72F8-5DDE-4DFB-8D50-A755BCCC016A}" type="presOf" srcId="{9DC5C632-5BF0-4104-B87A-5931462F9116}" destId="{75DA563E-0FDF-4EF5-9681-4335F36646D0}" srcOrd="0" destOrd="0" presId="urn:microsoft.com/office/officeart/2008/layout/LinedList"/>
    <dgm:cxn modelId="{6457C756-0586-46B1-9482-CF2201077BEB}" type="presParOf" srcId="{3FE602CF-BA90-4543-93B4-064D2EA6C3DE}" destId="{F67AEEC2-7C48-4C3D-9EAD-CA71D4B6AE71}" srcOrd="0" destOrd="0" presId="urn:microsoft.com/office/officeart/2008/layout/LinedList"/>
    <dgm:cxn modelId="{6847B219-B4F3-4B96-9E51-F91433A5D401}" type="presParOf" srcId="{3FE602CF-BA90-4543-93B4-064D2EA6C3DE}" destId="{DB3AA912-76DB-47DD-AAFB-69B4313409B1}" srcOrd="1" destOrd="0" presId="urn:microsoft.com/office/officeart/2008/layout/LinedList"/>
    <dgm:cxn modelId="{6BABF826-972D-4AF3-B23F-CB4808988777}" type="presParOf" srcId="{DB3AA912-76DB-47DD-AAFB-69B4313409B1}" destId="{26B7E952-BFFC-4DF2-A6A2-1CCC6F59E0B4}" srcOrd="0" destOrd="0" presId="urn:microsoft.com/office/officeart/2008/layout/LinedList"/>
    <dgm:cxn modelId="{3EC20D6D-2B78-42D1-BEAB-67336953B784}" type="presParOf" srcId="{DB3AA912-76DB-47DD-AAFB-69B4313409B1}" destId="{3E742526-6A7A-49A6-8EC2-1936CF64E79E}" srcOrd="1" destOrd="0" presId="urn:microsoft.com/office/officeart/2008/layout/LinedList"/>
    <dgm:cxn modelId="{C2D51832-FFDE-4B3F-A709-DE6570FB9AC4}" type="presParOf" srcId="{3FE602CF-BA90-4543-93B4-064D2EA6C3DE}" destId="{D232693B-E657-41ED-B7DF-43E53BD655AA}" srcOrd="2" destOrd="0" presId="urn:microsoft.com/office/officeart/2008/layout/LinedList"/>
    <dgm:cxn modelId="{39934484-DDC4-44FC-A220-B52ED8AE8419}" type="presParOf" srcId="{3FE602CF-BA90-4543-93B4-064D2EA6C3DE}" destId="{81D39D59-5421-4F73-8B3C-290A713558B3}" srcOrd="3" destOrd="0" presId="urn:microsoft.com/office/officeart/2008/layout/LinedList"/>
    <dgm:cxn modelId="{B96BFC3B-76AD-4AA0-A248-5C288AAEFE3A}" type="presParOf" srcId="{81D39D59-5421-4F73-8B3C-290A713558B3}" destId="{C5605719-179A-4244-AB95-262F2BA3C763}" srcOrd="0" destOrd="0" presId="urn:microsoft.com/office/officeart/2008/layout/LinedList"/>
    <dgm:cxn modelId="{40B17000-F61F-479B-9E55-B2BC291B9726}" type="presParOf" srcId="{81D39D59-5421-4F73-8B3C-290A713558B3}" destId="{CD34D76F-72E0-4896-B0BA-10FBA1B97548}" srcOrd="1" destOrd="0" presId="urn:microsoft.com/office/officeart/2008/layout/LinedList"/>
    <dgm:cxn modelId="{C114DAEB-70A6-43D8-BD24-A00432AAD6E1}" type="presParOf" srcId="{3FE602CF-BA90-4543-93B4-064D2EA6C3DE}" destId="{96ADA823-D086-4524-B904-9B91001F9A8D}" srcOrd="4" destOrd="0" presId="urn:microsoft.com/office/officeart/2008/layout/LinedList"/>
    <dgm:cxn modelId="{8332401E-A5E6-447A-9D4E-C5039B5D6AEA}" type="presParOf" srcId="{3FE602CF-BA90-4543-93B4-064D2EA6C3DE}" destId="{682256E3-9D34-41B9-A05E-C9A6D7CE5DAF}" srcOrd="5" destOrd="0" presId="urn:microsoft.com/office/officeart/2008/layout/LinedList"/>
    <dgm:cxn modelId="{127AD1AF-B824-4D95-AF31-097FBE4769D1}" type="presParOf" srcId="{682256E3-9D34-41B9-A05E-C9A6D7CE5DAF}" destId="{75DA563E-0FDF-4EF5-9681-4335F36646D0}" srcOrd="0" destOrd="0" presId="urn:microsoft.com/office/officeart/2008/layout/LinedList"/>
    <dgm:cxn modelId="{D8884FE1-50D9-4372-B69E-C3CB8FBA5ADE}" type="presParOf" srcId="{682256E3-9D34-41B9-A05E-C9A6D7CE5DAF}" destId="{6AF04CB1-2697-47D4-B09E-B0C66145843A}" srcOrd="1" destOrd="0" presId="urn:microsoft.com/office/officeart/2008/layout/LinedList"/>
    <dgm:cxn modelId="{8DA6DE65-7C25-41D6-98ED-17A2802433D0}" type="presParOf" srcId="{3FE602CF-BA90-4543-93B4-064D2EA6C3DE}" destId="{49030032-B1CD-444A-9F6C-288F05387E36}" srcOrd="6" destOrd="0" presId="urn:microsoft.com/office/officeart/2008/layout/LinedList"/>
    <dgm:cxn modelId="{4F484537-8DAF-4CEA-987C-0FA6C3F31723}" type="presParOf" srcId="{3FE602CF-BA90-4543-93B4-064D2EA6C3DE}" destId="{A9EF35EA-92CB-4C0A-93C1-3D36178B0D66}" srcOrd="7" destOrd="0" presId="urn:microsoft.com/office/officeart/2008/layout/LinedList"/>
    <dgm:cxn modelId="{9EB00742-DA2B-46DB-A404-CC8FE31FF3D4}" type="presParOf" srcId="{A9EF35EA-92CB-4C0A-93C1-3D36178B0D66}" destId="{7FB896AF-4E31-4F22-B674-914C2D4D004F}" srcOrd="0" destOrd="0" presId="urn:microsoft.com/office/officeart/2008/layout/LinedList"/>
    <dgm:cxn modelId="{6C0F1B9A-5CF8-4EFA-96A6-602ABA58F501}" type="presParOf" srcId="{A9EF35EA-92CB-4C0A-93C1-3D36178B0D66}" destId="{0676B6BA-07A1-4F7E-BDB7-30D512B08499}" srcOrd="1" destOrd="0" presId="urn:microsoft.com/office/officeart/2008/layout/LinedList"/>
    <dgm:cxn modelId="{7EEADC44-BE72-438E-9845-C14ADFED6712}" type="presParOf" srcId="{3FE602CF-BA90-4543-93B4-064D2EA6C3DE}" destId="{1BF13AF0-DCCE-45FB-8B57-D9A372FA68D8}" srcOrd="8" destOrd="0" presId="urn:microsoft.com/office/officeart/2008/layout/LinedList"/>
    <dgm:cxn modelId="{62D8B8AF-0ED6-4B84-9E80-04D6AE022752}" type="presParOf" srcId="{3FE602CF-BA90-4543-93B4-064D2EA6C3DE}" destId="{ACE5B162-3308-4C85-93DB-BFC621DB35E2}" srcOrd="9" destOrd="0" presId="urn:microsoft.com/office/officeart/2008/layout/LinedList"/>
    <dgm:cxn modelId="{CADC2E82-0474-45E2-921D-466142189D62}" type="presParOf" srcId="{ACE5B162-3308-4C85-93DB-BFC621DB35E2}" destId="{BE2869EC-643B-4B7F-8267-4484B9D6D0DB}" srcOrd="0" destOrd="0" presId="urn:microsoft.com/office/officeart/2008/layout/LinedList"/>
    <dgm:cxn modelId="{2B9DE0BA-E73E-475F-89C4-89A00556E70C}" type="presParOf" srcId="{ACE5B162-3308-4C85-93DB-BFC621DB35E2}" destId="{A4C5E02D-4277-4C9F-9F18-2ADE216A230F}"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5FD38-AA64-4131-862E-31A5AE5FD46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2788F2C-572C-4D9D-8EBF-250A84924B2A}">
      <dgm:prSet/>
      <dgm:spPr/>
      <dgm:t>
        <a:bodyPr/>
        <a:lstStyle/>
        <a:p>
          <a:r>
            <a:rPr lang="en-GB"/>
            <a:t>Platform setup on with LINUX MINT 20.04 OS0</a:t>
          </a:r>
          <a:endParaRPr lang="en-US"/>
        </a:p>
      </dgm:t>
    </dgm:pt>
    <dgm:pt modelId="{3EA31E73-6171-4B3A-B049-AD3B007E912B}" type="parTrans" cxnId="{12B5BD56-EFF3-4828-8B65-6143962202C1}">
      <dgm:prSet/>
      <dgm:spPr/>
      <dgm:t>
        <a:bodyPr/>
        <a:lstStyle/>
        <a:p>
          <a:endParaRPr lang="en-US"/>
        </a:p>
      </dgm:t>
    </dgm:pt>
    <dgm:pt modelId="{99CEE2BD-335E-4768-98DC-FCA8B89B0C7E}" type="sibTrans" cxnId="{12B5BD56-EFF3-4828-8B65-6143962202C1}">
      <dgm:prSet/>
      <dgm:spPr/>
      <dgm:t>
        <a:bodyPr/>
        <a:lstStyle/>
        <a:p>
          <a:endParaRPr lang="en-US"/>
        </a:p>
      </dgm:t>
    </dgm:pt>
    <dgm:pt modelId="{5E7DCAD6-E14A-4354-9362-A807F4AED429}">
      <dgm:prSet/>
      <dgm:spPr/>
      <dgm:t>
        <a:bodyPr/>
        <a:lstStyle/>
        <a:p>
          <a:r>
            <a:rPr lang="en-GB"/>
            <a:t>OpenFlow Protocol for SDN</a:t>
          </a:r>
          <a:endParaRPr lang="en-US"/>
        </a:p>
      </dgm:t>
    </dgm:pt>
    <dgm:pt modelId="{E6851F03-51B1-4E59-93AA-071A1EB232B2}" type="parTrans" cxnId="{28734115-CB54-4517-A72D-283254DB46C3}">
      <dgm:prSet/>
      <dgm:spPr/>
      <dgm:t>
        <a:bodyPr/>
        <a:lstStyle/>
        <a:p>
          <a:endParaRPr lang="en-US"/>
        </a:p>
      </dgm:t>
    </dgm:pt>
    <dgm:pt modelId="{2BFE49DE-7AF6-4A23-AEAA-826CE03960C8}" type="sibTrans" cxnId="{28734115-CB54-4517-A72D-283254DB46C3}">
      <dgm:prSet/>
      <dgm:spPr/>
      <dgm:t>
        <a:bodyPr/>
        <a:lstStyle/>
        <a:p>
          <a:endParaRPr lang="en-US"/>
        </a:p>
      </dgm:t>
    </dgm:pt>
    <dgm:pt modelId="{312FAC92-ECB7-4A44-A690-64C3D47727A7}">
      <dgm:prSet/>
      <dgm:spPr/>
      <dgm:t>
        <a:bodyPr/>
        <a:lstStyle/>
        <a:p>
          <a:r>
            <a:rPr lang="en-GB"/>
            <a:t>Ryu controller – Python Based</a:t>
          </a:r>
          <a:endParaRPr lang="en-US"/>
        </a:p>
      </dgm:t>
    </dgm:pt>
    <dgm:pt modelId="{67B98519-E220-4C59-A55D-DB61C020FA0A}" type="parTrans" cxnId="{FF49555C-B0F0-4893-81A5-58FDAD60E1E9}">
      <dgm:prSet/>
      <dgm:spPr/>
      <dgm:t>
        <a:bodyPr/>
        <a:lstStyle/>
        <a:p>
          <a:endParaRPr lang="en-US"/>
        </a:p>
      </dgm:t>
    </dgm:pt>
    <dgm:pt modelId="{4DD8C9D9-29BA-4823-8648-20E92583287E}" type="sibTrans" cxnId="{FF49555C-B0F0-4893-81A5-58FDAD60E1E9}">
      <dgm:prSet/>
      <dgm:spPr/>
      <dgm:t>
        <a:bodyPr/>
        <a:lstStyle/>
        <a:p>
          <a:endParaRPr lang="en-US"/>
        </a:p>
      </dgm:t>
    </dgm:pt>
    <dgm:pt modelId="{423E3900-C173-44B0-BDB3-B617B0AF9B2F}" type="pres">
      <dgm:prSet presAssocID="{4D95FD38-AA64-4131-862E-31A5AE5FD461}" presName="root" presStyleCnt="0">
        <dgm:presLayoutVars>
          <dgm:dir/>
          <dgm:resizeHandles val="exact"/>
        </dgm:presLayoutVars>
      </dgm:prSet>
      <dgm:spPr/>
    </dgm:pt>
    <dgm:pt modelId="{9BA4CE73-1A04-4C40-B296-593A34B3F16D}" type="pres">
      <dgm:prSet presAssocID="{E2788F2C-572C-4D9D-8EBF-250A84924B2A}" presName="compNode" presStyleCnt="0"/>
      <dgm:spPr/>
    </dgm:pt>
    <dgm:pt modelId="{A76CFE61-EB24-4395-A7E4-2A0C25F11860}" type="pres">
      <dgm:prSet presAssocID="{E2788F2C-572C-4D9D-8EBF-250A84924B2A}" presName="bgRect" presStyleLbl="bgShp" presStyleIdx="0" presStyleCnt="3"/>
      <dgm:spPr/>
    </dgm:pt>
    <dgm:pt modelId="{4F50CC8C-AB57-4670-86DD-91D91B1EE281}" type="pres">
      <dgm:prSet presAssocID="{E2788F2C-572C-4D9D-8EBF-250A84924B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CC98BCC0-FC86-4AFF-A172-18E004735462}" type="pres">
      <dgm:prSet presAssocID="{E2788F2C-572C-4D9D-8EBF-250A84924B2A}" presName="spaceRect" presStyleCnt="0"/>
      <dgm:spPr/>
    </dgm:pt>
    <dgm:pt modelId="{911568EA-2601-487E-A8AF-928E6B685E99}" type="pres">
      <dgm:prSet presAssocID="{E2788F2C-572C-4D9D-8EBF-250A84924B2A}" presName="parTx" presStyleLbl="revTx" presStyleIdx="0" presStyleCnt="3">
        <dgm:presLayoutVars>
          <dgm:chMax val="0"/>
          <dgm:chPref val="0"/>
        </dgm:presLayoutVars>
      </dgm:prSet>
      <dgm:spPr/>
    </dgm:pt>
    <dgm:pt modelId="{688EED41-12B4-4FA6-954A-387FDB2D5C07}" type="pres">
      <dgm:prSet presAssocID="{99CEE2BD-335E-4768-98DC-FCA8B89B0C7E}" presName="sibTrans" presStyleCnt="0"/>
      <dgm:spPr/>
    </dgm:pt>
    <dgm:pt modelId="{918CAB9E-E652-49C8-9293-2EAE2EB243FC}" type="pres">
      <dgm:prSet presAssocID="{5E7DCAD6-E14A-4354-9362-A807F4AED429}" presName="compNode" presStyleCnt="0"/>
      <dgm:spPr/>
    </dgm:pt>
    <dgm:pt modelId="{28926020-F057-409A-99DE-C64A435429C9}" type="pres">
      <dgm:prSet presAssocID="{5E7DCAD6-E14A-4354-9362-A807F4AED429}" presName="bgRect" presStyleLbl="bgShp" presStyleIdx="1" presStyleCnt="3"/>
      <dgm:spPr/>
    </dgm:pt>
    <dgm:pt modelId="{57B653DD-C7F7-4BD0-AF5B-51B1D0F2FA75}" type="pres">
      <dgm:prSet presAssocID="{5E7DCAD6-E14A-4354-9362-A807F4AED4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8CCA597D-FB81-4BBD-8A6A-C5EC39502D4F}" type="pres">
      <dgm:prSet presAssocID="{5E7DCAD6-E14A-4354-9362-A807F4AED429}" presName="spaceRect" presStyleCnt="0"/>
      <dgm:spPr/>
    </dgm:pt>
    <dgm:pt modelId="{6081648E-41DF-4479-8BB1-B76C91B38FD7}" type="pres">
      <dgm:prSet presAssocID="{5E7DCAD6-E14A-4354-9362-A807F4AED429}" presName="parTx" presStyleLbl="revTx" presStyleIdx="1" presStyleCnt="3">
        <dgm:presLayoutVars>
          <dgm:chMax val="0"/>
          <dgm:chPref val="0"/>
        </dgm:presLayoutVars>
      </dgm:prSet>
      <dgm:spPr/>
    </dgm:pt>
    <dgm:pt modelId="{CEB236F2-1022-4371-9991-9E06A256C364}" type="pres">
      <dgm:prSet presAssocID="{2BFE49DE-7AF6-4A23-AEAA-826CE03960C8}" presName="sibTrans" presStyleCnt="0"/>
      <dgm:spPr/>
    </dgm:pt>
    <dgm:pt modelId="{60A05F91-BC8B-45E6-8F8D-3BBEA3B8D44B}" type="pres">
      <dgm:prSet presAssocID="{312FAC92-ECB7-4A44-A690-64C3D47727A7}" presName="compNode" presStyleCnt="0"/>
      <dgm:spPr/>
    </dgm:pt>
    <dgm:pt modelId="{5748EB41-705E-46CB-947F-0286B3E91FB4}" type="pres">
      <dgm:prSet presAssocID="{312FAC92-ECB7-4A44-A690-64C3D47727A7}" presName="bgRect" presStyleLbl="bgShp" presStyleIdx="2" presStyleCnt="3"/>
      <dgm:spPr/>
    </dgm:pt>
    <dgm:pt modelId="{946F1485-7876-4BA2-8930-0654E1263DCB}" type="pres">
      <dgm:prSet presAssocID="{312FAC92-ECB7-4A44-A690-64C3D47727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shi"/>
        </a:ext>
      </dgm:extLst>
    </dgm:pt>
    <dgm:pt modelId="{9D239253-1DC5-4DBB-963A-A423BC2E34CC}" type="pres">
      <dgm:prSet presAssocID="{312FAC92-ECB7-4A44-A690-64C3D47727A7}" presName="spaceRect" presStyleCnt="0"/>
      <dgm:spPr/>
    </dgm:pt>
    <dgm:pt modelId="{32922E0C-9430-414C-9CAF-1B7586B32380}" type="pres">
      <dgm:prSet presAssocID="{312FAC92-ECB7-4A44-A690-64C3D47727A7}" presName="parTx" presStyleLbl="revTx" presStyleIdx="2" presStyleCnt="3">
        <dgm:presLayoutVars>
          <dgm:chMax val="0"/>
          <dgm:chPref val="0"/>
        </dgm:presLayoutVars>
      </dgm:prSet>
      <dgm:spPr/>
    </dgm:pt>
  </dgm:ptLst>
  <dgm:cxnLst>
    <dgm:cxn modelId="{28734115-CB54-4517-A72D-283254DB46C3}" srcId="{4D95FD38-AA64-4131-862E-31A5AE5FD461}" destId="{5E7DCAD6-E14A-4354-9362-A807F4AED429}" srcOrd="1" destOrd="0" parTransId="{E6851F03-51B1-4E59-93AA-071A1EB232B2}" sibTransId="{2BFE49DE-7AF6-4A23-AEAA-826CE03960C8}"/>
    <dgm:cxn modelId="{FF49555C-B0F0-4893-81A5-58FDAD60E1E9}" srcId="{4D95FD38-AA64-4131-862E-31A5AE5FD461}" destId="{312FAC92-ECB7-4A44-A690-64C3D47727A7}" srcOrd="2" destOrd="0" parTransId="{67B98519-E220-4C59-A55D-DB61C020FA0A}" sibTransId="{4DD8C9D9-29BA-4823-8648-20E92583287E}"/>
    <dgm:cxn modelId="{D6D1F847-9FE9-4821-8100-5DA493C58433}" type="presOf" srcId="{5E7DCAD6-E14A-4354-9362-A807F4AED429}" destId="{6081648E-41DF-4479-8BB1-B76C91B38FD7}" srcOrd="0" destOrd="0" presId="urn:microsoft.com/office/officeart/2018/2/layout/IconVerticalSolidList"/>
    <dgm:cxn modelId="{12B5BD56-EFF3-4828-8B65-6143962202C1}" srcId="{4D95FD38-AA64-4131-862E-31A5AE5FD461}" destId="{E2788F2C-572C-4D9D-8EBF-250A84924B2A}" srcOrd="0" destOrd="0" parTransId="{3EA31E73-6171-4B3A-B049-AD3B007E912B}" sibTransId="{99CEE2BD-335E-4768-98DC-FCA8B89B0C7E}"/>
    <dgm:cxn modelId="{67680A7D-CC49-4ADE-A8B6-D79E64186490}" type="presOf" srcId="{E2788F2C-572C-4D9D-8EBF-250A84924B2A}" destId="{911568EA-2601-487E-A8AF-928E6B685E99}" srcOrd="0" destOrd="0" presId="urn:microsoft.com/office/officeart/2018/2/layout/IconVerticalSolidList"/>
    <dgm:cxn modelId="{F95962DA-E05B-476D-8007-5A34A3023AC0}" type="presOf" srcId="{4D95FD38-AA64-4131-862E-31A5AE5FD461}" destId="{423E3900-C173-44B0-BDB3-B617B0AF9B2F}" srcOrd="0" destOrd="0" presId="urn:microsoft.com/office/officeart/2018/2/layout/IconVerticalSolidList"/>
    <dgm:cxn modelId="{6A8328FC-BBEF-4891-9E45-346C70F96E6D}" type="presOf" srcId="{312FAC92-ECB7-4A44-A690-64C3D47727A7}" destId="{32922E0C-9430-414C-9CAF-1B7586B32380}" srcOrd="0" destOrd="0" presId="urn:microsoft.com/office/officeart/2018/2/layout/IconVerticalSolidList"/>
    <dgm:cxn modelId="{BDF79DD8-5186-4C25-8EA1-767668E37F20}" type="presParOf" srcId="{423E3900-C173-44B0-BDB3-B617B0AF9B2F}" destId="{9BA4CE73-1A04-4C40-B296-593A34B3F16D}" srcOrd="0" destOrd="0" presId="urn:microsoft.com/office/officeart/2018/2/layout/IconVerticalSolidList"/>
    <dgm:cxn modelId="{0FCEB882-C717-499E-A75D-88430EFCA23B}" type="presParOf" srcId="{9BA4CE73-1A04-4C40-B296-593A34B3F16D}" destId="{A76CFE61-EB24-4395-A7E4-2A0C25F11860}" srcOrd="0" destOrd="0" presId="urn:microsoft.com/office/officeart/2018/2/layout/IconVerticalSolidList"/>
    <dgm:cxn modelId="{852C77D2-F615-49CF-B597-F5A38603EC08}" type="presParOf" srcId="{9BA4CE73-1A04-4C40-B296-593A34B3F16D}" destId="{4F50CC8C-AB57-4670-86DD-91D91B1EE281}" srcOrd="1" destOrd="0" presId="urn:microsoft.com/office/officeart/2018/2/layout/IconVerticalSolidList"/>
    <dgm:cxn modelId="{85E008AA-B2E5-4E9F-A57F-7E65FB19BB06}" type="presParOf" srcId="{9BA4CE73-1A04-4C40-B296-593A34B3F16D}" destId="{CC98BCC0-FC86-4AFF-A172-18E004735462}" srcOrd="2" destOrd="0" presId="urn:microsoft.com/office/officeart/2018/2/layout/IconVerticalSolidList"/>
    <dgm:cxn modelId="{02ECFAA8-7609-49C8-83E0-A67AE729250A}" type="presParOf" srcId="{9BA4CE73-1A04-4C40-B296-593A34B3F16D}" destId="{911568EA-2601-487E-A8AF-928E6B685E99}" srcOrd="3" destOrd="0" presId="urn:microsoft.com/office/officeart/2018/2/layout/IconVerticalSolidList"/>
    <dgm:cxn modelId="{0917FF94-1E8E-4A52-B8C3-AC8BFD9BC12C}" type="presParOf" srcId="{423E3900-C173-44B0-BDB3-B617B0AF9B2F}" destId="{688EED41-12B4-4FA6-954A-387FDB2D5C07}" srcOrd="1" destOrd="0" presId="urn:microsoft.com/office/officeart/2018/2/layout/IconVerticalSolidList"/>
    <dgm:cxn modelId="{D675D53A-7F54-4AB2-A377-2B31E8AEBCAD}" type="presParOf" srcId="{423E3900-C173-44B0-BDB3-B617B0AF9B2F}" destId="{918CAB9E-E652-49C8-9293-2EAE2EB243FC}" srcOrd="2" destOrd="0" presId="urn:microsoft.com/office/officeart/2018/2/layout/IconVerticalSolidList"/>
    <dgm:cxn modelId="{26CA00D4-7C4E-4033-9065-B7A6E812E88E}" type="presParOf" srcId="{918CAB9E-E652-49C8-9293-2EAE2EB243FC}" destId="{28926020-F057-409A-99DE-C64A435429C9}" srcOrd="0" destOrd="0" presId="urn:microsoft.com/office/officeart/2018/2/layout/IconVerticalSolidList"/>
    <dgm:cxn modelId="{DD6EA9B6-3920-45D4-A65C-772CFA619376}" type="presParOf" srcId="{918CAB9E-E652-49C8-9293-2EAE2EB243FC}" destId="{57B653DD-C7F7-4BD0-AF5B-51B1D0F2FA75}" srcOrd="1" destOrd="0" presId="urn:microsoft.com/office/officeart/2018/2/layout/IconVerticalSolidList"/>
    <dgm:cxn modelId="{DCCC7BC7-3B5C-4CA2-9A76-6AF6A706C8A4}" type="presParOf" srcId="{918CAB9E-E652-49C8-9293-2EAE2EB243FC}" destId="{8CCA597D-FB81-4BBD-8A6A-C5EC39502D4F}" srcOrd="2" destOrd="0" presId="urn:microsoft.com/office/officeart/2018/2/layout/IconVerticalSolidList"/>
    <dgm:cxn modelId="{4FD90701-145A-4815-85A4-ABB5E7C8032F}" type="presParOf" srcId="{918CAB9E-E652-49C8-9293-2EAE2EB243FC}" destId="{6081648E-41DF-4479-8BB1-B76C91B38FD7}" srcOrd="3" destOrd="0" presId="urn:microsoft.com/office/officeart/2018/2/layout/IconVerticalSolidList"/>
    <dgm:cxn modelId="{6A62286C-C9B5-4D2B-81DA-555B2291A145}" type="presParOf" srcId="{423E3900-C173-44B0-BDB3-B617B0AF9B2F}" destId="{CEB236F2-1022-4371-9991-9E06A256C364}" srcOrd="3" destOrd="0" presId="urn:microsoft.com/office/officeart/2018/2/layout/IconVerticalSolidList"/>
    <dgm:cxn modelId="{590E3341-D7EF-4EA1-9DDB-D416A08FE15D}" type="presParOf" srcId="{423E3900-C173-44B0-BDB3-B617B0AF9B2F}" destId="{60A05F91-BC8B-45E6-8F8D-3BBEA3B8D44B}" srcOrd="4" destOrd="0" presId="urn:microsoft.com/office/officeart/2018/2/layout/IconVerticalSolidList"/>
    <dgm:cxn modelId="{67DAE850-1F35-4540-9C19-7982739AC7FF}" type="presParOf" srcId="{60A05F91-BC8B-45E6-8F8D-3BBEA3B8D44B}" destId="{5748EB41-705E-46CB-947F-0286B3E91FB4}" srcOrd="0" destOrd="0" presId="urn:microsoft.com/office/officeart/2018/2/layout/IconVerticalSolidList"/>
    <dgm:cxn modelId="{4137FED4-52FA-4862-AB98-A8DED1730E5B}" type="presParOf" srcId="{60A05F91-BC8B-45E6-8F8D-3BBEA3B8D44B}" destId="{946F1485-7876-4BA2-8930-0654E1263DCB}" srcOrd="1" destOrd="0" presId="urn:microsoft.com/office/officeart/2018/2/layout/IconVerticalSolidList"/>
    <dgm:cxn modelId="{C10AA462-42D5-4F2F-9A9D-98CA7E274CF3}" type="presParOf" srcId="{60A05F91-BC8B-45E6-8F8D-3BBEA3B8D44B}" destId="{9D239253-1DC5-4DBB-963A-A423BC2E34CC}" srcOrd="2" destOrd="0" presId="urn:microsoft.com/office/officeart/2018/2/layout/IconVerticalSolidList"/>
    <dgm:cxn modelId="{F6787688-5B9D-4D78-8FF3-A44BE26BA8E6}" type="presParOf" srcId="{60A05F91-BC8B-45E6-8F8D-3BBEA3B8D44B}" destId="{32922E0C-9430-414C-9CAF-1B7586B32380}"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AEEC2-7C48-4C3D-9EAD-CA71D4B6AE71}">
      <dsp:nvSpPr>
        <dsp:cNvPr id="0" name=""/>
        <dsp:cNvSpPr/>
      </dsp:nvSpPr>
      <dsp:spPr>
        <a:xfrm>
          <a:off x="0" y="623"/>
          <a:ext cx="6492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26B7E952-BFFC-4DF2-A6A2-1CCC6F59E0B4}">
      <dsp:nvSpPr>
        <dsp:cNvPr id="0" name=""/>
        <dsp:cNvSpPr/>
      </dsp:nvSpPr>
      <dsp:spPr>
        <a:xfrm>
          <a:off x="0" y="623"/>
          <a:ext cx="6492600" cy="1020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a:t>Data Collection of the statistical features.</a:t>
          </a:r>
          <a:endParaRPr lang="en-US" sz="3000" kern="1200"/>
        </a:p>
      </dsp:txBody>
      <dsp:txXfrm>
        <a:off x="0" y="623"/>
        <a:ext cx="6492600" cy="1020782"/>
      </dsp:txXfrm>
    </dsp:sp>
    <dsp:sp modelId="{D232693B-E657-41ED-B7DF-43E53BD655AA}">
      <dsp:nvSpPr>
        <dsp:cNvPr id="0" name=""/>
        <dsp:cNvSpPr/>
      </dsp:nvSpPr>
      <dsp:spPr>
        <a:xfrm>
          <a:off x="0" y="1021405"/>
          <a:ext cx="6492600" cy="0"/>
        </a:xfrm>
        <a:prstGeom prst="line">
          <a:avLst/>
        </a:prstGeom>
        <a:solidFill>
          <a:schemeClr val="accent2">
            <a:hueOff val="-363841"/>
            <a:satOff val="-20982"/>
            <a:lumOff val="2157"/>
            <a:alphaOff val="0"/>
          </a:schemeClr>
        </a:solidFill>
        <a:ln w="25400" cap="flat" cmpd="sng" algn="ctr">
          <a:solidFill>
            <a:schemeClr val="accent2">
              <a:hueOff val="-363841"/>
              <a:satOff val="-20982"/>
              <a:lumOff val="2157"/>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5605719-179A-4244-AB95-262F2BA3C763}">
      <dsp:nvSpPr>
        <dsp:cNvPr id="0" name=""/>
        <dsp:cNvSpPr/>
      </dsp:nvSpPr>
      <dsp:spPr>
        <a:xfrm>
          <a:off x="0" y="1021405"/>
          <a:ext cx="6492600" cy="1020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a:t>Normal traffic</a:t>
          </a:r>
          <a:endParaRPr lang="en-US" sz="3000" kern="1200"/>
        </a:p>
      </dsp:txBody>
      <dsp:txXfrm>
        <a:off x="0" y="1021405"/>
        <a:ext cx="6492600" cy="1020782"/>
      </dsp:txXfrm>
    </dsp:sp>
    <dsp:sp modelId="{96ADA823-D086-4524-B904-9B91001F9A8D}">
      <dsp:nvSpPr>
        <dsp:cNvPr id="0" name=""/>
        <dsp:cNvSpPr/>
      </dsp:nvSpPr>
      <dsp:spPr>
        <a:xfrm>
          <a:off x="0" y="2042188"/>
          <a:ext cx="6492600" cy="0"/>
        </a:xfrm>
        <a:prstGeom prst="line">
          <a:avLst/>
        </a:prstGeom>
        <a:solidFill>
          <a:schemeClr val="accent2">
            <a:hueOff val="-727682"/>
            <a:satOff val="-41964"/>
            <a:lumOff val="4314"/>
            <a:alphaOff val="0"/>
          </a:schemeClr>
        </a:solidFill>
        <a:ln w="25400" cap="flat" cmpd="sng" algn="ctr">
          <a:solidFill>
            <a:schemeClr val="accent2">
              <a:hueOff val="-727682"/>
              <a:satOff val="-41964"/>
              <a:lumOff val="4314"/>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75DA563E-0FDF-4EF5-9681-4335F36646D0}">
      <dsp:nvSpPr>
        <dsp:cNvPr id="0" name=""/>
        <dsp:cNvSpPr/>
      </dsp:nvSpPr>
      <dsp:spPr>
        <a:xfrm>
          <a:off x="0" y="2042188"/>
          <a:ext cx="6492600" cy="1020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a:t>Attack traffic</a:t>
          </a:r>
          <a:endParaRPr lang="en-US" sz="3000" kern="1200"/>
        </a:p>
      </dsp:txBody>
      <dsp:txXfrm>
        <a:off x="0" y="2042188"/>
        <a:ext cx="6492600" cy="1020782"/>
      </dsp:txXfrm>
    </dsp:sp>
    <dsp:sp modelId="{49030032-B1CD-444A-9F6C-288F05387E36}">
      <dsp:nvSpPr>
        <dsp:cNvPr id="0" name=""/>
        <dsp:cNvSpPr/>
      </dsp:nvSpPr>
      <dsp:spPr>
        <a:xfrm>
          <a:off x="0" y="3062971"/>
          <a:ext cx="6492600" cy="0"/>
        </a:xfrm>
        <a:prstGeom prst="line">
          <a:avLst/>
        </a:prstGeom>
        <a:solidFill>
          <a:schemeClr val="accent2">
            <a:hueOff val="-1091522"/>
            <a:satOff val="-62946"/>
            <a:lumOff val="6471"/>
            <a:alphaOff val="0"/>
          </a:schemeClr>
        </a:solidFill>
        <a:ln w="25400" cap="flat" cmpd="sng" algn="ctr">
          <a:solidFill>
            <a:schemeClr val="accent2">
              <a:hueOff val="-1091522"/>
              <a:satOff val="-62946"/>
              <a:lumOff val="6471"/>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7FB896AF-4E31-4F22-B674-914C2D4D004F}">
      <dsp:nvSpPr>
        <dsp:cNvPr id="0" name=""/>
        <dsp:cNvSpPr/>
      </dsp:nvSpPr>
      <dsp:spPr>
        <a:xfrm>
          <a:off x="0" y="3062971"/>
          <a:ext cx="6492600" cy="1020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a:t>SVM will be using this dataset to train itself and to</a:t>
          </a:r>
          <a:endParaRPr lang="en-US" sz="3000" kern="1200"/>
        </a:p>
      </dsp:txBody>
      <dsp:txXfrm>
        <a:off x="0" y="3062971"/>
        <a:ext cx="6492600" cy="1020782"/>
      </dsp:txXfrm>
    </dsp:sp>
    <dsp:sp modelId="{1BF13AF0-DCCE-45FB-8B57-D9A372FA68D8}">
      <dsp:nvSpPr>
        <dsp:cNvPr id="0" name=""/>
        <dsp:cNvSpPr/>
      </dsp:nvSpPr>
      <dsp:spPr>
        <a:xfrm>
          <a:off x="0" y="4083754"/>
          <a:ext cx="6492600" cy="0"/>
        </a:xfrm>
        <a:prstGeom prst="line">
          <a:avLst/>
        </a:prstGeom>
        <a:solidFill>
          <a:schemeClr val="accent2">
            <a:hueOff val="-1455363"/>
            <a:satOff val="-83928"/>
            <a:lumOff val="8628"/>
            <a:alphaOff val="0"/>
          </a:schemeClr>
        </a:solidFill>
        <a:ln w="25400" cap="flat" cmpd="sng" algn="ctr">
          <a:solidFill>
            <a:schemeClr val="accent2">
              <a:hueOff val="-1455363"/>
              <a:satOff val="-83928"/>
              <a:lumOff val="8628"/>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BE2869EC-643B-4B7F-8267-4484B9D6D0DB}">
      <dsp:nvSpPr>
        <dsp:cNvPr id="0" name=""/>
        <dsp:cNvSpPr/>
      </dsp:nvSpPr>
      <dsp:spPr>
        <a:xfrm>
          <a:off x="0" y="4083754"/>
          <a:ext cx="6492600" cy="1020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a:t>Predict the traffic as normal or DDOS attack traffic.</a:t>
          </a:r>
          <a:endParaRPr lang="en-US" sz="3000" kern="1200"/>
        </a:p>
      </dsp:txBody>
      <dsp:txXfrm>
        <a:off x="0" y="4083754"/>
        <a:ext cx="6492600" cy="10207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FE61-EB24-4395-A7E4-2A0C25F11860}">
      <dsp:nvSpPr>
        <dsp:cNvPr id="0" name=""/>
        <dsp:cNvSpPr/>
      </dsp:nvSpPr>
      <dsp:spPr>
        <a:xfrm>
          <a:off x="0" y="718"/>
          <a:ext cx="6513119" cy="1680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50CC8C-AB57-4670-86DD-91D91B1EE281}">
      <dsp:nvSpPr>
        <dsp:cNvPr id="0" name=""/>
        <dsp:cNvSpPr/>
      </dsp:nvSpPr>
      <dsp:spPr>
        <a:xfrm>
          <a:off x="508501" y="378942"/>
          <a:ext cx="924547" cy="9245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911568EA-2601-487E-A8AF-928E6B685E99}">
      <dsp:nvSpPr>
        <dsp:cNvPr id="0" name=""/>
        <dsp:cNvSpPr/>
      </dsp:nvSpPr>
      <dsp:spPr>
        <a:xfrm>
          <a:off x="1941549" y="718"/>
          <a:ext cx="4571570" cy="1680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05" tIns="177905" rIns="177905" bIns="177905" numCol="1" spcCol="1270" anchor="ctr" anchorCtr="0">
          <a:noAutofit/>
        </a:bodyPr>
        <a:lstStyle/>
        <a:p>
          <a:pPr marL="0" lvl="0" indent="0" algn="l" defTabSz="1111250">
            <a:lnSpc>
              <a:spcPct val="90000"/>
            </a:lnSpc>
            <a:spcBef>
              <a:spcPct val="0"/>
            </a:spcBef>
            <a:spcAft>
              <a:spcPct val="35000"/>
            </a:spcAft>
            <a:buNone/>
          </a:pPr>
          <a:r>
            <a:rPr lang="en-GB" sz="2500" kern="1200"/>
            <a:t>Platform setup on with LINUX MINT 20.04 OS0</a:t>
          </a:r>
          <a:endParaRPr lang="en-US" sz="2500" kern="1200"/>
        </a:p>
      </dsp:txBody>
      <dsp:txXfrm>
        <a:off x="1941549" y="718"/>
        <a:ext cx="4571570" cy="1680995"/>
      </dsp:txXfrm>
    </dsp:sp>
    <dsp:sp modelId="{28926020-F057-409A-99DE-C64A435429C9}">
      <dsp:nvSpPr>
        <dsp:cNvPr id="0" name=""/>
        <dsp:cNvSpPr/>
      </dsp:nvSpPr>
      <dsp:spPr>
        <a:xfrm>
          <a:off x="0" y="2101962"/>
          <a:ext cx="6513119" cy="1680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B653DD-C7F7-4BD0-AF5B-51B1D0F2FA75}">
      <dsp:nvSpPr>
        <dsp:cNvPr id="0" name=""/>
        <dsp:cNvSpPr/>
      </dsp:nvSpPr>
      <dsp:spPr>
        <a:xfrm>
          <a:off x="508501" y="2480186"/>
          <a:ext cx="924547" cy="9245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6081648E-41DF-4479-8BB1-B76C91B38FD7}">
      <dsp:nvSpPr>
        <dsp:cNvPr id="0" name=""/>
        <dsp:cNvSpPr/>
      </dsp:nvSpPr>
      <dsp:spPr>
        <a:xfrm>
          <a:off x="1941549" y="2101962"/>
          <a:ext cx="4571570" cy="1680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05" tIns="177905" rIns="177905" bIns="177905" numCol="1" spcCol="1270" anchor="ctr" anchorCtr="0">
          <a:noAutofit/>
        </a:bodyPr>
        <a:lstStyle/>
        <a:p>
          <a:pPr marL="0" lvl="0" indent="0" algn="l" defTabSz="1111250">
            <a:lnSpc>
              <a:spcPct val="90000"/>
            </a:lnSpc>
            <a:spcBef>
              <a:spcPct val="0"/>
            </a:spcBef>
            <a:spcAft>
              <a:spcPct val="35000"/>
            </a:spcAft>
            <a:buNone/>
          </a:pPr>
          <a:r>
            <a:rPr lang="en-GB" sz="2500" kern="1200"/>
            <a:t>OpenFlow Protocol for SDN</a:t>
          </a:r>
          <a:endParaRPr lang="en-US" sz="2500" kern="1200"/>
        </a:p>
      </dsp:txBody>
      <dsp:txXfrm>
        <a:off x="1941549" y="2101962"/>
        <a:ext cx="4571570" cy="1680995"/>
      </dsp:txXfrm>
    </dsp:sp>
    <dsp:sp modelId="{5748EB41-705E-46CB-947F-0286B3E91FB4}">
      <dsp:nvSpPr>
        <dsp:cNvPr id="0" name=""/>
        <dsp:cNvSpPr/>
      </dsp:nvSpPr>
      <dsp:spPr>
        <a:xfrm>
          <a:off x="0" y="4203206"/>
          <a:ext cx="6513119" cy="1680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F1485-7876-4BA2-8930-0654E1263DCB}">
      <dsp:nvSpPr>
        <dsp:cNvPr id="0" name=""/>
        <dsp:cNvSpPr/>
      </dsp:nvSpPr>
      <dsp:spPr>
        <a:xfrm>
          <a:off x="508501" y="4581430"/>
          <a:ext cx="924547" cy="9245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32922E0C-9430-414C-9CAF-1B7586B32380}">
      <dsp:nvSpPr>
        <dsp:cNvPr id="0" name=""/>
        <dsp:cNvSpPr/>
      </dsp:nvSpPr>
      <dsp:spPr>
        <a:xfrm>
          <a:off x="1941549" y="4203206"/>
          <a:ext cx="4571570" cy="1680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05" tIns="177905" rIns="177905" bIns="177905" numCol="1" spcCol="1270" anchor="ctr" anchorCtr="0">
          <a:noAutofit/>
        </a:bodyPr>
        <a:lstStyle/>
        <a:p>
          <a:pPr marL="0" lvl="0" indent="0" algn="l" defTabSz="1111250">
            <a:lnSpc>
              <a:spcPct val="90000"/>
            </a:lnSpc>
            <a:spcBef>
              <a:spcPct val="0"/>
            </a:spcBef>
            <a:spcAft>
              <a:spcPct val="35000"/>
            </a:spcAft>
            <a:buNone/>
          </a:pPr>
          <a:r>
            <a:rPr lang="en-GB" sz="2500" kern="1200"/>
            <a:t>Ryu controller – Python Based</a:t>
          </a:r>
          <a:endParaRPr lang="en-US" sz="2500" kern="1200"/>
        </a:p>
      </dsp:txBody>
      <dsp:txXfrm>
        <a:off x="1941549" y="4203206"/>
        <a:ext cx="4571570" cy="168099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a:t>
            </a:r>
            <a:r>
              <a:rPr b="0" lang="en-IN" sz="4400" spc="-1" strike="noStrike">
                <a:latin typeface="Arial"/>
              </a:rPr>
              <a:t>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a:t>
            </a:r>
            <a:r>
              <a:rPr b="0" lang="en-IN" sz="4400" spc="-1" strike="noStrike">
                <a:latin typeface="Arial"/>
              </a:rPr>
              <a:t>text format</a:t>
            </a:r>
            <a:endParaRPr b="0" lang="en-IN"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CustomShape 1"/>
          <p:cNvSpPr/>
          <p:nvPr/>
        </p:nvSpPr>
        <p:spPr>
          <a:xfrm>
            <a:off x="0" y="0"/>
            <a:ext cx="12190680" cy="6856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rot="10800000">
            <a:off x="1440" y="-21240"/>
            <a:ext cx="12190680" cy="4372560"/>
          </a:xfrm>
          <a:prstGeom prst="rect">
            <a:avLst/>
          </a:prstGeom>
          <a:gradFill rotWithShape="0">
            <a:gsLst>
              <a:gs pos="0">
                <a:srgbClr val="2f5597"/>
              </a:gs>
              <a:gs pos="100000">
                <a:srgbClr val="000000"/>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16" name="CustomShape 3"/>
          <p:cNvSpPr/>
          <p:nvPr/>
        </p:nvSpPr>
        <p:spPr>
          <a:xfrm rot="5400000">
            <a:off x="3909960" y="-3931560"/>
            <a:ext cx="4373280" cy="12190680"/>
          </a:xfrm>
          <a:prstGeom prst="rect">
            <a:avLst/>
          </a:prstGeom>
          <a:gradFill rotWithShape="0">
            <a:gsLst>
              <a:gs pos="40000">
                <a:srgbClr val="4472c4">
                  <a:alpha val="0"/>
                </a:srgbClr>
              </a:gs>
              <a:gs pos="100000">
                <a:srgbClr val="2f5597">
                  <a:alpha val="52156"/>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17" name="CustomShape 4"/>
          <p:cNvSpPr/>
          <p:nvPr/>
        </p:nvSpPr>
        <p:spPr>
          <a:xfrm rot="5400000">
            <a:off x="4138200" y="-3703680"/>
            <a:ext cx="4372560" cy="11734920"/>
          </a:xfrm>
          <a:prstGeom prst="rect">
            <a:avLst/>
          </a:prstGeom>
          <a:gradFill rotWithShape="0">
            <a:gsLst>
              <a:gs pos="17000">
                <a:srgbClr val="4472c4">
                  <a:alpha val="0"/>
                </a:srgbClr>
              </a:gs>
              <a:gs pos="100000">
                <a:srgbClr val="000000">
                  <a:alpha val="37254"/>
                </a:srgbClr>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118" name="CustomShape 5"/>
          <p:cNvSpPr/>
          <p:nvPr/>
        </p:nvSpPr>
        <p:spPr>
          <a:xfrm>
            <a:off x="0" y="-22680"/>
            <a:ext cx="8541000" cy="4372560"/>
          </a:xfrm>
          <a:prstGeom prst="rect">
            <a:avLst/>
          </a:prstGeom>
          <a:gradFill rotWithShape="0">
            <a:gsLst>
              <a:gs pos="0">
                <a:srgbClr val="203864">
                  <a:alpha val="0"/>
                </a:srgbClr>
              </a:gs>
              <a:gs pos="100000">
                <a:srgbClr val="000000">
                  <a:alpha val="25098"/>
                </a:srgb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119" name="CustomShape 6"/>
          <p:cNvSpPr/>
          <p:nvPr/>
        </p:nvSpPr>
        <p:spPr>
          <a:xfrm rot="12508800">
            <a:off x="5945400" y="-1029600"/>
            <a:ext cx="4988880" cy="4437720"/>
          </a:xfrm>
          <a:custGeom>
            <a:avLst/>
            <a:gdLst/>
            <a:ah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rotWithShape="0">
            <a:gsLst>
              <a:gs pos="13000">
                <a:srgbClr val="8faadc">
                  <a:alpha val="2352"/>
                </a:srgbClr>
              </a:gs>
              <a:gs pos="100000">
                <a:srgbClr val="4472c4">
                  <a:alpha val="22352"/>
                </a:srgbClr>
              </a:gs>
            </a:gsLst>
            <a:lin ang="6690000"/>
          </a:gradFill>
          <a:ln>
            <a:noFill/>
          </a:ln>
        </p:spPr>
        <p:style>
          <a:lnRef idx="2">
            <a:schemeClr val="accent1">
              <a:shade val="50000"/>
            </a:schemeClr>
          </a:lnRef>
          <a:fillRef idx="1">
            <a:schemeClr val="accent1"/>
          </a:fillRef>
          <a:effectRef idx="0">
            <a:schemeClr val="accent1"/>
          </a:effectRef>
          <a:fontRef idx="minor"/>
        </p:style>
      </p:sp>
      <p:sp>
        <p:nvSpPr>
          <p:cNvPr id="120" name="CustomShape 7"/>
          <p:cNvSpPr/>
          <p:nvPr/>
        </p:nvSpPr>
        <p:spPr>
          <a:xfrm>
            <a:off x="1314720" y="735120"/>
            <a:ext cx="10052280" cy="2927160"/>
          </a:xfrm>
          <a:prstGeom prst="rect">
            <a:avLst/>
          </a:prstGeom>
          <a:noFill/>
          <a:ln w="0">
            <a:noFill/>
          </a:ln>
        </p:spPr>
        <p:style>
          <a:lnRef idx="0"/>
          <a:fillRef idx="0"/>
          <a:effectRef idx="0"/>
          <a:fontRef idx="minor"/>
        </p:style>
        <p:txBody>
          <a:bodyPr lIns="90000" rIns="90000" tIns="45000" bIns="45000" anchor="b">
            <a:normAutofit/>
          </a:bodyPr>
          <a:p>
            <a:pPr>
              <a:lnSpc>
                <a:spcPct val="90000"/>
              </a:lnSpc>
              <a:buNone/>
            </a:pPr>
            <a:r>
              <a:rPr b="0" lang="en-GB" sz="4800" spc="-1" strike="noStrike">
                <a:solidFill>
                  <a:srgbClr val="ffffff"/>
                </a:solidFill>
                <a:latin typeface="Calibri Light"/>
                <a:ea typeface="Calibri Light"/>
              </a:rPr>
              <a:t>DDOS ATTACK DETECTION AND</a:t>
            </a:r>
            <a:br>
              <a:rPr sz="1800"/>
            </a:br>
            <a:r>
              <a:rPr b="0" lang="en-GB" sz="4800" spc="-1" strike="noStrike">
                <a:solidFill>
                  <a:srgbClr val="ffffff"/>
                </a:solidFill>
                <a:latin typeface="Calibri Light"/>
                <a:ea typeface="Calibri Light"/>
              </a:rPr>
              <a:t>MITIGATION USING STATISTICAL</a:t>
            </a:r>
            <a:br>
              <a:rPr sz="1800"/>
            </a:br>
            <a:r>
              <a:rPr b="0" lang="en-GB" sz="4800" spc="-1" strike="noStrike">
                <a:solidFill>
                  <a:srgbClr val="ffffff"/>
                </a:solidFill>
                <a:latin typeface="Calibri Light"/>
                <a:ea typeface="Calibri Light"/>
              </a:rPr>
              <a:t>AND MACHINE LEARNING</a:t>
            </a:r>
            <a:br>
              <a:rPr sz="1800"/>
            </a:br>
            <a:r>
              <a:rPr b="0" lang="en-GB" sz="4800" spc="-1" strike="noStrike">
                <a:solidFill>
                  <a:srgbClr val="ffffff"/>
                </a:solidFill>
                <a:latin typeface="Calibri Light"/>
                <a:ea typeface="Calibri Light"/>
              </a:rPr>
              <a:t>METHODS IN SDN</a:t>
            </a:r>
            <a:endParaRPr b="0" lang="en-IN" sz="4800" spc="-1" strike="noStrike">
              <a:latin typeface="Arial"/>
            </a:endParaRPr>
          </a:p>
        </p:txBody>
      </p:sp>
      <p:sp>
        <p:nvSpPr>
          <p:cNvPr id="121" name="CustomShape 8"/>
          <p:cNvSpPr/>
          <p:nvPr/>
        </p:nvSpPr>
        <p:spPr>
          <a:xfrm>
            <a:off x="389160" y="4870800"/>
            <a:ext cx="10013400" cy="1602000"/>
          </a:xfrm>
          <a:prstGeom prst="rect">
            <a:avLst/>
          </a:prstGeom>
          <a:noFill/>
          <a:ln w="0">
            <a:noFill/>
          </a:ln>
        </p:spPr>
        <p:style>
          <a:lnRef idx="0"/>
          <a:fillRef idx="0"/>
          <a:effectRef idx="0"/>
          <a:fontRef idx="minor"/>
        </p:style>
        <p:txBody>
          <a:bodyPr lIns="90000" rIns="90000" tIns="45000" bIns="45000" anchor="ctr">
            <a:normAutofit/>
          </a:bodyPr>
          <a:p>
            <a:pPr>
              <a:lnSpc>
                <a:spcPct val="90000"/>
              </a:lnSpc>
              <a:spcBef>
                <a:spcPts val="1001"/>
              </a:spcBef>
              <a:buNone/>
              <a:tabLst>
                <a:tab algn="l" pos="0"/>
              </a:tabLst>
            </a:pPr>
            <a:r>
              <a:rPr b="0" lang="en-GB" sz="2400" spc="-1" strike="noStrike">
                <a:solidFill>
                  <a:srgbClr val="000000"/>
                </a:solidFill>
                <a:latin typeface="Calibri"/>
                <a:ea typeface="DejaVu Sans"/>
              </a:rPr>
              <a:t>NAME: VARUN GOEL</a:t>
            </a:r>
            <a:endParaRPr b="0" lang="en-IN" sz="2400" spc="-1" strike="noStrike">
              <a:latin typeface="Arial"/>
            </a:endParaRPr>
          </a:p>
          <a:p>
            <a:pPr>
              <a:lnSpc>
                <a:spcPct val="90000"/>
              </a:lnSpc>
              <a:spcBef>
                <a:spcPts val="1001"/>
              </a:spcBef>
              <a:buNone/>
              <a:tabLst>
                <a:tab algn="l" pos="0"/>
              </a:tabLst>
            </a:pPr>
            <a:r>
              <a:rPr b="0" lang="en-GB" sz="2400" spc="-1" strike="noStrike">
                <a:solidFill>
                  <a:srgbClr val="000000"/>
                </a:solidFill>
                <a:latin typeface="Calibri"/>
                <a:ea typeface="DejaVu Sans"/>
              </a:rPr>
              <a:t>REGISTERATION NO: 21MCA1099</a:t>
            </a:r>
            <a:endParaRPr b="0" lang="en-IN" sz="2400" spc="-1" strike="noStrike">
              <a:latin typeface="Arial"/>
            </a:endParaRPr>
          </a:p>
          <a:p>
            <a:pPr>
              <a:lnSpc>
                <a:spcPct val="90000"/>
              </a:lnSpc>
              <a:spcBef>
                <a:spcPts val="1001"/>
              </a:spcBef>
              <a:buNone/>
              <a:tabLst>
                <a:tab algn="l" pos="0"/>
              </a:tabLst>
            </a:pPr>
            <a:r>
              <a:rPr b="0" lang="en-GB" sz="2400" spc="-1" strike="noStrike">
                <a:solidFill>
                  <a:srgbClr val="000000"/>
                </a:solidFill>
                <a:latin typeface="Calibri"/>
                <a:ea typeface="DejaVu Sans"/>
              </a:rPr>
              <a:t>GUIDE NAME : RAJAKUMAR ARUL</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wd">
                                    <p:tmAbs val="150"/>
                                  </p:iterate>
                                  <p:childTnLst>
                                    <p:set>
                                      <p:cBhvr>
                                        <p:cTn id="6" dur="1" fill="hold">
                                          <p:stCondLst>
                                            <p:cond delay="0"/>
                                          </p:stCondLst>
                                        </p:cTn>
                                        <p:tgtEl>
                                          <p:spTgt spid="121">
                                            <p:txEl>
                                              <p:pRg st="0" end="0"/>
                                            </p:txEl>
                                          </p:spTgt>
                                        </p:tgtEl>
                                        <p:attrNameLst>
                                          <p:attrName>style.visibility</p:attrName>
                                        </p:attrNameLst>
                                      </p:cBhvr>
                                      <p:to>
                                        <p:strVal val="visible"/>
                                      </p:to>
                                    </p:set>
                                    <p:animEffect filter="fade" transition="in">
                                      <p:cBhvr additive="repl">
                                        <p:cTn id="7" dur="1000"/>
                                        <p:tgtEl>
                                          <p:spTgt spid="121">
                                            <p:txEl>
                                              <p:pRg st="0" end="0"/>
                                            </p:txEl>
                                          </p:spTgt>
                                        </p:tgtEl>
                                      </p:cBhvr>
                                    </p:animEffect>
                                  </p:childTnLst>
                                </p:cTn>
                              </p:par>
                              <p:par>
                                <p:cTn id="8" nodeType="withEffect" fill="hold" presetClass="entr" presetID="10">
                                  <p:stCondLst>
                                    <p:cond delay="1000"/>
                                  </p:stCondLst>
                                  <p:iterate type="wd">
                                    <p:tmAbs val="150"/>
                                  </p:iterate>
                                  <p:childTnLst>
                                    <p:set>
                                      <p:cBhvr>
                                        <p:cTn id="9" dur="1" fill="hold">
                                          <p:stCondLst>
                                            <p:cond delay="0"/>
                                          </p:stCondLst>
                                        </p:cTn>
                                        <p:tgtEl>
                                          <p:spTgt spid="121">
                                            <p:txEl>
                                              <p:pRg st="1" end="1"/>
                                            </p:txEl>
                                          </p:spTgt>
                                        </p:tgtEl>
                                        <p:attrNameLst>
                                          <p:attrName>style.visibility</p:attrName>
                                        </p:attrNameLst>
                                      </p:cBhvr>
                                      <p:to>
                                        <p:strVal val="visible"/>
                                      </p:to>
                                    </p:set>
                                    <p:animEffect filter="fade" transition="in">
                                      <p:cBhvr additive="repl">
                                        <p:cTn id="10" dur="1000"/>
                                        <p:tgtEl>
                                          <p:spTgt spid="1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0">
                                  <p:stCondLst>
                                    <p:cond delay="1000"/>
                                  </p:stCondLst>
                                  <p:iterate type="wd">
                                    <p:tmAbs val="150"/>
                                  </p:iterate>
                                  <p:childTnLst>
                                    <p:set>
                                      <p:cBhvr>
                                        <p:cTn id="14" dur="1" fill="hold">
                                          <p:stCondLst>
                                            <p:cond delay="0"/>
                                          </p:stCondLst>
                                        </p:cTn>
                                        <p:tgtEl>
                                          <p:spTgt spid="121">
                                            <p:txEl>
                                              <p:pRg st="2" end="2"/>
                                            </p:txEl>
                                          </p:spTgt>
                                        </p:tgtEl>
                                        <p:attrNameLst>
                                          <p:attrName>style.visibility</p:attrName>
                                        </p:attrNameLst>
                                      </p:cBhvr>
                                      <p:to>
                                        <p:strVal val="visible"/>
                                      </p:to>
                                    </p:set>
                                    <p:animEffect filter="fade" transition="in">
                                      <p:cBhvr additive="repl">
                                        <p:cTn id="15" dur="1000"/>
                                        <p:tgtEl>
                                          <p:spTgt spid="121">
                                            <p:txEl>
                                              <p:pRg st="2" end="2"/>
                                            </p:txEl>
                                          </p:spTgt>
                                        </p:tgtEl>
                                      </p:cBhvr>
                                    </p:animEffect>
                                  </p:childTnLst>
                                </p:cTn>
                              </p:par>
                              <p:par>
                                <p:cTn id="16" nodeType="withEffect" fill="hold" presetClass="entr" presetID="10">
                                  <p:stCondLst>
                                    <p:cond delay="500"/>
                                  </p:stCondLst>
                                  <p:iterate type="wd">
                                    <p:tmAbs val="150"/>
                                  </p:iterate>
                                  <p:childTnLst>
                                    <p:set>
                                      <p:cBhvr>
                                        <p:cTn id="17" dur="1" fill="hold">
                                          <p:stCondLst>
                                            <p:cond delay="0"/>
                                          </p:stCondLst>
                                        </p:cTn>
                                        <p:tgtEl>
                                          <p:spTgt spid="120"/>
                                        </p:tgtEl>
                                        <p:attrNameLst>
                                          <p:attrName>style.visibility</p:attrName>
                                        </p:attrNameLst>
                                      </p:cBhvr>
                                      <p:to>
                                        <p:strVal val="visible"/>
                                      </p:to>
                                    </p:set>
                                    <p:animEffect filter="fade" transition="in">
                                      <p:cBhvr additive="repl">
                                        <p:cTn id="18"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7" name="CustomShape 2"/>
          <p:cNvSpPr/>
          <p:nvPr/>
        </p:nvSpPr>
        <p:spPr>
          <a:xfrm rot="2700000">
            <a:off x="415440" y="654480"/>
            <a:ext cx="686520" cy="6865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68" name="CustomShape 3"/>
          <p:cNvSpPr/>
          <p:nvPr/>
        </p:nvSpPr>
        <p:spPr>
          <a:xfrm rot="10800000">
            <a:off x="1080" y="0"/>
            <a:ext cx="2834280" cy="1479600"/>
          </a:xfrm>
          <a:custGeom>
            <a:avLst/>
            <a:gdLst/>
            <a:ah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69" name="CustomShape 4"/>
          <p:cNvSpPr/>
          <p:nvPr/>
        </p:nvSpPr>
        <p:spPr>
          <a:xfrm rot="2700000">
            <a:off x="10739160" y="-253080"/>
            <a:ext cx="1826640" cy="1375920"/>
          </a:xfrm>
          <a:custGeom>
            <a:avLst/>
            <a:gdLst/>
            <a:ah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70" name="CustomShape 5"/>
          <p:cNvSpPr/>
          <p:nvPr/>
        </p:nvSpPr>
        <p:spPr>
          <a:xfrm rot="2700000">
            <a:off x="10654200" y="421200"/>
            <a:ext cx="644400" cy="6444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71" name="CustomShape 6"/>
          <p:cNvSpPr/>
          <p:nvPr/>
        </p:nvSpPr>
        <p:spPr>
          <a:xfrm>
            <a:off x="8115480" y="6115680"/>
            <a:ext cx="1493280" cy="74124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p:style>
      </p:sp>
      <p:pic>
        <p:nvPicPr>
          <p:cNvPr id="172" name="Picture 4" descr="Text&#10;&#10;Description automatically generated"/>
          <p:cNvPicPr/>
          <p:nvPr/>
        </p:nvPicPr>
        <p:blipFill>
          <a:blip r:embed="rId1"/>
          <a:srcRect l="0" t="49235" r="-85" b="150"/>
          <a:stretch/>
        </p:blipFill>
        <p:spPr>
          <a:xfrm>
            <a:off x="634320" y="2093040"/>
            <a:ext cx="10913400" cy="3103200"/>
          </a:xfrm>
          <a:prstGeom prst="rect">
            <a:avLst/>
          </a:prstGeom>
          <a:ln w="0">
            <a:noFill/>
          </a:ln>
        </p:spPr>
      </p:pic>
      <p:sp>
        <p:nvSpPr>
          <p:cNvPr id="173" name="CustomShape 7"/>
          <p:cNvSpPr/>
          <p:nvPr/>
        </p:nvSpPr>
        <p:spPr>
          <a:xfrm>
            <a:off x="9167400" y="6453000"/>
            <a:ext cx="813960" cy="40392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74" name="CustomShape 8"/>
          <p:cNvSpPr/>
          <p:nvPr/>
        </p:nvSpPr>
        <p:spPr>
          <a:xfrm>
            <a:off x="3600" y="514800"/>
            <a:ext cx="12183480" cy="760320"/>
          </a:xfrm>
          <a:prstGeom prst="rect">
            <a:avLst/>
          </a:prstGeom>
          <a:solidFill>
            <a:schemeClr val="bg1"/>
          </a:solidFill>
          <a:ln w="0">
            <a:noFill/>
          </a:ln>
        </p:spPr>
        <p:style>
          <a:lnRef idx="0"/>
          <a:fillRef idx="0"/>
          <a:effectRef idx="0"/>
          <a:fontRef idx="minor"/>
        </p:style>
        <p:txBody>
          <a:bodyPr lIns="90000" rIns="90000" tIns="45000" bIns="45000" anchor="t">
            <a:spAutoFit/>
          </a:bodyPr>
          <a:p>
            <a:pPr algn="ctr">
              <a:lnSpc>
                <a:spcPct val="100000"/>
              </a:lnSpc>
              <a:buNone/>
            </a:pPr>
            <a:r>
              <a:rPr b="1" i="1" lang="en-GB" sz="4400" spc="-1" strike="noStrike">
                <a:solidFill>
                  <a:srgbClr val="000000"/>
                </a:solidFill>
                <a:latin typeface="Courier New"/>
                <a:ea typeface="DejaVu Sans"/>
              </a:rPr>
              <a:t>NORMAL TRAFFIC GENERATION</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5" name="Picture 4" descr="Text&#10;&#10;Description automatically generated"/>
          <p:cNvPicPr/>
          <p:nvPr/>
        </p:nvPicPr>
        <p:blipFill>
          <a:blip r:embed="rId1"/>
          <a:srcRect l="0" t="51244" r="-94" b="-168"/>
          <a:stretch/>
        </p:blipFill>
        <p:spPr>
          <a:xfrm>
            <a:off x="643320" y="1930320"/>
            <a:ext cx="10904040" cy="2996640"/>
          </a:xfrm>
          <a:prstGeom prst="rect">
            <a:avLst/>
          </a:prstGeom>
          <a:ln w="0">
            <a:noFill/>
          </a:ln>
        </p:spPr>
      </p:pic>
      <p:sp>
        <p:nvSpPr>
          <p:cNvPr id="176" name="CustomShape 1"/>
          <p:cNvSpPr/>
          <p:nvPr/>
        </p:nvSpPr>
        <p:spPr>
          <a:xfrm>
            <a:off x="3600" y="617040"/>
            <a:ext cx="12183480" cy="760320"/>
          </a:xfrm>
          <a:prstGeom prst="rect">
            <a:avLst/>
          </a:prstGeom>
          <a:solidFill>
            <a:schemeClr val="bg1"/>
          </a:solidFill>
          <a:ln w="0">
            <a:noFill/>
          </a:ln>
        </p:spPr>
        <p:style>
          <a:lnRef idx="0"/>
          <a:fillRef idx="0"/>
          <a:effectRef idx="0"/>
          <a:fontRef idx="minor"/>
        </p:style>
        <p:txBody>
          <a:bodyPr lIns="90000" rIns="90000" tIns="45000" bIns="45000" anchor="t">
            <a:spAutoFit/>
          </a:bodyPr>
          <a:p>
            <a:pPr algn="ctr">
              <a:lnSpc>
                <a:spcPct val="100000"/>
              </a:lnSpc>
              <a:buNone/>
            </a:pPr>
            <a:r>
              <a:rPr b="1" i="1" lang="en-GB" sz="4400" spc="-1" strike="noStrike">
                <a:solidFill>
                  <a:srgbClr val="000000"/>
                </a:solidFill>
                <a:latin typeface="Courier New"/>
                <a:ea typeface="DejaVu Sans"/>
              </a:rPr>
              <a:t>ATTACK TRAFFIC GENERATION</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CustomShape 1"/>
          <p:cNvSpPr/>
          <p:nvPr/>
        </p:nvSpPr>
        <p:spPr>
          <a:xfrm>
            <a:off x="0" y="0"/>
            <a:ext cx="12191040" cy="68569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p:style>
      </p:sp>
      <p:grpSp>
        <p:nvGrpSpPr>
          <p:cNvPr id="178" name="Group 2"/>
          <p:cNvGrpSpPr/>
          <p:nvPr/>
        </p:nvGrpSpPr>
        <p:grpSpPr>
          <a:xfrm>
            <a:off x="0" y="0"/>
            <a:ext cx="12191040" cy="4266000"/>
            <a:chOff x="0" y="0"/>
            <a:chExt cx="12191040" cy="4266000"/>
          </a:xfrm>
        </p:grpSpPr>
        <p:sp>
          <p:nvSpPr>
            <p:cNvPr id="179" name="CustomShape 3"/>
            <p:cNvSpPr/>
            <p:nvPr/>
          </p:nvSpPr>
          <p:spPr>
            <a:xfrm>
              <a:off x="0" y="0"/>
              <a:ext cx="12191040" cy="4266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180" name="CustomShape 4"/>
            <p:cNvSpPr/>
            <p:nvPr/>
          </p:nvSpPr>
          <p:spPr>
            <a:xfrm>
              <a:off x="0" y="0"/>
              <a:ext cx="12191040" cy="4266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p:style>
        </p:sp>
      </p:grpSp>
      <p:sp>
        <p:nvSpPr>
          <p:cNvPr id="181" name="CustomShape 5"/>
          <p:cNvSpPr/>
          <p:nvPr/>
        </p:nvSpPr>
        <p:spPr>
          <a:xfrm>
            <a:off x="0" y="0"/>
            <a:ext cx="12191040" cy="4266000"/>
          </a:xfrm>
          <a:custGeom>
            <a:avLst/>
            <a:gdLst/>
            <a:ah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p:style>
      </p:sp>
      <p:pic>
        <p:nvPicPr>
          <p:cNvPr id="182" name="Picture 5" descr="Text&#10;&#10;Description automatically generated"/>
          <p:cNvPicPr/>
          <p:nvPr/>
        </p:nvPicPr>
        <p:blipFill>
          <a:blip r:embed="rId1"/>
          <a:srcRect l="0" t="81368" r="-83" b="-147"/>
          <a:stretch/>
        </p:blipFill>
        <p:spPr>
          <a:xfrm>
            <a:off x="252720" y="3179880"/>
            <a:ext cx="11676240" cy="2072160"/>
          </a:xfrm>
          <a:prstGeom prst="rect">
            <a:avLst/>
          </a:prstGeom>
          <a:ln w="12600">
            <a:noFill/>
          </a:ln>
          <a:effectLst>
            <a:outerShdw algn="ctr" blurRad="317520" rotWithShape="0">
              <a:schemeClr val="tx1">
                <a:alpha val="25000"/>
              </a:schemeClr>
            </a:outerShdw>
          </a:effectLst>
        </p:spPr>
      </p:pic>
      <p:sp>
        <p:nvSpPr>
          <p:cNvPr id="183" name="CustomShape 6"/>
          <p:cNvSpPr/>
          <p:nvPr/>
        </p:nvSpPr>
        <p:spPr>
          <a:xfrm>
            <a:off x="161640" y="914400"/>
            <a:ext cx="11793240" cy="821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i="1" lang="en-GB" sz="4800" spc="-1" strike="noStrike">
                <a:solidFill>
                  <a:srgbClr val="000000"/>
                </a:solidFill>
                <a:latin typeface="Courier New"/>
                <a:ea typeface="DejaVu Sans"/>
              </a:rPr>
              <a:t>ACCURACY AND DETECTION RATE</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CustomShape 1"/>
          <p:cNvSpPr/>
          <p:nvPr/>
        </p:nvSpPr>
        <p:spPr>
          <a:xfrm>
            <a:off x="0" y="0"/>
            <a:ext cx="12190680" cy="6856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5" name="CustomShape 2"/>
          <p:cNvSpPr/>
          <p:nvPr/>
        </p:nvSpPr>
        <p:spPr>
          <a:xfrm>
            <a:off x="360" y="0"/>
            <a:ext cx="12190320" cy="6856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6" name="CustomShape 3"/>
          <p:cNvSpPr/>
          <p:nvPr/>
        </p:nvSpPr>
        <p:spPr>
          <a:xfrm>
            <a:off x="804600" y="2421720"/>
            <a:ext cx="4976280" cy="3637800"/>
          </a:xfrm>
          <a:prstGeom prst="rect">
            <a:avLst/>
          </a:prstGeom>
          <a:noFill/>
          <a:ln w="0">
            <a:noFill/>
          </a:ln>
        </p:spPr>
        <p:style>
          <a:lnRef idx="0"/>
          <a:fillRef idx="0"/>
          <a:effectRef idx="0"/>
          <a:fontRef idx="minor"/>
        </p:style>
        <p:txBody>
          <a:bodyPr lIns="90000" rIns="90000" tIns="45000" bIns="45000" anchor="ctr">
            <a:normAutofit/>
          </a:bodyPr>
          <a:p>
            <a:pPr marL="216000" indent="-227880">
              <a:lnSpc>
                <a:spcPct val="90000"/>
              </a:lnSpc>
              <a:spcAft>
                <a:spcPts val="601"/>
              </a:spcAft>
              <a:buClr>
                <a:srgbClr val="44546a"/>
              </a:buClr>
              <a:buFont typeface="Arial"/>
              <a:buChar char="•"/>
            </a:pPr>
            <a:r>
              <a:rPr b="0" lang="en-US" sz="5000" spc="-1" strike="noStrike">
                <a:solidFill>
                  <a:srgbClr val="44546a"/>
                </a:solidFill>
                <a:latin typeface="Calibri"/>
                <a:ea typeface="DejaVu Sans"/>
              </a:rPr>
              <a:t>THANK YOU</a:t>
            </a:r>
            <a:endParaRPr b="0" lang="en-IN" sz="5000" spc="-1" strike="noStrike">
              <a:latin typeface="Arial"/>
            </a:endParaRPr>
          </a:p>
        </p:txBody>
      </p:sp>
      <p:grpSp>
        <p:nvGrpSpPr>
          <p:cNvPr id="187" name="Group 4"/>
          <p:cNvGrpSpPr/>
          <p:nvPr/>
        </p:nvGrpSpPr>
        <p:grpSpPr>
          <a:xfrm>
            <a:off x="6369840" y="0"/>
            <a:ext cx="5820840" cy="6683760"/>
            <a:chOff x="6369840" y="0"/>
            <a:chExt cx="5820840" cy="6683760"/>
          </a:xfrm>
        </p:grpSpPr>
        <p:sp>
          <p:nvSpPr>
            <p:cNvPr id="188" name="CustomShape 5"/>
            <p:cNvSpPr/>
            <p:nvPr/>
          </p:nvSpPr>
          <p:spPr>
            <a:xfrm>
              <a:off x="6369840" y="0"/>
              <a:ext cx="5820840" cy="6683760"/>
            </a:xfrm>
            <a:custGeom>
              <a:avLst/>
              <a:gdLst/>
              <a:ah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sp>
          <p:nvSpPr>
            <p:cNvPr id="189" name="CustomShape 6"/>
            <p:cNvSpPr/>
            <p:nvPr/>
          </p:nvSpPr>
          <p:spPr>
            <a:xfrm>
              <a:off x="6417720" y="98640"/>
              <a:ext cx="5772960" cy="6314040"/>
            </a:xfrm>
            <a:custGeom>
              <a:avLst/>
              <a:gdLst/>
              <a:ah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sp>
          <p:nvSpPr>
            <p:cNvPr id="190" name="CustomShape 7"/>
            <p:cNvSpPr/>
            <p:nvPr/>
          </p:nvSpPr>
          <p:spPr>
            <a:xfrm>
              <a:off x="6422760" y="131760"/>
              <a:ext cx="5767560" cy="6228000"/>
            </a:xfrm>
            <a:custGeom>
              <a:avLst/>
              <a:gdLst/>
              <a:ah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sp>
          <p:nvSpPr>
            <p:cNvPr id="191" name="CustomShape 8"/>
            <p:cNvSpPr/>
            <p:nvPr/>
          </p:nvSpPr>
          <p:spPr>
            <a:xfrm>
              <a:off x="6422760" y="131760"/>
              <a:ext cx="5767560" cy="6228000"/>
            </a:xfrm>
            <a:custGeom>
              <a:avLst/>
              <a:gdLst/>
              <a:ah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grpSp>
      <p:pic>
        <p:nvPicPr>
          <p:cNvPr id="192" name="Graphic 8" descr="Smiling Face with No Fill"/>
          <p:cNvPicPr/>
          <p:nvPr/>
        </p:nvPicPr>
        <p:blipFill>
          <a:blip r:embed="rId1"/>
          <a:stretch/>
        </p:blipFill>
        <p:spPr>
          <a:xfrm>
            <a:off x="8121600" y="1629000"/>
            <a:ext cx="3618720" cy="3618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2880" y="0"/>
            <a:ext cx="12187440" cy="6856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3" name="CustomShape 2"/>
          <p:cNvSpPr/>
          <p:nvPr/>
        </p:nvSpPr>
        <p:spPr>
          <a:xfrm>
            <a:off x="489240" y="1118880"/>
            <a:ext cx="4618440" cy="46184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4" name="CustomShape 3"/>
          <p:cNvSpPr/>
          <p:nvPr/>
        </p:nvSpPr>
        <p:spPr>
          <a:xfrm>
            <a:off x="1171080" y="1396800"/>
            <a:ext cx="3238920" cy="4063320"/>
          </a:xfrm>
          <a:prstGeom prst="rect">
            <a:avLst/>
          </a:prstGeom>
          <a:noFill/>
          <a:ln w="0">
            <a:noFill/>
          </a:ln>
        </p:spPr>
        <p:style>
          <a:lnRef idx="0"/>
          <a:fillRef idx="0"/>
          <a:effectRef idx="0"/>
          <a:fontRef idx="minor"/>
        </p:style>
        <p:txBody>
          <a:bodyPr lIns="90000" rIns="90000" tIns="45000" bIns="45000" anchor="ctr">
            <a:normAutofit/>
          </a:bodyPr>
          <a:p>
            <a:pPr>
              <a:lnSpc>
                <a:spcPct val="90000"/>
              </a:lnSpc>
              <a:buNone/>
            </a:pPr>
            <a:r>
              <a:rPr b="0" lang="en-GB" sz="4400" spc="-1" strike="noStrike">
                <a:solidFill>
                  <a:srgbClr val="ffffff"/>
                </a:solidFill>
                <a:latin typeface="Calibri Light"/>
                <a:ea typeface="DejaVu Sans"/>
              </a:rPr>
              <a:t>PROBLEM STATEMENT</a:t>
            </a:r>
            <a:endParaRPr b="0" lang="en-IN" sz="4400" spc="-1" strike="noStrike">
              <a:latin typeface="Arial"/>
            </a:endParaRPr>
          </a:p>
        </p:txBody>
      </p:sp>
      <p:sp>
        <p:nvSpPr>
          <p:cNvPr id="125" name="CustomShape 4"/>
          <p:cNvSpPr/>
          <p:nvPr/>
        </p:nvSpPr>
        <p:spPr>
          <a:xfrm rot="19809000">
            <a:off x="8682840" y="941040"/>
            <a:ext cx="2986560" cy="2986560"/>
          </a:xfrm>
          <a:prstGeom prst="arc">
            <a:avLst>
              <a:gd name="adj1" fmla="val 15817365"/>
              <a:gd name="adj2" fmla="val 1781380"/>
            </a:avLst>
          </a:prstGeom>
          <a:noFill/>
          <a:ln cap="rnd" w="127080">
            <a:solidFill>
              <a:srgbClr val="ffc000"/>
            </a:solidFill>
            <a:prstDash val="dash"/>
          </a:ln>
        </p:spPr>
        <p:style>
          <a:lnRef idx="1">
            <a:schemeClr val="accent1"/>
          </a:lnRef>
          <a:fillRef idx="0">
            <a:schemeClr val="accent1"/>
          </a:fillRef>
          <a:effectRef idx="0">
            <a:schemeClr val="accent1"/>
          </a:effectRef>
          <a:fontRef idx="minor"/>
        </p:style>
      </p:sp>
      <p:sp>
        <p:nvSpPr>
          <p:cNvPr id="126" name="CustomShape 5"/>
          <p:cNvSpPr/>
          <p:nvPr/>
        </p:nvSpPr>
        <p:spPr>
          <a:xfrm>
            <a:off x="910080" y="4781160"/>
            <a:ext cx="544680" cy="5446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27" name="CustomShape 6"/>
          <p:cNvSpPr/>
          <p:nvPr/>
        </p:nvSpPr>
        <p:spPr>
          <a:xfrm>
            <a:off x="5370120" y="1526040"/>
            <a:ext cx="5535000" cy="3933720"/>
          </a:xfrm>
          <a:prstGeom prst="rect">
            <a:avLst/>
          </a:prstGeom>
          <a:noFill/>
          <a:ln w="0">
            <a:noFill/>
          </a:ln>
        </p:spPr>
        <p:style>
          <a:lnRef idx="0"/>
          <a:fillRef idx="0"/>
          <a:effectRef idx="0"/>
          <a:fontRef idx="minor"/>
        </p:style>
        <p:txBody>
          <a:bodyPr lIns="90000" rIns="90000" tIns="45000" bIns="45000" anchor="t">
            <a:normAutofit/>
          </a:bodyPr>
          <a:p>
            <a:pPr marL="228600" indent="-227880">
              <a:lnSpc>
                <a:spcPct val="90000"/>
              </a:lnSpc>
              <a:spcBef>
                <a:spcPts val="1001"/>
              </a:spcBef>
              <a:buClr>
                <a:srgbClr val="000000"/>
              </a:buClr>
              <a:buFont typeface="Arial"/>
              <a:buChar char="•"/>
            </a:pPr>
            <a:r>
              <a:rPr b="0" lang="en-GB" sz="2800" spc="-1" strike="noStrike">
                <a:solidFill>
                  <a:srgbClr val="000000"/>
                </a:solidFill>
                <a:latin typeface="Calibri"/>
                <a:ea typeface="Calibri"/>
              </a:rPr>
              <a:t>“</a:t>
            </a:r>
            <a:r>
              <a:rPr b="0" lang="en-GB" sz="2800" spc="-1" strike="noStrike">
                <a:solidFill>
                  <a:srgbClr val="000000"/>
                </a:solidFill>
                <a:latin typeface="Calibri"/>
                <a:ea typeface="Calibri"/>
              </a:rPr>
              <a:t>Can Software defined networking improve the detection and mitigation of DDOS attacks in a cloud environment”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0" y="-18000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0" lang="en-GB" sz="4400" spc="-1" strike="noStrike">
                <a:solidFill>
                  <a:srgbClr val="000000"/>
                </a:solidFill>
                <a:latin typeface="Calibri Light"/>
                <a:ea typeface="DejaVu Sans"/>
              </a:rPr>
              <a:t>GUIDE APPROVAL:</a:t>
            </a:r>
            <a:endParaRPr b="0" lang="en-IN" sz="4400" spc="-1" strike="noStrike">
              <a:latin typeface="Arial"/>
            </a:endParaRPr>
          </a:p>
        </p:txBody>
      </p:sp>
      <p:sp>
        <p:nvSpPr>
          <p:cNvPr id="129" name="CustomShape 2"/>
          <p:cNvSpPr/>
          <p:nvPr/>
        </p:nvSpPr>
        <p:spPr>
          <a:xfrm>
            <a:off x="838080" y="1825560"/>
            <a:ext cx="10514160" cy="4349880"/>
          </a:xfrm>
          <a:prstGeom prst="rect">
            <a:avLst/>
          </a:prstGeom>
          <a:noFill/>
          <a:ln w="0">
            <a:noFill/>
          </a:ln>
        </p:spPr>
        <p:style>
          <a:lnRef idx="0"/>
          <a:fillRef idx="0"/>
          <a:effectRef idx="0"/>
          <a:fontRef idx="minor"/>
        </p:style>
      </p:sp>
      <p:pic>
        <p:nvPicPr>
          <p:cNvPr id="130" name="" descr=""/>
          <p:cNvPicPr/>
          <p:nvPr/>
        </p:nvPicPr>
        <p:blipFill>
          <a:blip r:embed="rId1"/>
          <a:stretch/>
        </p:blipFill>
        <p:spPr>
          <a:xfrm>
            <a:off x="21960" y="720000"/>
            <a:ext cx="12191040" cy="61520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CustomShape 1"/>
          <p:cNvSpPr/>
          <p:nvPr/>
        </p:nvSpPr>
        <p:spPr>
          <a:xfrm flipV="1">
            <a:off x="0" y="-1440"/>
            <a:ext cx="4402440" cy="6856560"/>
          </a:xfrm>
          <a:custGeom>
            <a:avLst/>
            <a:gdLst/>
            <a:ah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54545"/>
          </a:solidFill>
          <a:ln>
            <a:noFill/>
          </a:ln>
        </p:spPr>
        <p:style>
          <a:lnRef idx="2">
            <a:schemeClr val="accent1">
              <a:shade val="50000"/>
            </a:schemeClr>
          </a:lnRef>
          <a:fillRef idx="1002">
            <a:schemeClr val="dk1"/>
          </a:fillRef>
          <a:effectRef idx="0">
            <a:schemeClr val="accent1"/>
          </a:effectRef>
          <a:fontRef idx="minor"/>
        </p:style>
      </p:sp>
      <p:grpSp>
        <p:nvGrpSpPr>
          <p:cNvPr id="132" name="Group 2"/>
          <p:cNvGrpSpPr/>
          <p:nvPr/>
        </p:nvGrpSpPr>
        <p:grpSpPr>
          <a:xfrm>
            <a:off x="3315240" y="0"/>
            <a:ext cx="2435400" cy="6856560"/>
            <a:chOff x="3315240" y="0"/>
            <a:chExt cx="2435400" cy="6856560"/>
          </a:xfrm>
        </p:grpSpPr>
        <p:sp>
          <p:nvSpPr>
            <p:cNvPr id="133" name="CustomShape 3"/>
            <p:cNvSpPr/>
            <p:nvPr/>
          </p:nvSpPr>
          <p:spPr>
            <a:xfrm>
              <a:off x="3621600" y="0"/>
              <a:ext cx="1121040" cy="532764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sp>
        <p:sp>
          <p:nvSpPr>
            <p:cNvPr id="134" name="CustomShape 4"/>
            <p:cNvSpPr/>
            <p:nvPr/>
          </p:nvSpPr>
          <p:spPr>
            <a:xfrm>
              <a:off x="3315240" y="0"/>
              <a:ext cx="1116000" cy="5275440"/>
            </a:xfrm>
            <a:custGeom>
              <a:avLst/>
              <a:gdLst/>
              <a:ahLst/>
              <a:rect l="l" t="t" r="r" b="b"/>
              <a:pathLst>
                <a:path w="704" h="3324">
                  <a:moveTo>
                    <a:pt x="704" y="0"/>
                  </a:moveTo>
                  <a:lnTo>
                    <a:pt x="545" y="0"/>
                  </a:lnTo>
                  <a:lnTo>
                    <a:pt x="0" y="3300"/>
                  </a:lnTo>
                  <a:lnTo>
                    <a:pt x="157" y="3324"/>
                  </a:lnTo>
                  <a:lnTo>
                    <a:pt x="704" y="0"/>
                  </a:lnTo>
                  <a:close/>
                </a:path>
              </a:pathLst>
            </a:custGeom>
            <a:solidFill>
              <a:srgbClr val="595959"/>
            </a:solidFill>
            <a:ln w="0">
              <a:noFill/>
            </a:ln>
          </p:spPr>
          <p:style>
            <a:lnRef idx="0"/>
            <a:fillRef idx="0"/>
            <a:effectRef idx="0"/>
            <a:fontRef idx="minor"/>
          </p:style>
        </p:sp>
        <p:sp>
          <p:nvSpPr>
            <p:cNvPr id="135" name="CustomShape 5"/>
            <p:cNvSpPr/>
            <p:nvPr/>
          </p:nvSpPr>
          <p:spPr>
            <a:xfrm>
              <a:off x="3315240" y="5238720"/>
              <a:ext cx="1227240" cy="1617840"/>
            </a:xfrm>
            <a:custGeom>
              <a:avLst/>
              <a:gdLst/>
              <a:ahLst/>
              <a:rect l="l" t="t" r="r" b="b"/>
              <a:pathLst>
                <a:path w="774" h="1020">
                  <a:moveTo>
                    <a:pt x="0" y="0"/>
                  </a:moveTo>
                  <a:lnTo>
                    <a:pt x="740" y="1020"/>
                  </a:lnTo>
                  <a:lnTo>
                    <a:pt x="774" y="1020"/>
                  </a:lnTo>
                  <a:lnTo>
                    <a:pt x="0" y="0"/>
                  </a:lnTo>
                  <a:close/>
                </a:path>
              </a:pathLst>
            </a:custGeom>
            <a:solidFill>
              <a:srgbClr val="262626"/>
            </a:solidFill>
            <a:ln w="0">
              <a:noFill/>
            </a:ln>
          </p:spPr>
          <p:style>
            <a:lnRef idx="0"/>
            <a:fillRef idx="0"/>
            <a:effectRef idx="0"/>
            <a:fontRef idx="minor"/>
          </p:style>
        </p:sp>
        <p:sp>
          <p:nvSpPr>
            <p:cNvPr id="136" name="CustomShape 6"/>
            <p:cNvSpPr/>
            <p:nvPr/>
          </p:nvSpPr>
          <p:spPr>
            <a:xfrm>
              <a:off x="3621600" y="5291280"/>
              <a:ext cx="1494000" cy="156528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sp>
        <p:sp>
          <p:nvSpPr>
            <p:cNvPr id="137" name="CustomShape 7"/>
            <p:cNvSpPr/>
            <p:nvPr/>
          </p:nvSpPr>
          <p:spPr>
            <a:xfrm>
              <a:off x="3621600" y="5286240"/>
              <a:ext cx="2129040" cy="157032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sp>
        <p:sp>
          <p:nvSpPr>
            <p:cNvPr id="138" name="CustomShape 8"/>
            <p:cNvSpPr/>
            <p:nvPr/>
          </p:nvSpPr>
          <p:spPr>
            <a:xfrm>
              <a:off x="3315240" y="5238720"/>
              <a:ext cx="1694160" cy="161784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w="0">
              <a:noFill/>
            </a:ln>
          </p:spPr>
          <p:style>
            <a:lnRef idx="0"/>
            <a:fillRef idx="0"/>
            <a:effectRef idx="0"/>
            <a:fontRef idx="minor"/>
          </p:style>
        </p:sp>
      </p:grpSp>
      <p:sp>
        <p:nvSpPr>
          <p:cNvPr id="139" name="CustomShape 9"/>
          <p:cNvSpPr/>
          <p:nvPr/>
        </p:nvSpPr>
        <p:spPr>
          <a:xfrm>
            <a:off x="534960" y="685800"/>
            <a:ext cx="2778840" cy="5104080"/>
          </a:xfrm>
          <a:prstGeom prst="rect">
            <a:avLst/>
          </a:prstGeom>
          <a:noFill/>
          <a:ln w="0">
            <a:noFill/>
          </a:ln>
        </p:spPr>
        <p:style>
          <a:lnRef idx="0"/>
          <a:fillRef idx="0"/>
          <a:effectRef idx="0"/>
          <a:fontRef idx="minor"/>
        </p:style>
        <p:txBody>
          <a:bodyPr lIns="90000" rIns="90000" tIns="45000" bIns="45000" anchor="ctr">
            <a:normAutofit/>
          </a:bodyPr>
          <a:p>
            <a:pPr>
              <a:lnSpc>
                <a:spcPct val="90000"/>
              </a:lnSpc>
              <a:buNone/>
            </a:pPr>
            <a:r>
              <a:rPr b="0" lang="en-GB" sz="2600" spc="-1" strike="noStrike">
                <a:solidFill>
                  <a:srgbClr val="ffffff"/>
                </a:solidFill>
                <a:latin typeface="Calibri Light"/>
                <a:ea typeface="DejaVu Sans"/>
              </a:rPr>
              <a:t>METHODOLOGY</a:t>
            </a:r>
            <a:endParaRPr b="0" lang="en-IN" sz="2600" spc="-1" strike="noStrike">
              <a:latin typeface="Arial"/>
            </a:endParaRPr>
          </a:p>
        </p:txBody>
      </p:sp>
      <p:graphicFrame>
        <p:nvGraphicFramePr>
          <p:cNvPr id="1" name="Diagram1"/>
          <p:cNvGraphicFramePr/>
          <p:nvPr>
            <p:extLst>
              <p:ext uri="{D42A27DB-BD31-4B8C-83A1-F6EECF244321}">
                <p14:modId xmlns:p14="http://schemas.microsoft.com/office/powerpoint/2010/main" val="2746806525"/>
              </p:ext>
            </p:extLst>
          </p:nvPr>
        </p:nvGraphicFramePr>
        <p:xfrm>
          <a:off x="5010120" y="685800"/>
          <a:ext cx="6491520" cy="51040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CustomShape 1"/>
          <p:cNvSpPr/>
          <p:nvPr/>
        </p:nvSpPr>
        <p:spPr>
          <a:xfrm>
            <a:off x="484200" y="470880"/>
            <a:ext cx="4379400" cy="5890680"/>
          </a:xfrm>
          <a:custGeom>
            <a:avLst/>
            <a:gdLst/>
            <a:ah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41" name="CustomShape 2"/>
          <p:cNvSpPr/>
          <p:nvPr/>
        </p:nvSpPr>
        <p:spPr>
          <a:xfrm>
            <a:off x="862920" y="1011960"/>
            <a:ext cx="3414600" cy="4794120"/>
          </a:xfrm>
          <a:prstGeom prst="rect">
            <a:avLst/>
          </a:prstGeom>
          <a:noFill/>
          <a:ln w="0">
            <a:noFill/>
          </a:ln>
        </p:spPr>
        <p:style>
          <a:lnRef idx="0"/>
          <a:fillRef idx="0"/>
          <a:effectRef idx="0"/>
          <a:fontRef idx="minor"/>
        </p:style>
        <p:txBody>
          <a:bodyPr lIns="90000" rIns="90000" tIns="45000" bIns="45000" anchor="ctr">
            <a:normAutofit/>
          </a:bodyPr>
          <a:p>
            <a:pPr>
              <a:lnSpc>
                <a:spcPct val="90000"/>
              </a:lnSpc>
              <a:buNone/>
            </a:pPr>
            <a:r>
              <a:rPr b="0" lang="en-GB" sz="3200" spc="-1" strike="noStrike">
                <a:solidFill>
                  <a:srgbClr val="ffffff"/>
                </a:solidFill>
                <a:latin typeface="Calibri Light"/>
                <a:ea typeface="DejaVu Sans"/>
              </a:rPr>
              <a:t>DEVELOPMENT TOOLS</a:t>
            </a:r>
            <a:endParaRPr b="0" lang="en-IN" sz="3200" spc="-1" strike="noStrike">
              <a:latin typeface="Arial"/>
            </a:endParaRPr>
          </a:p>
        </p:txBody>
      </p:sp>
      <p:graphicFrame>
        <p:nvGraphicFramePr>
          <p:cNvPr id="2" name="Diagram2"/>
          <p:cNvGraphicFramePr/>
          <p:nvPr>
            <p:extLst>
              <p:ext uri="{D42A27DB-BD31-4B8C-83A1-F6EECF244321}">
                <p14:modId xmlns:p14="http://schemas.microsoft.com/office/powerpoint/2010/main" val="3423683014"/>
              </p:ext>
            </p:extLst>
          </p:nvPr>
        </p:nvGraphicFramePr>
        <p:xfrm>
          <a:off x="5194440" y="470880"/>
          <a:ext cx="6512040" cy="58838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CustomShape 1"/>
          <p:cNvSpPr/>
          <p:nvPr/>
        </p:nvSpPr>
        <p:spPr>
          <a:xfrm>
            <a:off x="2880" y="0"/>
            <a:ext cx="12187440" cy="6856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838080" y="365040"/>
            <a:ext cx="5556960" cy="1324080"/>
          </a:xfrm>
          <a:prstGeom prst="rect">
            <a:avLst/>
          </a:prstGeom>
          <a:noFill/>
          <a:ln w="0">
            <a:noFill/>
          </a:ln>
        </p:spPr>
        <p:style>
          <a:lnRef idx="0"/>
          <a:fillRef idx="0"/>
          <a:effectRef idx="0"/>
          <a:fontRef idx="minor"/>
        </p:style>
        <p:txBody>
          <a:bodyPr lIns="90000" rIns="90000" tIns="45000" bIns="45000" anchor="ctr">
            <a:normAutofit/>
          </a:bodyPr>
          <a:p>
            <a:pPr>
              <a:lnSpc>
                <a:spcPct val="90000"/>
              </a:lnSpc>
              <a:buNone/>
            </a:pPr>
            <a:r>
              <a:rPr b="0" lang="en-GB" sz="4400" spc="-1" strike="noStrike">
                <a:solidFill>
                  <a:srgbClr val="000000"/>
                </a:solidFill>
                <a:latin typeface="Calibri Light"/>
                <a:ea typeface="Calibri Light"/>
              </a:rPr>
              <a:t>SIMULATION TOOLS</a:t>
            </a:r>
            <a:endParaRPr b="0" lang="en-IN" sz="4400" spc="-1" strike="noStrike">
              <a:latin typeface="Arial"/>
            </a:endParaRPr>
          </a:p>
        </p:txBody>
      </p:sp>
      <p:sp>
        <p:nvSpPr>
          <p:cNvPr id="144" name="CustomShape 3"/>
          <p:cNvSpPr/>
          <p:nvPr/>
        </p:nvSpPr>
        <p:spPr>
          <a:xfrm>
            <a:off x="10208520" y="0"/>
            <a:ext cx="1133640" cy="476640"/>
          </a:xfrm>
          <a:custGeom>
            <a:avLst/>
            <a:gdLst/>
            <a:ah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45" name="CustomShape 4"/>
          <p:cNvSpPr/>
          <p:nvPr/>
        </p:nvSpPr>
        <p:spPr>
          <a:xfrm>
            <a:off x="838080" y="1825560"/>
            <a:ext cx="5556960" cy="4349880"/>
          </a:xfrm>
          <a:prstGeom prst="rect">
            <a:avLst/>
          </a:prstGeom>
          <a:noFill/>
          <a:ln w="0">
            <a:noFill/>
          </a:ln>
        </p:spPr>
        <p:style>
          <a:lnRef idx="0"/>
          <a:fillRef idx="0"/>
          <a:effectRef idx="0"/>
          <a:fontRef idx="minor"/>
        </p:style>
        <p:txBody>
          <a:bodyPr lIns="90000" rIns="90000" tIns="45000" bIns="45000" anchor="t">
            <a:normAutofit fontScale="80000"/>
          </a:bodyPr>
          <a:p>
            <a:pPr marL="228600" indent="-227880">
              <a:lnSpc>
                <a:spcPct val="90000"/>
              </a:lnSpc>
              <a:spcBef>
                <a:spcPts val="1001"/>
              </a:spcBef>
              <a:buClr>
                <a:srgbClr val="000000"/>
              </a:buClr>
              <a:buFont typeface="Arial"/>
              <a:buChar char="•"/>
            </a:pPr>
            <a:r>
              <a:rPr b="0" lang="en-GB" sz="2800" spc="-1" strike="noStrike">
                <a:solidFill>
                  <a:srgbClr val="000000"/>
                </a:solidFill>
                <a:latin typeface="Calibri"/>
                <a:ea typeface="Calibri"/>
              </a:rPr>
              <a:t>Mininet</a:t>
            </a:r>
            <a:endParaRPr b="0" lang="en-IN" sz="2800" spc="-1" strike="noStrike">
              <a:latin typeface="Arial"/>
            </a:endParaRPr>
          </a:p>
          <a:p>
            <a:pPr marL="228600" indent="-227880">
              <a:lnSpc>
                <a:spcPct val="90000"/>
              </a:lnSpc>
              <a:spcBef>
                <a:spcPts val="1001"/>
              </a:spcBef>
              <a:buClr>
                <a:srgbClr val="000000"/>
              </a:buClr>
              <a:buFont typeface="Arial"/>
              <a:buChar char="•"/>
            </a:pPr>
            <a:r>
              <a:rPr b="0" lang="en-GB" sz="1600" spc="-1" strike="noStrike">
                <a:solidFill>
                  <a:srgbClr val="000000"/>
                </a:solidFill>
                <a:latin typeface="Calibri"/>
                <a:ea typeface="Calibri"/>
              </a:rPr>
              <a:t>Mininet is a software emulator for prototyping a large network on a single machine. Mininet can be used to quickly create a realistic virtual network running actual kernel, switch and software application code on a personal computer.</a:t>
            </a:r>
            <a:endParaRPr b="0" lang="en-IN" sz="1600" spc="-1" strike="noStrike">
              <a:latin typeface="Arial"/>
            </a:endParaRPr>
          </a:p>
          <a:p>
            <a:pPr marL="228600" indent="-227880">
              <a:lnSpc>
                <a:spcPct val="90000"/>
              </a:lnSpc>
              <a:spcBef>
                <a:spcPts val="1001"/>
              </a:spcBef>
              <a:buClr>
                <a:srgbClr val="000000"/>
              </a:buClr>
              <a:buFont typeface="Arial"/>
              <a:buChar char="•"/>
            </a:pPr>
            <a:r>
              <a:rPr b="0" lang="en-GB" sz="2800" spc="-1" strike="noStrike">
                <a:solidFill>
                  <a:srgbClr val="000000"/>
                </a:solidFill>
                <a:latin typeface="Calibri"/>
                <a:ea typeface="Calibri"/>
              </a:rPr>
              <a:t>Hping3</a:t>
            </a:r>
            <a:endParaRPr b="0" lang="en-IN" sz="2800" spc="-1" strike="noStrike">
              <a:latin typeface="Arial"/>
            </a:endParaRPr>
          </a:p>
          <a:p>
            <a:pPr marL="228600" indent="-227880">
              <a:lnSpc>
                <a:spcPct val="90000"/>
              </a:lnSpc>
              <a:spcBef>
                <a:spcPts val="1001"/>
              </a:spcBef>
              <a:buClr>
                <a:srgbClr val="000000"/>
              </a:buClr>
              <a:buFont typeface="Arial"/>
              <a:buChar char="•"/>
            </a:pPr>
            <a:r>
              <a:rPr b="0" lang="en-GB" sz="1600" spc="-1" strike="noStrike">
                <a:solidFill>
                  <a:srgbClr val="000000"/>
                </a:solidFill>
                <a:latin typeface="Calibri"/>
                <a:ea typeface="Calibri"/>
              </a:rPr>
              <a:t>hping is an open-source packet generator and analyzer for the TCP/IP protocol created by Salvatore Sanfilippo. It is one of the common tools used for security auditing and testing of firewalls and networks, and was used to exploit the idle scan scanning technique, and now implemented in the Nmap Security Scanner.</a:t>
            </a:r>
            <a:endParaRPr b="0" lang="en-IN" sz="1600" spc="-1" strike="noStrike">
              <a:latin typeface="Arial"/>
            </a:endParaRPr>
          </a:p>
          <a:p>
            <a:pPr marL="228600" indent="-227880">
              <a:lnSpc>
                <a:spcPct val="90000"/>
              </a:lnSpc>
              <a:spcBef>
                <a:spcPts val="1001"/>
              </a:spcBef>
              <a:buClr>
                <a:srgbClr val="000000"/>
              </a:buClr>
              <a:buFont typeface="Arial"/>
              <a:buChar char="•"/>
            </a:pPr>
            <a:r>
              <a:rPr b="0" lang="en-GB" sz="2800" spc="-1" strike="noStrike">
                <a:solidFill>
                  <a:srgbClr val="000000"/>
                </a:solidFill>
                <a:latin typeface="Calibri"/>
                <a:ea typeface="Calibri"/>
              </a:rPr>
              <a:t>Iperf</a:t>
            </a:r>
            <a:endParaRPr b="0" lang="en-IN" sz="2800" spc="-1" strike="noStrike">
              <a:latin typeface="Arial"/>
            </a:endParaRPr>
          </a:p>
          <a:p>
            <a:pPr marL="228600" indent="-227880">
              <a:lnSpc>
                <a:spcPct val="90000"/>
              </a:lnSpc>
              <a:spcBef>
                <a:spcPts val="1001"/>
              </a:spcBef>
              <a:buClr>
                <a:srgbClr val="000000"/>
              </a:buClr>
              <a:buFont typeface="Arial"/>
              <a:buChar char="•"/>
            </a:pPr>
            <a:r>
              <a:rPr b="0" lang="en-GB" sz="1600" spc="-1" strike="noStrike">
                <a:solidFill>
                  <a:srgbClr val="000000"/>
                </a:solidFill>
                <a:latin typeface="Calibri"/>
                <a:ea typeface="Calibri"/>
              </a:rPr>
              <a:t>Iperf is a tool for network performance measurement and tuning. It is a cross-platform tool that can produce standardized performance measurements for any network. Iperf has client and server functionality, and can create data streams to measure the throughput between the two ends in one or both directions.</a:t>
            </a:r>
            <a:endParaRPr b="0" lang="en-IN" sz="1600" spc="-1" strike="noStrike">
              <a:latin typeface="Arial"/>
            </a:endParaRPr>
          </a:p>
        </p:txBody>
      </p:sp>
      <p:sp>
        <p:nvSpPr>
          <p:cNvPr id="146" name="CustomShape 5"/>
          <p:cNvSpPr/>
          <p:nvPr/>
        </p:nvSpPr>
        <p:spPr>
          <a:xfrm>
            <a:off x="6821280" y="2624400"/>
            <a:ext cx="811080" cy="811080"/>
          </a:xfrm>
          <a:prstGeom prst="ellipse">
            <a:avLst/>
          </a:prstGeom>
          <a:noFill/>
          <a:ln w="127080">
            <a:solidFill>
              <a:srgbClr val="5b9bd5"/>
            </a:solidFill>
          </a:ln>
        </p:spPr>
        <p:style>
          <a:lnRef idx="2">
            <a:schemeClr val="accent1">
              <a:shade val="50000"/>
            </a:schemeClr>
          </a:lnRef>
          <a:fillRef idx="1">
            <a:schemeClr val="accent1"/>
          </a:fillRef>
          <a:effectRef idx="0">
            <a:schemeClr val="accent1"/>
          </a:effectRef>
          <a:fontRef idx="minor"/>
        </p:style>
      </p:sp>
      <p:sp>
        <p:nvSpPr>
          <p:cNvPr id="147" name="CustomShape 6"/>
          <p:cNvSpPr/>
          <p:nvPr/>
        </p:nvSpPr>
        <p:spPr>
          <a:xfrm rot="16200000">
            <a:off x="8912520" y="1220040"/>
            <a:ext cx="2386080" cy="2386080"/>
          </a:xfrm>
          <a:prstGeom prst="blockArc">
            <a:avLst>
              <a:gd name="adj1" fmla="val 10800000"/>
              <a:gd name="adj2" fmla="val 0"/>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8" name="CustomShape 7"/>
          <p:cNvSpPr/>
          <p:nvPr/>
        </p:nvSpPr>
        <p:spPr>
          <a:xfrm>
            <a:off x="6821280" y="0"/>
            <a:ext cx="2313720" cy="1549440"/>
          </a:xfrm>
          <a:custGeom>
            <a:avLst/>
            <a:gdLst/>
            <a:ah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360">
            <a:noFill/>
          </a:ln>
        </p:spPr>
        <p:style>
          <a:lnRef idx="0"/>
          <a:fillRef idx="0"/>
          <a:effectRef idx="0"/>
          <a:fontRef idx="minor"/>
        </p:style>
      </p:sp>
      <p:sp>
        <p:nvSpPr>
          <p:cNvPr id="149" name="Line 8"/>
          <p:cNvSpPr/>
          <p:nvPr/>
        </p:nvSpPr>
        <p:spPr>
          <a:xfrm>
            <a:off x="11724480" y="1331280"/>
            <a:ext cx="360" cy="1597680"/>
          </a:xfrm>
          <a:prstGeom prst="line">
            <a:avLst/>
          </a:prstGeom>
          <a:ln cap="rnd" w="127080">
            <a:solidFill>
              <a:srgbClr val="ffc000"/>
            </a:solidFill>
            <a:prstDash val="dash"/>
          </a:ln>
        </p:spPr>
        <p:style>
          <a:lnRef idx="1">
            <a:schemeClr val="accent1"/>
          </a:lnRef>
          <a:fillRef idx="0">
            <a:schemeClr val="accent1"/>
          </a:fillRef>
          <a:effectRef idx="0">
            <a:schemeClr val="accent1"/>
          </a:effectRef>
          <a:fontRef idx="minor"/>
        </p:style>
      </p:sp>
      <p:sp>
        <p:nvSpPr>
          <p:cNvPr id="150" name="CustomShape 9"/>
          <p:cNvSpPr/>
          <p:nvPr/>
        </p:nvSpPr>
        <p:spPr>
          <a:xfrm>
            <a:off x="11005560" y="4111920"/>
            <a:ext cx="1185120" cy="1770120"/>
          </a:xfrm>
          <a:custGeom>
            <a:avLst/>
            <a:gdLst/>
            <a:ah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360">
            <a:noFill/>
          </a:ln>
        </p:spPr>
        <p:style>
          <a:lnRef idx="0"/>
          <a:fillRef idx="0"/>
          <a:effectRef idx="0"/>
          <a:fontRef idx="minor"/>
        </p:style>
      </p:sp>
      <p:sp>
        <p:nvSpPr>
          <p:cNvPr id="151" name="CustomShape 10"/>
          <p:cNvSpPr/>
          <p:nvPr/>
        </p:nvSpPr>
        <p:spPr>
          <a:xfrm rot="20993400">
            <a:off x="6086880" y="4144320"/>
            <a:ext cx="4082040" cy="4082040"/>
          </a:xfrm>
          <a:prstGeom prst="arc">
            <a:avLst>
              <a:gd name="adj1" fmla="val 16200000"/>
              <a:gd name="adj2" fmla="val 0"/>
            </a:avLst>
          </a:prstGeom>
          <a:noFill/>
          <a:ln cap="rnd" w="127080">
            <a:solidFill>
              <a:srgbClr val="ffc000"/>
            </a:solidFill>
            <a:prstDash val="dash"/>
          </a:ln>
        </p:spPr>
        <p:style>
          <a:lnRef idx="1">
            <a:schemeClr val="accent1"/>
          </a:lnRef>
          <a:fillRef idx="0">
            <a:schemeClr val="accent1"/>
          </a:fillRef>
          <a:effectRef idx="0">
            <a:schemeClr val="accent1"/>
          </a:effectRef>
          <a:fontRef idx="minor"/>
        </p:style>
      </p:sp>
      <p:sp>
        <p:nvSpPr>
          <p:cNvPr id="152" name="CustomShape 11"/>
          <p:cNvSpPr/>
          <p:nvPr/>
        </p:nvSpPr>
        <p:spPr>
          <a:xfrm>
            <a:off x="6821280" y="4962600"/>
            <a:ext cx="2642040" cy="1893960"/>
          </a:xfrm>
          <a:custGeom>
            <a:avLst/>
            <a:gdLst/>
            <a:ah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3" name="Picture 4" descr="Text&#10;&#10;Description automatically generated"/>
          <p:cNvPicPr/>
          <p:nvPr/>
        </p:nvPicPr>
        <p:blipFill>
          <a:blip r:embed="rId1"/>
          <a:stretch/>
        </p:blipFill>
        <p:spPr>
          <a:xfrm>
            <a:off x="-65160" y="0"/>
            <a:ext cx="12190680" cy="6856560"/>
          </a:xfrm>
          <a:prstGeom prst="rect">
            <a:avLst/>
          </a:prstGeom>
          <a:ln w="0">
            <a:noFill/>
          </a:ln>
        </p:spPr>
      </p:pic>
      <p:sp>
        <p:nvSpPr>
          <p:cNvPr id="154" name="CustomShape 1"/>
          <p:cNvSpPr/>
          <p:nvPr/>
        </p:nvSpPr>
        <p:spPr>
          <a:xfrm>
            <a:off x="0" y="5320080"/>
            <a:ext cx="12190680" cy="735120"/>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p:style>
      </p:sp>
      <p:sp>
        <p:nvSpPr>
          <p:cNvPr id="155" name="CustomShape 2"/>
          <p:cNvSpPr/>
          <p:nvPr/>
        </p:nvSpPr>
        <p:spPr>
          <a:xfrm>
            <a:off x="756360" y="5289480"/>
            <a:ext cx="11209320" cy="743400"/>
          </a:xfrm>
          <a:prstGeom prst="rect">
            <a:avLst/>
          </a:prstGeom>
          <a:noFill/>
          <a:ln w="0">
            <a:noFill/>
          </a:ln>
        </p:spPr>
        <p:style>
          <a:lnRef idx="0"/>
          <a:fillRef idx="0"/>
          <a:effectRef idx="0"/>
          <a:fontRef idx="minor"/>
        </p:style>
        <p:txBody>
          <a:bodyPr lIns="90000" rIns="90000" tIns="45000" bIns="45000" anchor="ctr">
            <a:normAutofit/>
          </a:bodyPr>
          <a:p>
            <a:pPr algn="ctr">
              <a:lnSpc>
                <a:spcPct val="90000"/>
              </a:lnSpc>
              <a:buNone/>
            </a:pPr>
            <a:r>
              <a:rPr b="0" lang="en-US" sz="3600" spc="-1" strike="noStrike">
                <a:solidFill>
                  <a:srgbClr val="262626"/>
                </a:solidFill>
                <a:latin typeface="Calibri Light"/>
                <a:ea typeface="DejaVu Sans"/>
              </a:rPr>
              <a:t>NORMAL TRAFFIC GENERATION</a:t>
            </a:r>
            <a:endParaRPr b="0" lang="en-IN" sz="3600" spc="-1" strike="noStrike">
              <a:latin typeface="Arial"/>
            </a:endParaRPr>
          </a:p>
        </p:txBody>
      </p:sp>
      <p:sp>
        <p:nvSpPr>
          <p:cNvPr id="156" name="Line 3"/>
          <p:cNvSpPr/>
          <p:nvPr/>
        </p:nvSpPr>
        <p:spPr>
          <a:xfrm>
            <a:off x="0" y="5241960"/>
            <a:ext cx="12191760" cy="360"/>
          </a:xfrm>
          <a:prstGeom prst="line">
            <a:avLst/>
          </a:prstGeom>
          <a:ln w="41400">
            <a:solidFill>
              <a:srgbClr val="ffffff">
                <a:alpha val="90000"/>
              </a:srgbClr>
            </a:solidFill>
          </a:ln>
        </p:spPr>
        <p:style>
          <a:lnRef idx="1">
            <a:schemeClr val="accent1"/>
          </a:lnRef>
          <a:fillRef idx="0">
            <a:schemeClr val="accent1"/>
          </a:fillRef>
          <a:effectRef idx="0">
            <a:schemeClr val="accent1"/>
          </a:effectRef>
          <a:fontRef idx="minor"/>
        </p:style>
      </p:sp>
      <p:sp>
        <p:nvSpPr>
          <p:cNvPr id="157" name="Line 4"/>
          <p:cNvSpPr/>
          <p:nvPr/>
        </p:nvSpPr>
        <p:spPr>
          <a:xfrm>
            <a:off x="0" y="6134760"/>
            <a:ext cx="12191760" cy="360"/>
          </a:xfrm>
          <a:prstGeom prst="line">
            <a:avLst/>
          </a:prstGeom>
          <a:ln w="41400">
            <a:solidFill>
              <a:srgbClr val="ffffff">
                <a:alpha val="90000"/>
              </a:srgbClr>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8" name="Picture 4" descr="Text&#10;&#10;Description automatically generated"/>
          <p:cNvPicPr/>
          <p:nvPr/>
        </p:nvPicPr>
        <p:blipFill>
          <a:blip r:embed="rId1"/>
          <a:srcRect l="0" t="4885" r="-77" b="-136"/>
          <a:stretch/>
        </p:blipFill>
        <p:spPr>
          <a:xfrm>
            <a:off x="0" y="0"/>
            <a:ext cx="12190680" cy="6856560"/>
          </a:xfrm>
          <a:prstGeom prst="rect">
            <a:avLst/>
          </a:prstGeom>
          <a:ln w="0">
            <a:noFill/>
          </a:ln>
        </p:spPr>
      </p:pic>
      <p:sp>
        <p:nvSpPr>
          <p:cNvPr id="159" name="CustomShape 1"/>
          <p:cNvSpPr/>
          <p:nvPr/>
        </p:nvSpPr>
        <p:spPr>
          <a:xfrm>
            <a:off x="0" y="5320080"/>
            <a:ext cx="12190680" cy="735120"/>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p:style>
      </p:sp>
      <p:sp>
        <p:nvSpPr>
          <p:cNvPr id="160" name="CustomShape 2"/>
          <p:cNvSpPr/>
          <p:nvPr/>
        </p:nvSpPr>
        <p:spPr>
          <a:xfrm>
            <a:off x="375120" y="5317200"/>
            <a:ext cx="11209320" cy="743400"/>
          </a:xfrm>
          <a:prstGeom prst="rect">
            <a:avLst/>
          </a:prstGeom>
          <a:noFill/>
          <a:ln w="0">
            <a:noFill/>
          </a:ln>
        </p:spPr>
        <p:style>
          <a:lnRef idx="0"/>
          <a:fillRef idx="0"/>
          <a:effectRef idx="0"/>
          <a:fontRef idx="minor"/>
        </p:style>
        <p:txBody>
          <a:bodyPr lIns="90000" rIns="90000" tIns="45000" bIns="45000" anchor="ctr">
            <a:normAutofit/>
          </a:bodyPr>
          <a:p>
            <a:pPr algn="ctr">
              <a:lnSpc>
                <a:spcPct val="90000"/>
              </a:lnSpc>
              <a:buNone/>
            </a:pPr>
            <a:r>
              <a:rPr b="0" lang="en-US" sz="3600" spc="-1" strike="noStrike">
                <a:solidFill>
                  <a:srgbClr val="262626"/>
                </a:solidFill>
                <a:latin typeface="Calibri Light"/>
                <a:ea typeface="DejaVu Sans"/>
              </a:rPr>
              <a:t>NORMAL TRAFFIC GENERATED</a:t>
            </a:r>
            <a:endParaRPr b="0" lang="en-IN" sz="3600" spc="-1" strike="noStrike">
              <a:latin typeface="Arial"/>
            </a:endParaRPr>
          </a:p>
        </p:txBody>
      </p:sp>
      <p:sp>
        <p:nvSpPr>
          <p:cNvPr id="161" name="Line 3"/>
          <p:cNvSpPr/>
          <p:nvPr/>
        </p:nvSpPr>
        <p:spPr>
          <a:xfrm>
            <a:off x="0" y="5241960"/>
            <a:ext cx="12191760" cy="360"/>
          </a:xfrm>
          <a:prstGeom prst="line">
            <a:avLst/>
          </a:prstGeom>
          <a:ln w="41400">
            <a:solidFill>
              <a:srgbClr val="ffffff">
                <a:alpha val="90000"/>
              </a:srgbClr>
            </a:solidFill>
          </a:ln>
        </p:spPr>
        <p:style>
          <a:lnRef idx="1">
            <a:schemeClr val="accent1"/>
          </a:lnRef>
          <a:fillRef idx="0">
            <a:schemeClr val="accent1"/>
          </a:fillRef>
          <a:effectRef idx="0">
            <a:schemeClr val="accent1"/>
          </a:effectRef>
          <a:fontRef idx="minor"/>
        </p:style>
      </p:sp>
      <p:sp>
        <p:nvSpPr>
          <p:cNvPr id="162" name="Line 4"/>
          <p:cNvSpPr/>
          <p:nvPr/>
        </p:nvSpPr>
        <p:spPr>
          <a:xfrm>
            <a:off x="0" y="6134760"/>
            <a:ext cx="12191760" cy="360"/>
          </a:xfrm>
          <a:prstGeom prst="line">
            <a:avLst/>
          </a:prstGeom>
          <a:ln w="41400">
            <a:solidFill>
              <a:srgbClr val="ffffff">
                <a:alpha val="90000"/>
              </a:srgbClr>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CustomShape 1"/>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pic>
        <p:nvPicPr>
          <p:cNvPr id="164" name="Picture 4" descr="Text&#10;&#10;Description automatically generated"/>
          <p:cNvPicPr/>
          <p:nvPr/>
        </p:nvPicPr>
        <p:blipFill>
          <a:blip r:embed="rId1"/>
          <a:srcRect l="0" t="0" r="0" b="17"/>
          <a:stretch/>
        </p:blipFill>
        <p:spPr>
          <a:xfrm>
            <a:off x="0" y="1440"/>
            <a:ext cx="12191040" cy="6855480"/>
          </a:xfrm>
          <a:prstGeom prst="rect">
            <a:avLst/>
          </a:prstGeom>
          <a:ln w="0">
            <a:noFill/>
          </a:ln>
        </p:spPr>
      </p:pic>
      <p:sp>
        <p:nvSpPr>
          <p:cNvPr id="165" name="CustomShape 2"/>
          <p:cNvSpPr/>
          <p:nvPr/>
        </p:nvSpPr>
        <p:spPr>
          <a:xfrm>
            <a:off x="3600" y="5235480"/>
            <a:ext cx="12378600" cy="638640"/>
          </a:xfrm>
          <a:prstGeom prst="rect">
            <a:avLst/>
          </a:prstGeom>
          <a:solidFill>
            <a:schemeClr val="bg1"/>
          </a:solidFill>
          <a:ln w="0">
            <a:noFill/>
          </a:ln>
        </p:spPr>
        <p:style>
          <a:lnRef idx="0"/>
          <a:fillRef idx="0"/>
          <a:effectRef idx="0"/>
          <a:fontRef idx="minor"/>
        </p:style>
        <p:txBody>
          <a:bodyPr lIns="90000" rIns="90000" tIns="45000" bIns="45000" anchor="t">
            <a:spAutoFit/>
          </a:bodyPr>
          <a:p>
            <a:pPr algn="ctr">
              <a:lnSpc>
                <a:spcPct val="100000"/>
              </a:lnSpc>
              <a:buNone/>
            </a:pPr>
            <a:r>
              <a:rPr b="1" i="1" lang="en-GB" sz="3600" spc="-1" strike="noStrike">
                <a:solidFill>
                  <a:srgbClr val="000000"/>
                </a:solidFill>
                <a:latin typeface="Algirain"/>
                <a:ea typeface="DejaVu Sans"/>
              </a:rPr>
              <a:t>ATTACK TRAFFIC GENERATED</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66</TotalTime>
  <Application>LibreOffice/7.3.4.2$Linux_X86_64 LibreOffice_project/30$Build-2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2022-04-05T04:34:25Z</dcterms:created>
  <dc:creator/>
  <dc:description/>
  <dc:language>en-IN</dc:language>
  <cp:lastModifiedBy/>
  <dcterms:modified xsi:type="dcterms:W3CDTF">2022-07-08T14:35:03Z</dcterms:modified>
  <cp:revision>223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0</vt:i4>
  </property>
  <property fmtid="{D5CDD505-2E9C-101B-9397-08002B2CF9AE}" pid="7" name="PresentationFormat">
    <vt:lpwstr>Widescreen</vt:lpwstr>
  </property>
  <property fmtid="{D5CDD505-2E9C-101B-9397-08002B2CF9AE}" pid="8" name="ScaleCrop">
    <vt:bool>0</vt:bool>
  </property>
  <property fmtid="{D5CDD505-2E9C-101B-9397-08002B2CF9AE}" pid="9" name="ShareDoc">
    <vt:bool>0</vt:bool>
  </property>
  <property fmtid="{D5CDD505-2E9C-101B-9397-08002B2CF9AE}" pid="10" name="Slides">
    <vt:i4>13</vt:i4>
  </property>
</Properties>
</file>