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Lst>
  <p:notesMasterIdLst>
    <p:notesMasterId r:id="rId8"/>
  </p:notesMaster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notesMaster" Target="notesMasters/notesMaster1.xml"/><Relationship Id="rId9" Type="http://schemas.openxmlformats.org/officeDocument/2006/relationships/presProps" Target="presProps.xml"/><Relationship Id="rId10" Type="http://schemas.openxmlformats.org/officeDocument/2006/relationships/viewProps" Target="viewProps.xml"/><Relationship Id="rId11" Type="http://schemas.openxmlformats.org/officeDocument/2006/relationships/theme" Target="theme/theme1.xml"/><Relationship Id="rId12"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1-1.png"/><Relationship Id="rId2" Type="http://schemas.openxmlformats.org/officeDocument/2006/relationships/image" Target="../media/image-1-2.png"/><Relationship Id="rId4" Type="http://schemas.openxmlformats.org/officeDocument/2006/relationships/slideLayout" Target="../slideLayouts/slideLayout1.xml"/><Relationship Id="rId5"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2-1.png"/><Relationship Id="rId2" Type="http://schemas.openxmlformats.org/officeDocument/2006/relationships/image" Target="../media/image-2-2.png"/><Relationship Id="rId4" Type="http://schemas.openxmlformats.org/officeDocument/2006/relationships/slideLayout" Target="../slideLayouts/slideLayout1.xml"/><Relationship Id="rId5"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3-1.png"/><Relationship Id="rId2" Type="http://schemas.openxmlformats.org/officeDocument/2006/relationships/image" Target="../media/image-3-2.png"/><Relationship Id="rId4" Type="http://schemas.openxmlformats.org/officeDocument/2006/relationships/slideLayout" Target="../slideLayouts/slideLayout1.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4-1.png"/><Relationship Id="rId3" Type="http://schemas.openxmlformats.org/officeDocument/2006/relationships/slideLayout" Target="../slideLayouts/slideLayout1.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4" Type="http://schemas.openxmlformats.org/officeDocument/2006/relationships/hyperlink" Target="https://gamma.app" TargetMode="External"/><Relationship Id="rId1" Type="http://schemas.openxmlformats.org/officeDocument/2006/relationships/image" Target="../media/image-5-1.png"/><Relationship Id="rId2" Type="http://schemas.openxmlformats.org/officeDocument/2006/relationships/image" Target="../media/image-5-2.png"/><Relationship Id="rId3" Type="http://schemas.openxmlformats.org/officeDocument/2006/relationships/image" Target="../media/image-5-3.png"/><Relationship Id="rId5" Type="http://schemas.openxmlformats.org/officeDocument/2006/relationships/slideLayout" Target="../slideLayouts/slideLayout1.xml"/><Relationship Id="rId6"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6-1.png"/><Relationship Id="rId2" Type="http://schemas.openxmlformats.org/officeDocument/2006/relationships/image" Target="../media/image-6-2.png"/><Relationship Id="rId4" Type="http://schemas.openxmlformats.org/officeDocument/2006/relationships/slideLayout" Target="../slideLayouts/slideLayout1.xml"/><Relationship Id="rId5"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w="13811">
            <a:solidFill>
              <a:srgbClr val="565151"/>
            </a:solidFill>
            <a:prstDash val="solid"/>
          </a:ln>
        </p:spPr>
      </p:sp>
      <p:sp>
        <p:nvSpPr>
          <p:cNvPr id="4" name="Text 2"/>
          <p:cNvSpPr/>
          <p:nvPr/>
        </p:nvSpPr>
        <p:spPr>
          <a:xfrm>
            <a:off x="6319599" y="2165271"/>
            <a:ext cx="7477601" cy="2499598"/>
          </a:xfrm>
          <a:prstGeom prst="rect">
            <a:avLst/>
          </a:prstGeom>
          <a:noFill/>
          <a:ln/>
        </p:spPr>
        <p:txBody>
          <a:bodyPr wrap="square" rtlCol="0" anchor="t"/>
          <a:lstStyle/>
          <a:p>
            <a:pPr indent="0" marL="0">
              <a:lnSpc>
                <a:spcPts val="6561"/>
              </a:lnSpc>
              <a:buNone/>
            </a:pPr>
            <a:r>
              <a:rPr lang="en-US" sz="5249" b="1" spc="-157" kern="0" dirty="0">
                <a:solidFill>
                  <a:srgbClr val="FFFFFF"/>
                </a:solidFill>
                <a:latin typeface="Inter" pitchFamily="34" charset="0"/>
                <a:ea typeface="Inter" pitchFamily="34" charset="-122"/>
                <a:cs typeface="Inter" pitchFamily="34" charset="-120"/>
              </a:rPr>
              <a:t>Entrepreneurship Development Cell (EDC) Presents:</a:t>
            </a:r>
            <a:endParaRPr lang="en-US" sz="5249" dirty="0"/>
          </a:p>
        </p:txBody>
      </p:sp>
      <p:sp>
        <p:nvSpPr>
          <p:cNvPr id="5" name="Text 3"/>
          <p:cNvSpPr/>
          <p:nvPr/>
        </p:nvSpPr>
        <p:spPr>
          <a:xfrm>
            <a:off x="6319599" y="4998125"/>
            <a:ext cx="7477601" cy="1066205"/>
          </a:xfrm>
          <a:prstGeom prst="rect">
            <a:avLst/>
          </a:prstGeom>
          <a:noFill/>
          <a:ln/>
        </p:spPr>
        <p:txBody>
          <a:bodyPr wrap="square" rtlCol="0" anchor="t"/>
          <a:lstStyle/>
          <a:p>
            <a:pPr indent="0" marL="0">
              <a:lnSpc>
                <a:spcPts val="2799"/>
              </a:lnSpc>
              <a:buNone/>
            </a:pPr>
            <a:r>
              <a:rPr lang="en-US" sz="1750" spc="-35" kern="0" dirty="0">
                <a:solidFill>
                  <a:srgbClr val="E5E0DF"/>
                </a:solidFill>
                <a:latin typeface="Inter" pitchFamily="34" charset="0"/>
                <a:ea typeface="Inter" pitchFamily="34" charset="-122"/>
                <a:cs typeface="Inter" pitchFamily="34" charset="-120"/>
              </a:rPr>
              <a:t>Welcome to Incubathon-2023, the ultimate platform for aspiring entrepreneurs to pitch their innovative business ideas. Get ready to unleash your potential and make your mark in the world of startups!</a:t>
            </a:r>
            <a:endParaRPr lang="en-US" sz="1750" dirty="0"/>
          </a:p>
        </p:txBody>
      </p:sp>
      <p:pic>
        <p:nvPicPr>
          <p:cNvPr id="6" name="Image 0" descr="preencoded.png">    </p:cNvPr>
          <p:cNvPicPr>
            <a:picLocks noChangeAspect="1"/>
          </p:cNvPicPr>
          <p:nvPr/>
        </p:nvPicPr>
        <p:blipFill>
          <a:blip r:embed="rId1"/>
          <a:stretch>
            <a:fillRect/>
          </a:stretch>
        </p:blipFill>
        <p:spPr>
          <a:xfrm>
            <a:off x="0" y="0"/>
            <a:ext cx="5486400" cy="8229600"/>
          </a:xfrm>
          <a:prstGeom prst="rect">
            <a:avLst/>
          </a:prstGeom>
        </p:spPr>
      </p:pic>
      <p:pic>
        <p:nvPicPr>
          <p:cNvPr id="7"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w="13811">
            <a:solidFill>
              <a:srgbClr val="565151"/>
            </a:solidFill>
            <a:prstDash val="solid"/>
          </a:ln>
        </p:spPr>
      </p:sp>
      <p:sp>
        <p:nvSpPr>
          <p:cNvPr id="4" name="Text 2"/>
          <p:cNvSpPr/>
          <p:nvPr/>
        </p:nvSpPr>
        <p:spPr>
          <a:xfrm>
            <a:off x="833199" y="2542937"/>
            <a:ext cx="7477601" cy="1388745"/>
          </a:xfrm>
          <a:prstGeom prst="rect">
            <a:avLst/>
          </a:prstGeom>
          <a:noFill/>
          <a:ln/>
        </p:spPr>
        <p:txBody>
          <a:bodyPr wrap="square" rtlCol="0" anchor="t"/>
          <a:lstStyle/>
          <a:p>
            <a:pPr indent="0" marL="0">
              <a:lnSpc>
                <a:spcPts val="5468"/>
              </a:lnSpc>
              <a:buNone/>
            </a:pPr>
            <a:r>
              <a:rPr lang="en-US" sz="4374" b="1" spc="-131" kern="0" dirty="0">
                <a:solidFill>
                  <a:srgbClr val="FFFFFF"/>
                </a:solidFill>
                <a:latin typeface="Inter" pitchFamily="34" charset="0"/>
                <a:ea typeface="Inter" pitchFamily="34" charset="-122"/>
                <a:cs typeface="Inter" pitchFamily="34" charset="-120"/>
              </a:rPr>
              <a:t>Introduction to Incubathon-2023</a:t>
            </a:r>
            <a:endParaRPr lang="en-US" sz="4374" dirty="0"/>
          </a:p>
        </p:txBody>
      </p:sp>
      <p:sp>
        <p:nvSpPr>
          <p:cNvPr id="5" name="Text 3"/>
          <p:cNvSpPr/>
          <p:nvPr/>
        </p:nvSpPr>
        <p:spPr>
          <a:xfrm>
            <a:off x="833199" y="4264938"/>
            <a:ext cx="7477601" cy="1421606"/>
          </a:xfrm>
          <a:prstGeom prst="rect">
            <a:avLst/>
          </a:prstGeom>
          <a:noFill/>
          <a:ln/>
        </p:spPr>
        <p:txBody>
          <a:bodyPr wrap="square" rtlCol="0" anchor="t"/>
          <a:lstStyle/>
          <a:p>
            <a:pPr indent="0" marL="0">
              <a:lnSpc>
                <a:spcPts val="2799"/>
              </a:lnSpc>
              <a:buNone/>
            </a:pPr>
            <a:r>
              <a:rPr lang="en-US" sz="1750" spc="-35" kern="0" dirty="0">
                <a:solidFill>
                  <a:srgbClr val="E5E0DF"/>
                </a:solidFill>
                <a:latin typeface="Inter" pitchFamily="34" charset="0"/>
                <a:ea typeface="Inter" pitchFamily="34" charset="-122"/>
                <a:cs typeface="Inter" pitchFamily="34" charset="-120"/>
              </a:rPr>
              <a:t>Incubathon-2023 is a prestigious idea pitching competition organized by the Entrepreneurship Development Cell (EDC)-HITAM. It provides a unique opportunity for participants to showcase their entrepreneurial prowess and bring their revolutionary business ideas to life.</a:t>
            </a:r>
            <a:endParaRPr lang="en-US" sz="1750" dirty="0"/>
          </a:p>
        </p:txBody>
      </p:sp>
      <p:pic>
        <p:nvPicPr>
          <p:cNvPr id="6" name="Image 0" descr="preencoded.png">    </p:cNvPr>
          <p:cNvPicPr>
            <a:picLocks noChangeAspect="1"/>
          </p:cNvPicPr>
          <p:nvPr/>
        </p:nvPicPr>
        <p:blipFill>
          <a:blip r:embed="rId1"/>
          <a:stretch>
            <a:fillRect/>
          </a:stretch>
        </p:blipFill>
        <p:spPr>
          <a:xfrm>
            <a:off x="9144000" y="0"/>
            <a:ext cx="5486400" cy="8229600"/>
          </a:xfrm>
          <a:prstGeom prst="rect">
            <a:avLst/>
          </a:prstGeom>
        </p:spPr>
      </p:pic>
      <p:pic>
        <p:nvPicPr>
          <p:cNvPr id="7"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w="13811">
            <a:solidFill>
              <a:srgbClr val="565151"/>
            </a:solidFill>
            <a:prstDash val="solid"/>
          </a:ln>
        </p:spPr>
      </p:sp>
      <p:sp>
        <p:nvSpPr>
          <p:cNvPr id="4" name="Text 2"/>
          <p:cNvSpPr/>
          <p:nvPr/>
        </p:nvSpPr>
        <p:spPr>
          <a:xfrm>
            <a:off x="6319599" y="2890123"/>
            <a:ext cx="7368183" cy="694373"/>
          </a:xfrm>
          <a:prstGeom prst="rect">
            <a:avLst/>
          </a:prstGeom>
          <a:noFill/>
          <a:ln/>
        </p:spPr>
        <p:txBody>
          <a:bodyPr wrap="none" rtlCol="0" anchor="t"/>
          <a:lstStyle/>
          <a:p>
            <a:pPr indent="0" marL="0">
              <a:lnSpc>
                <a:spcPts val="5468"/>
              </a:lnSpc>
              <a:buNone/>
            </a:pPr>
            <a:r>
              <a:rPr lang="en-US" sz="4374" b="1" spc="-131" kern="0" dirty="0">
                <a:solidFill>
                  <a:srgbClr val="FFFFFF"/>
                </a:solidFill>
                <a:latin typeface="Inter" pitchFamily="34" charset="0"/>
                <a:ea typeface="Inter" pitchFamily="34" charset="-122"/>
                <a:cs typeface="Inter" pitchFamily="34" charset="-120"/>
              </a:rPr>
              <a:t>Overview of the Competition</a:t>
            </a:r>
            <a:endParaRPr lang="en-US" sz="4374" dirty="0"/>
          </a:p>
        </p:txBody>
      </p:sp>
      <p:sp>
        <p:nvSpPr>
          <p:cNvPr id="5" name="Text 3"/>
          <p:cNvSpPr/>
          <p:nvPr/>
        </p:nvSpPr>
        <p:spPr>
          <a:xfrm>
            <a:off x="6319599" y="3917752"/>
            <a:ext cx="7477601" cy="1421606"/>
          </a:xfrm>
          <a:prstGeom prst="rect">
            <a:avLst/>
          </a:prstGeom>
          <a:noFill/>
          <a:ln/>
        </p:spPr>
        <p:txBody>
          <a:bodyPr wrap="square" rtlCol="0" anchor="t"/>
          <a:lstStyle/>
          <a:p>
            <a:pPr indent="0" marL="0">
              <a:lnSpc>
                <a:spcPts val="2799"/>
              </a:lnSpc>
              <a:buNone/>
            </a:pPr>
            <a:r>
              <a:rPr lang="en-US" sz="1750" spc="-35" kern="0" dirty="0">
                <a:solidFill>
                  <a:srgbClr val="E5E0DF"/>
                </a:solidFill>
                <a:latin typeface="Inter" pitchFamily="34" charset="0"/>
                <a:ea typeface="Inter" pitchFamily="34" charset="-122"/>
                <a:cs typeface="Inter" pitchFamily="34" charset="-120"/>
              </a:rPr>
              <a:t>Incubathon-2023 is a multi-stage competition that evaluates the feasibility, innovativeness, and market potential of the submitted business ideas. From initial screening to the final pitch, participants will go through an intensive mentorship and evaluation process.</a:t>
            </a:r>
            <a:endParaRPr lang="en-US" sz="1750" dirty="0"/>
          </a:p>
        </p:txBody>
      </p:sp>
      <p:pic>
        <p:nvPicPr>
          <p:cNvPr id="6" name="Image 0" descr="preencoded.png">    </p:cNvPr>
          <p:cNvPicPr>
            <a:picLocks noChangeAspect="1"/>
          </p:cNvPicPr>
          <p:nvPr/>
        </p:nvPicPr>
        <p:blipFill>
          <a:blip r:embed="rId1"/>
          <a:stretch>
            <a:fillRect/>
          </a:stretch>
        </p:blipFill>
        <p:spPr>
          <a:xfrm>
            <a:off x="0" y="0"/>
            <a:ext cx="5486400" cy="8229600"/>
          </a:xfrm>
          <a:prstGeom prst="rect">
            <a:avLst/>
          </a:prstGeom>
        </p:spPr>
      </p:pic>
      <p:pic>
        <p:nvPicPr>
          <p:cNvPr id="7"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w="12740">
            <a:solidFill>
              <a:srgbClr val="565151"/>
            </a:solidFill>
            <a:prstDash val="solid"/>
          </a:ln>
        </p:spPr>
      </p:sp>
      <p:sp>
        <p:nvSpPr>
          <p:cNvPr id="4" name="Text 2"/>
          <p:cNvSpPr/>
          <p:nvPr/>
        </p:nvSpPr>
        <p:spPr>
          <a:xfrm>
            <a:off x="2435543" y="566142"/>
            <a:ext cx="9759196" cy="1283970"/>
          </a:xfrm>
          <a:prstGeom prst="rect">
            <a:avLst/>
          </a:prstGeom>
          <a:noFill/>
          <a:ln/>
        </p:spPr>
        <p:txBody>
          <a:bodyPr wrap="square" rtlCol="0" anchor="t"/>
          <a:lstStyle/>
          <a:p>
            <a:pPr indent="0" marL="0">
              <a:lnSpc>
                <a:spcPts val="5056"/>
              </a:lnSpc>
              <a:buNone/>
            </a:pPr>
            <a:r>
              <a:rPr lang="en-US" sz="4044" b="1" spc="-121" kern="0" dirty="0">
                <a:solidFill>
                  <a:srgbClr val="FFFFFF"/>
                </a:solidFill>
                <a:latin typeface="Inter" pitchFamily="34" charset="0"/>
                <a:ea typeface="Inter" pitchFamily="34" charset="-122"/>
                <a:cs typeface="Inter" pitchFamily="34" charset="-120"/>
              </a:rPr>
              <a:t>The Perfect Pitch: What to Include in a Pitch Deck</a:t>
            </a:r>
            <a:endParaRPr lang="en-US" sz="4044" dirty="0"/>
          </a:p>
        </p:txBody>
      </p:sp>
      <p:sp>
        <p:nvSpPr>
          <p:cNvPr id="5" name="Shape 3"/>
          <p:cNvSpPr/>
          <p:nvPr/>
        </p:nvSpPr>
        <p:spPr>
          <a:xfrm>
            <a:off x="2435543" y="2260997"/>
            <a:ext cx="4776907" cy="2598539"/>
          </a:xfrm>
          <a:prstGeom prst="roundRect">
            <a:avLst>
              <a:gd name="adj" fmla="val 3558"/>
            </a:avLst>
          </a:prstGeom>
          <a:solidFill>
            <a:srgbClr val="110080"/>
          </a:solidFill>
          <a:ln w="12740">
            <a:solidFill>
              <a:srgbClr val="140099"/>
            </a:solidFill>
            <a:prstDash val="solid"/>
          </a:ln>
        </p:spPr>
      </p:sp>
      <p:sp>
        <p:nvSpPr>
          <p:cNvPr id="6" name="Text 4"/>
          <p:cNvSpPr/>
          <p:nvPr/>
        </p:nvSpPr>
        <p:spPr>
          <a:xfrm>
            <a:off x="2653665" y="2479119"/>
            <a:ext cx="4340662" cy="641985"/>
          </a:xfrm>
          <a:prstGeom prst="rect">
            <a:avLst/>
          </a:prstGeom>
          <a:noFill/>
          <a:ln/>
        </p:spPr>
        <p:txBody>
          <a:bodyPr wrap="square" rtlCol="0" anchor="t"/>
          <a:lstStyle/>
          <a:p>
            <a:pPr indent="0" marL="0">
              <a:lnSpc>
                <a:spcPts val="2528"/>
              </a:lnSpc>
              <a:buNone/>
            </a:pPr>
            <a:r>
              <a:rPr lang="en-US" sz="2022" b="1" spc="-61" kern="0" dirty="0">
                <a:solidFill>
                  <a:srgbClr val="E5E0DF"/>
                </a:solidFill>
                <a:latin typeface="Inter" pitchFamily="34" charset="0"/>
                <a:ea typeface="Inter" pitchFamily="34" charset="-122"/>
                <a:cs typeface="Inter" pitchFamily="34" charset="-120"/>
              </a:rPr>
              <a:t>Slide 1: Problem Statement and Market Opportunity</a:t>
            </a:r>
            <a:endParaRPr lang="en-US" sz="2022" dirty="0"/>
          </a:p>
        </p:txBody>
      </p:sp>
      <p:sp>
        <p:nvSpPr>
          <p:cNvPr id="7" name="Text 5"/>
          <p:cNvSpPr/>
          <p:nvPr/>
        </p:nvSpPr>
        <p:spPr>
          <a:xfrm>
            <a:off x="2653665" y="3326487"/>
            <a:ext cx="4340662" cy="986195"/>
          </a:xfrm>
          <a:prstGeom prst="rect">
            <a:avLst/>
          </a:prstGeom>
          <a:noFill/>
          <a:ln/>
        </p:spPr>
        <p:txBody>
          <a:bodyPr wrap="square" rtlCol="0" anchor="t"/>
          <a:lstStyle/>
          <a:p>
            <a:pPr indent="0" marL="0">
              <a:lnSpc>
                <a:spcPts val="2588"/>
              </a:lnSpc>
              <a:buNone/>
            </a:pPr>
            <a:r>
              <a:rPr lang="en-US" sz="1618" spc="-32" kern="0" dirty="0">
                <a:solidFill>
                  <a:srgbClr val="E5E0DF"/>
                </a:solidFill>
                <a:latin typeface="Inter" pitchFamily="34" charset="0"/>
                <a:ea typeface="Inter" pitchFamily="34" charset="-122"/>
                <a:cs typeface="Inter" pitchFamily="34" charset="-120"/>
              </a:rPr>
              <a:t>Clearly articulate the problem your business idea solves and highlight the potential market size and growth opportunities.</a:t>
            </a:r>
            <a:endParaRPr lang="en-US" sz="1618" dirty="0"/>
          </a:p>
        </p:txBody>
      </p:sp>
      <p:sp>
        <p:nvSpPr>
          <p:cNvPr id="8" name="Shape 6"/>
          <p:cNvSpPr/>
          <p:nvPr/>
        </p:nvSpPr>
        <p:spPr>
          <a:xfrm>
            <a:off x="7417832" y="2260997"/>
            <a:ext cx="4776907" cy="2598539"/>
          </a:xfrm>
          <a:prstGeom prst="roundRect">
            <a:avLst>
              <a:gd name="adj" fmla="val 3558"/>
            </a:avLst>
          </a:prstGeom>
          <a:solidFill>
            <a:srgbClr val="110080"/>
          </a:solidFill>
          <a:ln w="12740">
            <a:solidFill>
              <a:srgbClr val="140099"/>
            </a:solidFill>
            <a:prstDash val="solid"/>
          </a:ln>
        </p:spPr>
      </p:sp>
      <p:sp>
        <p:nvSpPr>
          <p:cNvPr id="9" name="Text 7"/>
          <p:cNvSpPr/>
          <p:nvPr/>
        </p:nvSpPr>
        <p:spPr>
          <a:xfrm>
            <a:off x="7635954" y="2479119"/>
            <a:ext cx="4340662" cy="641985"/>
          </a:xfrm>
          <a:prstGeom prst="rect">
            <a:avLst/>
          </a:prstGeom>
          <a:noFill/>
          <a:ln/>
        </p:spPr>
        <p:txBody>
          <a:bodyPr wrap="square" rtlCol="0" anchor="t"/>
          <a:lstStyle/>
          <a:p>
            <a:pPr indent="0" marL="0">
              <a:lnSpc>
                <a:spcPts val="2528"/>
              </a:lnSpc>
              <a:buNone/>
            </a:pPr>
            <a:r>
              <a:rPr lang="en-US" sz="2022" b="1" spc="-61" kern="0" dirty="0">
                <a:solidFill>
                  <a:srgbClr val="E5E0DF"/>
                </a:solidFill>
                <a:latin typeface="Inter" pitchFamily="34" charset="0"/>
                <a:ea typeface="Inter" pitchFamily="34" charset="-122"/>
                <a:cs typeface="Inter" pitchFamily="34" charset="-120"/>
              </a:rPr>
              <a:t>Slide 2: Solution and Unique Value Proposition</a:t>
            </a:r>
            <a:endParaRPr lang="en-US" sz="2022" dirty="0"/>
          </a:p>
        </p:txBody>
      </p:sp>
      <p:sp>
        <p:nvSpPr>
          <p:cNvPr id="10" name="Text 8"/>
          <p:cNvSpPr/>
          <p:nvPr/>
        </p:nvSpPr>
        <p:spPr>
          <a:xfrm>
            <a:off x="7635954" y="3326487"/>
            <a:ext cx="4340662" cy="1314926"/>
          </a:xfrm>
          <a:prstGeom prst="rect">
            <a:avLst/>
          </a:prstGeom>
          <a:noFill/>
          <a:ln/>
        </p:spPr>
        <p:txBody>
          <a:bodyPr wrap="square" rtlCol="0" anchor="t"/>
          <a:lstStyle/>
          <a:p>
            <a:pPr indent="0" marL="0">
              <a:lnSpc>
                <a:spcPts val="2588"/>
              </a:lnSpc>
              <a:buNone/>
            </a:pPr>
            <a:r>
              <a:rPr lang="en-US" sz="1618" spc="-32" kern="0" dirty="0">
                <a:solidFill>
                  <a:srgbClr val="E5E0DF"/>
                </a:solidFill>
                <a:latin typeface="Inter" pitchFamily="34" charset="0"/>
                <a:ea typeface="Inter" pitchFamily="34" charset="-122"/>
                <a:cs typeface="Inter" pitchFamily="34" charset="-120"/>
              </a:rPr>
              <a:t>Present your unique solution and how it addresses the identified problem. Showcase the key features and benefits that set your idea apart from competitors.</a:t>
            </a:r>
            <a:endParaRPr lang="en-US" sz="1618" dirty="0"/>
          </a:p>
        </p:txBody>
      </p:sp>
      <p:sp>
        <p:nvSpPr>
          <p:cNvPr id="11" name="Shape 9"/>
          <p:cNvSpPr/>
          <p:nvPr/>
        </p:nvSpPr>
        <p:spPr>
          <a:xfrm>
            <a:off x="2435543" y="5064919"/>
            <a:ext cx="4776907" cy="2598539"/>
          </a:xfrm>
          <a:prstGeom prst="roundRect">
            <a:avLst>
              <a:gd name="adj" fmla="val 3558"/>
            </a:avLst>
          </a:prstGeom>
          <a:solidFill>
            <a:srgbClr val="110080"/>
          </a:solidFill>
          <a:ln w="12740">
            <a:solidFill>
              <a:srgbClr val="140099"/>
            </a:solidFill>
            <a:prstDash val="solid"/>
          </a:ln>
        </p:spPr>
      </p:sp>
      <p:sp>
        <p:nvSpPr>
          <p:cNvPr id="12" name="Text 10"/>
          <p:cNvSpPr/>
          <p:nvPr/>
        </p:nvSpPr>
        <p:spPr>
          <a:xfrm>
            <a:off x="2653665" y="5283041"/>
            <a:ext cx="4340662" cy="641985"/>
          </a:xfrm>
          <a:prstGeom prst="rect">
            <a:avLst/>
          </a:prstGeom>
          <a:noFill/>
          <a:ln/>
        </p:spPr>
        <p:txBody>
          <a:bodyPr wrap="square" rtlCol="0" anchor="t"/>
          <a:lstStyle/>
          <a:p>
            <a:pPr indent="0" marL="0">
              <a:lnSpc>
                <a:spcPts val="2528"/>
              </a:lnSpc>
              <a:buNone/>
            </a:pPr>
            <a:r>
              <a:rPr lang="en-US" sz="2022" b="1" spc="-61" kern="0" dirty="0">
                <a:solidFill>
                  <a:srgbClr val="E5E0DF"/>
                </a:solidFill>
                <a:latin typeface="Inter" pitchFamily="34" charset="0"/>
                <a:ea typeface="Inter" pitchFamily="34" charset="-122"/>
                <a:cs typeface="Inter" pitchFamily="34" charset="-120"/>
              </a:rPr>
              <a:t>Slide 3-4: Business Model and Revenue Streams</a:t>
            </a:r>
            <a:endParaRPr lang="en-US" sz="2022" dirty="0"/>
          </a:p>
        </p:txBody>
      </p:sp>
      <p:sp>
        <p:nvSpPr>
          <p:cNvPr id="13" name="Text 11"/>
          <p:cNvSpPr/>
          <p:nvPr/>
        </p:nvSpPr>
        <p:spPr>
          <a:xfrm>
            <a:off x="2653665" y="6130409"/>
            <a:ext cx="4340662" cy="1314926"/>
          </a:xfrm>
          <a:prstGeom prst="rect">
            <a:avLst/>
          </a:prstGeom>
          <a:noFill/>
          <a:ln/>
        </p:spPr>
        <p:txBody>
          <a:bodyPr wrap="square" rtlCol="0" anchor="t"/>
          <a:lstStyle/>
          <a:p>
            <a:pPr indent="0" marL="0">
              <a:lnSpc>
                <a:spcPts val="2588"/>
              </a:lnSpc>
              <a:buNone/>
            </a:pPr>
            <a:r>
              <a:rPr lang="en-US" sz="1618" spc="-32" kern="0" dirty="0">
                <a:solidFill>
                  <a:srgbClr val="E5E0DF"/>
                </a:solidFill>
                <a:latin typeface="Inter" pitchFamily="34" charset="0"/>
                <a:ea typeface="Inter" pitchFamily="34" charset="-122"/>
                <a:cs typeface="Inter" pitchFamily="34" charset="-120"/>
              </a:rPr>
              <a:t>Outline your business model, including the target customer segments, pricing strategy, and revenue generation streams. Illustrate how your idea translates into a profitable venture.</a:t>
            </a:r>
            <a:endParaRPr lang="en-US" sz="1618" dirty="0"/>
          </a:p>
        </p:txBody>
      </p:sp>
      <p:sp>
        <p:nvSpPr>
          <p:cNvPr id="14" name="Shape 12"/>
          <p:cNvSpPr/>
          <p:nvPr/>
        </p:nvSpPr>
        <p:spPr>
          <a:xfrm>
            <a:off x="7417832" y="5064919"/>
            <a:ext cx="4776907" cy="2598539"/>
          </a:xfrm>
          <a:prstGeom prst="roundRect">
            <a:avLst>
              <a:gd name="adj" fmla="val 3558"/>
            </a:avLst>
          </a:prstGeom>
          <a:solidFill>
            <a:srgbClr val="110080"/>
          </a:solidFill>
          <a:ln w="12740">
            <a:solidFill>
              <a:srgbClr val="140099"/>
            </a:solidFill>
            <a:prstDash val="solid"/>
          </a:ln>
        </p:spPr>
      </p:sp>
      <p:sp>
        <p:nvSpPr>
          <p:cNvPr id="15" name="Text 13"/>
          <p:cNvSpPr/>
          <p:nvPr/>
        </p:nvSpPr>
        <p:spPr>
          <a:xfrm>
            <a:off x="7635954" y="5283041"/>
            <a:ext cx="4340662" cy="641985"/>
          </a:xfrm>
          <a:prstGeom prst="rect">
            <a:avLst/>
          </a:prstGeom>
          <a:noFill/>
          <a:ln/>
        </p:spPr>
        <p:txBody>
          <a:bodyPr wrap="square" rtlCol="0" anchor="t"/>
          <a:lstStyle/>
          <a:p>
            <a:pPr indent="0" marL="0">
              <a:lnSpc>
                <a:spcPts val="2528"/>
              </a:lnSpc>
              <a:buNone/>
            </a:pPr>
            <a:r>
              <a:rPr lang="en-US" sz="2022" b="1" spc="-61" kern="0" dirty="0">
                <a:solidFill>
                  <a:srgbClr val="E5E0DF"/>
                </a:solidFill>
                <a:latin typeface="Inter" pitchFamily="34" charset="0"/>
                <a:ea typeface="Inter" pitchFamily="34" charset="-122"/>
                <a:cs typeface="Inter" pitchFamily="34" charset="-120"/>
              </a:rPr>
              <a:t>Slide 5-6: Marketing and Growth Strategies</a:t>
            </a:r>
            <a:endParaRPr lang="en-US" sz="2022" dirty="0"/>
          </a:p>
        </p:txBody>
      </p:sp>
      <p:sp>
        <p:nvSpPr>
          <p:cNvPr id="16" name="Text 14"/>
          <p:cNvSpPr/>
          <p:nvPr/>
        </p:nvSpPr>
        <p:spPr>
          <a:xfrm>
            <a:off x="7635954" y="6130409"/>
            <a:ext cx="4340662" cy="1314926"/>
          </a:xfrm>
          <a:prstGeom prst="rect">
            <a:avLst/>
          </a:prstGeom>
          <a:noFill/>
          <a:ln/>
        </p:spPr>
        <p:txBody>
          <a:bodyPr wrap="square" rtlCol="0" anchor="t"/>
          <a:lstStyle/>
          <a:p>
            <a:pPr indent="0" marL="0">
              <a:lnSpc>
                <a:spcPts val="2588"/>
              </a:lnSpc>
              <a:buNone/>
            </a:pPr>
            <a:r>
              <a:rPr lang="en-US" sz="1618" spc="-32" kern="0" dirty="0">
                <a:solidFill>
                  <a:srgbClr val="E5E0DF"/>
                </a:solidFill>
                <a:latin typeface="Inter" pitchFamily="34" charset="0"/>
                <a:ea typeface="Inter" pitchFamily="34" charset="-122"/>
                <a:cs typeface="Inter" pitchFamily="34" charset="-120"/>
              </a:rPr>
              <a:t>Detail your marketing and customer acquisition strategies. Emphasize how you will attract and retain customers, create brand awareness, and achieve sustainable growth.</a:t>
            </a:r>
            <a:endParaRPr lang="en-US" sz="1618" dirty="0"/>
          </a:p>
        </p:txBody>
      </p:sp>
      <p:pic>
        <p:nvPicPr>
          <p:cNvPr id="17"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w="13811">
            <a:solidFill>
              <a:srgbClr val="565151"/>
            </a:solidFill>
            <a:prstDash val="solid"/>
          </a:ln>
        </p:spPr>
      </p:sp>
      <p:sp>
        <p:nvSpPr>
          <p:cNvPr id="4" name="Text 2"/>
          <p:cNvSpPr/>
          <p:nvPr/>
        </p:nvSpPr>
        <p:spPr>
          <a:xfrm>
            <a:off x="2037993" y="831771"/>
            <a:ext cx="8599765" cy="694373"/>
          </a:xfrm>
          <a:prstGeom prst="rect">
            <a:avLst/>
          </a:prstGeom>
          <a:noFill/>
          <a:ln/>
        </p:spPr>
        <p:txBody>
          <a:bodyPr wrap="none" rtlCol="0" anchor="t"/>
          <a:lstStyle/>
          <a:p>
            <a:pPr indent="0" marL="0">
              <a:lnSpc>
                <a:spcPts val="5468"/>
              </a:lnSpc>
              <a:buNone/>
            </a:pPr>
            <a:r>
              <a:rPr lang="en-US" sz="4374" b="1" spc="-131" kern="0" dirty="0">
                <a:solidFill>
                  <a:srgbClr val="FFFFFF"/>
                </a:solidFill>
                <a:latin typeface="Inter" pitchFamily="34" charset="0"/>
                <a:ea typeface="Inter" pitchFamily="34" charset="-122"/>
                <a:cs typeface="Inter" pitchFamily="34" charset="-120"/>
              </a:rPr>
              <a:t>Team and Management Structure</a:t>
            </a:r>
            <a:endParaRPr lang="en-US" sz="4374" dirty="0"/>
          </a:p>
        </p:txBody>
      </p:sp>
      <p:pic>
        <p:nvPicPr>
          <p:cNvPr id="5" name="Image 0" descr="preencoded.png">    </p:cNvPr>
          <p:cNvPicPr>
            <a:picLocks noChangeAspect="1"/>
          </p:cNvPicPr>
          <p:nvPr/>
        </p:nvPicPr>
        <p:blipFill>
          <a:blip r:embed="rId1"/>
          <a:stretch>
            <a:fillRect/>
          </a:stretch>
        </p:blipFill>
        <p:spPr>
          <a:xfrm>
            <a:off x="2037993" y="1970484"/>
            <a:ext cx="5110520" cy="3158490"/>
          </a:xfrm>
          <a:prstGeom prst="rect">
            <a:avLst/>
          </a:prstGeom>
        </p:spPr>
      </p:pic>
      <p:sp>
        <p:nvSpPr>
          <p:cNvPr id="6" name="Text 3"/>
          <p:cNvSpPr/>
          <p:nvPr/>
        </p:nvSpPr>
        <p:spPr>
          <a:xfrm>
            <a:off x="2037993" y="5406628"/>
            <a:ext cx="2221944" cy="347186"/>
          </a:xfrm>
          <a:prstGeom prst="rect">
            <a:avLst/>
          </a:prstGeom>
          <a:noFill/>
          <a:ln/>
        </p:spPr>
        <p:txBody>
          <a:bodyPr wrap="none" rtlCol="0" anchor="t"/>
          <a:lstStyle/>
          <a:p>
            <a:pPr algn="l" indent="0" marL="0">
              <a:lnSpc>
                <a:spcPts val="2734"/>
              </a:lnSpc>
              <a:buNone/>
            </a:pPr>
            <a:r>
              <a:rPr lang="en-US" sz="2187" b="1" spc="-66" kern="0" dirty="0">
                <a:solidFill>
                  <a:srgbClr val="FFFFFF"/>
                </a:solidFill>
                <a:latin typeface="Inter" pitchFamily="34" charset="0"/>
                <a:ea typeface="Inter" pitchFamily="34" charset="-122"/>
                <a:cs typeface="Inter" pitchFamily="34" charset="-120"/>
              </a:rPr>
              <a:t>Slide 7: Team</a:t>
            </a:r>
            <a:endParaRPr lang="en-US" sz="2187" dirty="0"/>
          </a:p>
        </p:txBody>
      </p:sp>
      <p:sp>
        <p:nvSpPr>
          <p:cNvPr id="7" name="Text 4"/>
          <p:cNvSpPr/>
          <p:nvPr/>
        </p:nvSpPr>
        <p:spPr>
          <a:xfrm>
            <a:off x="2037993" y="5975985"/>
            <a:ext cx="5110520" cy="1421606"/>
          </a:xfrm>
          <a:prstGeom prst="rect">
            <a:avLst/>
          </a:prstGeom>
          <a:noFill/>
          <a:ln/>
        </p:spPr>
        <p:txBody>
          <a:bodyPr wrap="square" rtlCol="0" anchor="t"/>
          <a:lstStyle/>
          <a:p>
            <a:pPr algn="l" indent="0" marL="0">
              <a:lnSpc>
                <a:spcPts val="2799"/>
              </a:lnSpc>
              <a:buNone/>
            </a:pPr>
            <a:r>
              <a:rPr lang="en-US" sz="1750" spc="-35" kern="0" dirty="0">
                <a:solidFill>
                  <a:srgbClr val="E5E0DF"/>
                </a:solidFill>
                <a:latin typeface="Inter" pitchFamily="34" charset="0"/>
                <a:ea typeface="Inter" pitchFamily="34" charset="-122"/>
                <a:cs typeface="Inter" pitchFamily="34" charset="-120"/>
              </a:rPr>
              <a:t>Introduce your talented and diverse team members. Highlight their qualifications, expertise, and how their collective skills contribute to the success of your venture.</a:t>
            </a:r>
            <a:endParaRPr lang="en-US" sz="1750" dirty="0"/>
          </a:p>
        </p:txBody>
      </p:sp>
      <p:pic>
        <p:nvPicPr>
          <p:cNvPr id="8" name="Image 1" descr="preencoded.png">    </p:cNvPr>
          <p:cNvPicPr>
            <a:picLocks noChangeAspect="1"/>
          </p:cNvPicPr>
          <p:nvPr/>
        </p:nvPicPr>
        <p:blipFill>
          <a:blip r:embed="rId2"/>
          <a:stretch>
            <a:fillRect/>
          </a:stretch>
        </p:blipFill>
        <p:spPr>
          <a:xfrm>
            <a:off x="7481768" y="1970484"/>
            <a:ext cx="5110639" cy="3158609"/>
          </a:xfrm>
          <a:prstGeom prst="rect">
            <a:avLst/>
          </a:prstGeom>
        </p:spPr>
      </p:pic>
      <p:sp>
        <p:nvSpPr>
          <p:cNvPr id="9" name="Text 5"/>
          <p:cNvSpPr/>
          <p:nvPr/>
        </p:nvSpPr>
        <p:spPr>
          <a:xfrm>
            <a:off x="7481768" y="5406747"/>
            <a:ext cx="3903702" cy="347186"/>
          </a:xfrm>
          <a:prstGeom prst="rect">
            <a:avLst/>
          </a:prstGeom>
          <a:noFill/>
          <a:ln/>
        </p:spPr>
        <p:txBody>
          <a:bodyPr wrap="none" rtlCol="0" anchor="t"/>
          <a:lstStyle/>
          <a:p>
            <a:pPr algn="l" indent="0" marL="0">
              <a:lnSpc>
                <a:spcPts val="2734"/>
              </a:lnSpc>
              <a:buNone/>
            </a:pPr>
            <a:r>
              <a:rPr lang="en-US" sz="2187" b="1" spc="-66" kern="0" dirty="0">
                <a:solidFill>
                  <a:srgbClr val="FFFFFF"/>
                </a:solidFill>
                <a:latin typeface="Inter" pitchFamily="34" charset="0"/>
                <a:ea typeface="Inter" pitchFamily="34" charset="-122"/>
                <a:cs typeface="Inter" pitchFamily="34" charset="-120"/>
              </a:rPr>
              <a:t>Slide 8: Management Structure</a:t>
            </a:r>
            <a:endParaRPr lang="en-US" sz="2187" dirty="0"/>
          </a:p>
        </p:txBody>
      </p:sp>
      <p:sp>
        <p:nvSpPr>
          <p:cNvPr id="10" name="Text 6"/>
          <p:cNvSpPr/>
          <p:nvPr/>
        </p:nvSpPr>
        <p:spPr>
          <a:xfrm>
            <a:off x="7481768" y="5976104"/>
            <a:ext cx="5110639" cy="1421606"/>
          </a:xfrm>
          <a:prstGeom prst="rect">
            <a:avLst/>
          </a:prstGeom>
          <a:noFill/>
          <a:ln/>
        </p:spPr>
        <p:txBody>
          <a:bodyPr wrap="square" rtlCol="0" anchor="t"/>
          <a:lstStyle/>
          <a:p>
            <a:pPr algn="l" indent="0" marL="0">
              <a:lnSpc>
                <a:spcPts val="2799"/>
              </a:lnSpc>
              <a:buNone/>
            </a:pPr>
            <a:r>
              <a:rPr lang="en-US" sz="1750" spc="-35" kern="0" dirty="0">
                <a:solidFill>
                  <a:srgbClr val="E5E0DF"/>
                </a:solidFill>
                <a:latin typeface="Inter" pitchFamily="34" charset="0"/>
                <a:ea typeface="Inter" pitchFamily="34" charset="-122"/>
                <a:cs typeface="Inter" pitchFamily="34" charset="-120"/>
              </a:rPr>
              <a:t>Illustrate the organizational structure and key roles within your startup. Showcase how your team will efficiently manage operations and drive the company towards success.</a:t>
            </a:r>
            <a:endParaRPr lang="en-US" sz="1750" dirty="0"/>
          </a:p>
        </p:txBody>
      </p:sp>
      <p:pic>
        <p:nvPicPr>
          <p:cNvPr id="11" name="Image 2" descr="preencoded.png">
            <a:hlinkClick r:id="rId4" tooltip=""/>
          </p:cNvPr>
          <p:cNvPicPr>
            <a:picLocks noChangeAspect="1"/>
          </p:cNvPicPr>
          <p:nvPr/>
        </p:nvPicPr>
        <p:blipFill>
          <a:blip r:embed="rId3"/>
          <a:stretch>
            <a:fillRect/>
          </a:stretch>
        </p:blipFill>
        <p:spPr>
          <a:xfrm>
            <a:off x="12242153" y="7589520"/>
            <a:ext cx="2296807" cy="5486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w="13811">
            <a:solidFill>
              <a:srgbClr val="565151"/>
            </a:solidFill>
            <a:prstDash val="solid"/>
          </a:ln>
        </p:spPr>
      </p:sp>
      <p:sp>
        <p:nvSpPr>
          <p:cNvPr id="4" name="Text 2"/>
          <p:cNvSpPr/>
          <p:nvPr/>
        </p:nvSpPr>
        <p:spPr>
          <a:xfrm>
            <a:off x="6319599" y="1340525"/>
            <a:ext cx="7477601" cy="1388745"/>
          </a:xfrm>
          <a:prstGeom prst="rect">
            <a:avLst/>
          </a:prstGeom>
          <a:noFill/>
          <a:ln/>
        </p:spPr>
        <p:txBody>
          <a:bodyPr wrap="square" rtlCol="0" anchor="t"/>
          <a:lstStyle/>
          <a:p>
            <a:pPr indent="0" marL="0">
              <a:lnSpc>
                <a:spcPts val="5468"/>
              </a:lnSpc>
              <a:buNone/>
            </a:pPr>
            <a:r>
              <a:rPr lang="en-US" sz="4374" b="1" spc="-131" kern="0" dirty="0">
                <a:solidFill>
                  <a:srgbClr val="FFFFFF"/>
                </a:solidFill>
                <a:latin typeface="Inter" pitchFamily="34" charset="0"/>
                <a:ea typeface="Inter" pitchFamily="34" charset="-122"/>
                <a:cs typeface="Inter" pitchFamily="34" charset="-120"/>
              </a:rPr>
              <a:t>Financial Projections and Ask</a:t>
            </a:r>
            <a:endParaRPr lang="en-US" sz="4374" dirty="0"/>
          </a:p>
        </p:txBody>
      </p:sp>
      <p:sp>
        <p:nvSpPr>
          <p:cNvPr id="5" name="Text 3"/>
          <p:cNvSpPr/>
          <p:nvPr/>
        </p:nvSpPr>
        <p:spPr>
          <a:xfrm>
            <a:off x="6319599" y="3062526"/>
            <a:ext cx="3605808" cy="347186"/>
          </a:xfrm>
          <a:prstGeom prst="rect">
            <a:avLst/>
          </a:prstGeom>
          <a:noFill/>
          <a:ln/>
        </p:spPr>
        <p:txBody>
          <a:bodyPr wrap="none" rtlCol="0" anchor="t"/>
          <a:lstStyle/>
          <a:p>
            <a:pPr indent="0" marL="0">
              <a:lnSpc>
                <a:spcPts val="2734"/>
              </a:lnSpc>
              <a:buNone/>
            </a:pPr>
            <a:r>
              <a:rPr lang="en-US" sz="2187" b="1" spc="-66" kern="0" dirty="0">
                <a:solidFill>
                  <a:srgbClr val="FFFFFF"/>
                </a:solidFill>
                <a:latin typeface="Inter" pitchFamily="34" charset="0"/>
                <a:ea typeface="Inter" pitchFamily="34" charset="-122"/>
                <a:cs typeface="Inter" pitchFamily="34" charset="-120"/>
              </a:rPr>
              <a:t>Slide 9: Financial Projections</a:t>
            </a:r>
            <a:endParaRPr lang="en-US" sz="2187" dirty="0"/>
          </a:p>
        </p:txBody>
      </p:sp>
      <p:sp>
        <p:nvSpPr>
          <p:cNvPr id="6" name="Text 4"/>
          <p:cNvSpPr/>
          <p:nvPr/>
        </p:nvSpPr>
        <p:spPr>
          <a:xfrm>
            <a:off x="6319599" y="3742968"/>
            <a:ext cx="7477601" cy="1066205"/>
          </a:xfrm>
          <a:prstGeom prst="rect">
            <a:avLst/>
          </a:prstGeom>
          <a:noFill/>
          <a:ln/>
        </p:spPr>
        <p:txBody>
          <a:bodyPr wrap="square" rtlCol="0" anchor="t"/>
          <a:lstStyle/>
          <a:p>
            <a:pPr indent="0" marL="0">
              <a:lnSpc>
                <a:spcPts val="2799"/>
              </a:lnSpc>
              <a:buNone/>
            </a:pPr>
            <a:r>
              <a:rPr lang="en-US" sz="1750" spc="-35" kern="0" dirty="0">
                <a:solidFill>
                  <a:srgbClr val="E5E0DF"/>
                </a:solidFill>
                <a:latin typeface="Inter" pitchFamily="34" charset="0"/>
                <a:ea typeface="Inter" pitchFamily="34" charset="-122"/>
                <a:cs typeface="Inter" pitchFamily="34" charset="-120"/>
              </a:rPr>
              <a:t>Present realistic financial projections, including revenue forecasts, expenses, and profitability. Provide a clear picture of the potential return on investment for investors.</a:t>
            </a:r>
            <a:endParaRPr lang="en-US" sz="1750" dirty="0"/>
          </a:p>
        </p:txBody>
      </p:sp>
      <p:sp>
        <p:nvSpPr>
          <p:cNvPr id="7" name="Text 5"/>
          <p:cNvSpPr/>
          <p:nvPr/>
        </p:nvSpPr>
        <p:spPr>
          <a:xfrm>
            <a:off x="6319599" y="5142428"/>
            <a:ext cx="3660577" cy="347186"/>
          </a:xfrm>
          <a:prstGeom prst="rect">
            <a:avLst/>
          </a:prstGeom>
          <a:noFill/>
          <a:ln/>
        </p:spPr>
        <p:txBody>
          <a:bodyPr wrap="none" rtlCol="0" anchor="t"/>
          <a:lstStyle/>
          <a:p>
            <a:pPr indent="0" marL="0">
              <a:lnSpc>
                <a:spcPts val="2734"/>
              </a:lnSpc>
              <a:buNone/>
            </a:pPr>
            <a:r>
              <a:rPr lang="en-US" sz="2187" b="1" spc="-66" kern="0" dirty="0">
                <a:solidFill>
                  <a:srgbClr val="FFFFFF"/>
                </a:solidFill>
                <a:latin typeface="Inter" pitchFamily="34" charset="0"/>
                <a:ea typeface="Inter" pitchFamily="34" charset="-122"/>
                <a:cs typeface="Inter" pitchFamily="34" charset="-120"/>
              </a:rPr>
              <a:t>Slide 10: Q&amp;A and Next Steps</a:t>
            </a:r>
            <a:endParaRPr lang="en-US" sz="2187" dirty="0"/>
          </a:p>
        </p:txBody>
      </p:sp>
      <p:sp>
        <p:nvSpPr>
          <p:cNvPr id="8" name="Text 6"/>
          <p:cNvSpPr/>
          <p:nvPr/>
        </p:nvSpPr>
        <p:spPr>
          <a:xfrm>
            <a:off x="6319599" y="5822871"/>
            <a:ext cx="7477601" cy="1066205"/>
          </a:xfrm>
          <a:prstGeom prst="rect">
            <a:avLst/>
          </a:prstGeom>
          <a:noFill/>
          <a:ln/>
        </p:spPr>
        <p:txBody>
          <a:bodyPr wrap="square" rtlCol="0" anchor="t"/>
          <a:lstStyle/>
          <a:p>
            <a:pPr indent="0" marL="0">
              <a:lnSpc>
                <a:spcPts val="2799"/>
              </a:lnSpc>
              <a:buNone/>
            </a:pPr>
            <a:r>
              <a:rPr lang="en-US" sz="1750" spc="-35" kern="0" dirty="0">
                <a:solidFill>
                  <a:srgbClr val="E5E0DF"/>
                </a:solidFill>
                <a:latin typeface="Inter" pitchFamily="34" charset="0"/>
                <a:ea typeface="Inter" pitchFamily="34" charset="-122"/>
                <a:cs typeface="Inter" pitchFamily="34" charset="-120"/>
              </a:rPr>
              <a:t>Conclude your pitch deck by opening the floor for questions from the audience or judging panel. Share your next steps, such as seeking investments, partnerships, or launching the prototype.</a:t>
            </a:r>
            <a:endParaRPr lang="en-US" sz="1750" dirty="0"/>
          </a:p>
        </p:txBody>
      </p:sp>
      <p:pic>
        <p:nvPicPr>
          <p:cNvPr id="9" name="Image 0" descr="preencoded.png">    </p:cNvPr>
          <p:cNvPicPr>
            <a:picLocks noChangeAspect="1"/>
          </p:cNvPicPr>
          <p:nvPr/>
        </p:nvPicPr>
        <p:blipFill>
          <a:blip r:embed="rId1"/>
          <a:stretch>
            <a:fillRect/>
          </a:stretch>
        </p:blipFill>
        <p:spPr>
          <a:xfrm>
            <a:off x="0" y="0"/>
            <a:ext cx="5486400" cy="8229600"/>
          </a:xfrm>
          <a:prstGeom prst="rect">
            <a:avLst/>
          </a:prstGeom>
        </p:spPr>
      </p:pic>
      <p:pic>
        <p:nvPicPr>
          <p:cNvPr id="10"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6</Slides>
  <Notes>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Calibri</vt:lpstr>
      <vt:lpstr>Office Theme</vt:lpstr>
      <vt:lpstr>Slide 1</vt:lpstr>
      <vt:lpstr>Slide 2</vt:lpstr>
      <vt:lpstr>Slide 3</vt:lpstr>
      <vt:lpstr>Slide 4</vt:lpstr>
      <vt:lpstr>Slide 5</vt:lpstr>
      <vt:lpstr>Slide 6</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2023-09-26T05:47:18Z</dcterms:created>
  <dcterms:modified xsi:type="dcterms:W3CDTF">2023-09-26T05:47:18Z</dcterms:modified>
</cp:coreProperties>
</file>