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56" r:id="rId5"/>
    <p:sldMasterId id="2147483768" r:id="rId6"/>
    <p:sldMasterId id="2147483780" r:id="rId7"/>
    <p:sldMasterId id="2147483792" r:id="rId8"/>
    <p:sldMasterId id="2147483804" r:id="rId9"/>
    <p:sldMasterId id="2147483828" r:id="rId10"/>
    <p:sldMasterId id="2147483840" r:id="rId11"/>
  </p:sldMasterIdLst>
  <p:notesMasterIdLst>
    <p:notesMasterId r:id="rId43"/>
  </p:notesMasterIdLst>
  <p:sldIdLst>
    <p:sldId id="294" r:id="rId12"/>
    <p:sldId id="301" r:id="rId13"/>
    <p:sldId id="302" r:id="rId14"/>
    <p:sldId id="305" r:id="rId15"/>
    <p:sldId id="303" r:id="rId16"/>
    <p:sldId id="307" r:id="rId17"/>
    <p:sldId id="311" r:id="rId18"/>
    <p:sldId id="270" r:id="rId19"/>
    <p:sldId id="309" r:id="rId20"/>
    <p:sldId id="310" r:id="rId21"/>
    <p:sldId id="276" r:id="rId22"/>
    <p:sldId id="313" r:id="rId23"/>
    <p:sldId id="280" r:id="rId24"/>
    <p:sldId id="314" r:id="rId25"/>
    <p:sldId id="316" r:id="rId26"/>
    <p:sldId id="315" r:id="rId27"/>
    <p:sldId id="317" r:id="rId28"/>
    <p:sldId id="284" r:id="rId29"/>
    <p:sldId id="318" r:id="rId30"/>
    <p:sldId id="278" r:id="rId31"/>
    <p:sldId id="319" r:id="rId32"/>
    <p:sldId id="285" r:id="rId33"/>
    <p:sldId id="291" r:id="rId34"/>
    <p:sldId id="286" r:id="rId35"/>
    <p:sldId id="320" r:id="rId36"/>
    <p:sldId id="288" r:id="rId37"/>
    <p:sldId id="321" r:id="rId38"/>
    <p:sldId id="296" r:id="rId39"/>
    <p:sldId id="322" r:id="rId40"/>
    <p:sldId id="323" r:id="rId41"/>
    <p:sldId id="292" r:id="rId42"/>
  </p:sldIdLst>
  <p:sldSz cx="121697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>
      <p:cViewPr varScale="1">
        <p:scale>
          <a:sx n="65" d="100"/>
          <a:sy n="65" d="100"/>
        </p:scale>
        <p:origin x="390" y="78"/>
      </p:cViewPr>
      <p:guideLst>
        <p:guide orient="horz" pos="2160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heme" Target="theme/theme1.xml"/><Relationship Id="rId20" Type="http://schemas.openxmlformats.org/officeDocument/2006/relationships/slide" Target="slides/slide9.xml"/><Relationship Id="rId41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E54F-FF43-4919-B9CB-D6BE09E1EBF4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F5E3-1547-43C8-B1DC-43C5F19E19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5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F5E3-1547-43C8-B1DC-43C5F19E190A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6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F5E3-1547-43C8-B1DC-43C5F19E190A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6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F5E3-1547-43C8-B1DC-43C5F19E190A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6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F5E3-1547-43C8-B1DC-43C5F19E190A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6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69775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70" y="6053328"/>
            <a:ext cx="2993765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39802" y="6044184"/>
            <a:ext cx="9029973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3859" y="4038600"/>
            <a:ext cx="8620257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3858" y="6050037"/>
            <a:ext cx="8924502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415" y="6068699"/>
            <a:ext cx="2738199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75455" y="236539"/>
            <a:ext cx="780893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48553" y="228600"/>
            <a:ext cx="1115563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3" y="2130426"/>
            <a:ext cx="10344309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6" y="3886200"/>
            <a:ext cx="851884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4406901"/>
            <a:ext cx="1034430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906713"/>
            <a:ext cx="1034430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600201"/>
            <a:ext cx="53749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600201"/>
            <a:ext cx="53749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35113"/>
            <a:ext cx="53770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89" y="2174875"/>
            <a:ext cx="53770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077" y="1535113"/>
            <a:ext cx="5379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077" y="2174875"/>
            <a:ext cx="5379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3050"/>
            <a:ext cx="400377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73051"/>
            <a:ext cx="68032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89" y="1435101"/>
            <a:ext cx="400377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1" y="4800600"/>
            <a:ext cx="730186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1" y="612775"/>
            <a:ext cx="730186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1" y="5367338"/>
            <a:ext cx="73018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1672" y="609601"/>
            <a:ext cx="2738199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609600"/>
            <a:ext cx="740328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1672" y="6248403"/>
            <a:ext cx="2941029" cy="365125"/>
          </a:xfrm>
        </p:spPr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491" y="6248208"/>
            <a:ext cx="741776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13607" y="0"/>
            <a:ext cx="425942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74456" y="609600"/>
            <a:ext cx="304244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74456" y="0"/>
            <a:ext cx="304244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59878" y="104013"/>
            <a:ext cx="533400" cy="325374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39"/>
            <a:ext cx="27381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74639"/>
            <a:ext cx="801176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00427" y="3810001"/>
            <a:ext cx="4969350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00451" y="3897010"/>
            <a:ext cx="4969326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00451" y="4115167"/>
            <a:ext cx="4969326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00450" y="4164403"/>
            <a:ext cx="2616502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00450" y="4199572"/>
            <a:ext cx="2616502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00450" y="3962400"/>
            <a:ext cx="407687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17413" y="4060983"/>
            <a:ext cx="2129711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6977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6977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36478" y="3643090"/>
            <a:ext cx="3633298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6977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2401888"/>
            <a:ext cx="11257042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8489" y="3899938"/>
            <a:ext cx="6591961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24502" y="4206240"/>
            <a:ext cx="1277826" cy="457200"/>
          </a:xfrm>
        </p:spPr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00450" y="4205288"/>
            <a:ext cx="1724051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73228" y="1136"/>
            <a:ext cx="99513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1981201"/>
            <a:ext cx="10344309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3367088"/>
            <a:ext cx="10344309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2249425"/>
            <a:ext cx="5374984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2249425"/>
            <a:ext cx="5374984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74" y="1143000"/>
            <a:ext cx="11155627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074" y="2244970"/>
            <a:ext cx="5379041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83492" y="2244970"/>
            <a:ext cx="537921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7074" y="2708519"/>
            <a:ext cx="5379041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9604" y="2708519"/>
            <a:ext cx="537921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1143000"/>
            <a:ext cx="10952798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62238" y="612648"/>
            <a:ext cx="1274025" cy="457200"/>
          </a:xfrm>
        </p:spPr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97621" y="612648"/>
            <a:ext cx="176461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9779" y="2272"/>
            <a:ext cx="1014148" cy="36576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983" y="1101970"/>
            <a:ext cx="4502817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24983" y="2010727"/>
            <a:ext cx="4502817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2830" y="776287"/>
            <a:ext cx="6790734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0689" y="1109161"/>
            <a:ext cx="780978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247" y="1143000"/>
            <a:ext cx="608488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3126" y="3274309"/>
            <a:ext cx="3448103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916" y="1143000"/>
            <a:ext cx="253537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1143000"/>
            <a:ext cx="8316013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5" y="228600"/>
            <a:ext cx="10851383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5375" y="1600200"/>
            <a:ext cx="10851383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5467" y="2743200"/>
            <a:ext cx="948017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6977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4051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5466" y="1600200"/>
            <a:ext cx="10344309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66" y="1600200"/>
            <a:ext cx="10141479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4051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1319" y="1589567"/>
            <a:ext cx="5172154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48092" y="1589567"/>
            <a:ext cx="5172154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03" y="273050"/>
            <a:ext cx="10851383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1319" y="2438400"/>
            <a:ext cx="5172154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389132" y="2438400"/>
            <a:ext cx="5172154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1319" y="1752600"/>
            <a:ext cx="5172154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389132" y="1752600"/>
            <a:ext cx="5172154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09904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18" y="273050"/>
            <a:ext cx="10749968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1318" y="1752600"/>
            <a:ext cx="2129711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3858" y="1752600"/>
            <a:ext cx="8518843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4051" y="3200400"/>
            <a:ext cx="8518843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756" y="1449304"/>
            <a:ext cx="12006789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756" y="1396720"/>
            <a:ext cx="12006789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756" y="2976649"/>
            <a:ext cx="12006789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489" y="1505931"/>
            <a:ext cx="10952798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9711" y="5486400"/>
            <a:ext cx="973582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70" y="4572000"/>
            <a:ext cx="12169775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70" y="4663440"/>
            <a:ext cx="194716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56692" y="4654296"/>
            <a:ext cx="10113083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711" y="4648200"/>
            <a:ext cx="973582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26881" y="0"/>
            <a:ext cx="133868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16013" y="6248401"/>
            <a:ext cx="3549518" cy="365125"/>
          </a:xfrm>
        </p:spPr>
        <p:txBody>
          <a:bodyPr rtlCol="0"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26881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29710" y="6248207"/>
            <a:ext cx="6084888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6975" y="0"/>
            <a:ext cx="10092800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10344309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6925" y="69755"/>
            <a:ext cx="1199592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952501"/>
            <a:ext cx="10344309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547938"/>
            <a:ext cx="10344309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4855" y="6172200"/>
            <a:ext cx="5324277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381" y="2376830"/>
            <a:ext cx="11996112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027" y="2341476"/>
            <a:ext cx="11996466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909" y="2468880"/>
            <a:ext cx="11997584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6977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66608" y="1447800"/>
            <a:ext cx="4989608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91961" y="1447800"/>
            <a:ext cx="4969325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6977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591961" y="2247900"/>
            <a:ext cx="4969325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7" y="273050"/>
            <a:ext cx="1034430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6977" y="1600200"/>
            <a:ext cx="253537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55177" y="1600200"/>
            <a:ext cx="7606109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78" y="4900550"/>
            <a:ext cx="973582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6978" y="5445825"/>
            <a:ext cx="973582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6978" y="6172200"/>
            <a:ext cx="5172154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16" y="6208776"/>
            <a:ext cx="608489" cy="457200"/>
          </a:xfrm>
        </p:spPr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0910" y="4683555"/>
            <a:ext cx="11987228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178" y="4650475"/>
            <a:ext cx="1198696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181" y="4773225"/>
            <a:ext cx="11986958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2" y="66675"/>
            <a:ext cx="1198061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4642"/>
            <a:ext cx="2677351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6977" y="274640"/>
            <a:ext cx="74032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1318" y="228600"/>
            <a:ext cx="10851383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5375" y="1600200"/>
            <a:ext cx="10851383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13183" y="6248401"/>
            <a:ext cx="3549518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1319" y="6248207"/>
            <a:ext cx="7214934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6977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09904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5965" y="1280160"/>
            <a:ext cx="1138381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09904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74638"/>
            <a:ext cx="1095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600201"/>
            <a:ext cx="1095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356351"/>
            <a:ext cx="2839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356351"/>
            <a:ext cx="3853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356351"/>
            <a:ext cx="2839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6977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6977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6977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00427" y="360247"/>
            <a:ext cx="4969350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00451" y="440113"/>
            <a:ext cx="4969326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196642" y="497504"/>
            <a:ext cx="407687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13606" y="588943"/>
            <a:ext cx="2129711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091206" y="-2001"/>
            <a:ext cx="7669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37325" y="-2001"/>
            <a:ext cx="36509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11967" y="-2001"/>
            <a:ext cx="12170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45416" y="-2001"/>
            <a:ext cx="36509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65899" y="380"/>
            <a:ext cx="73019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09732" y="380"/>
            <a:ext cx="12170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8489" y="1143000"/>
            <a:ext cx="10952798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489" y="2249424"/>
            <a:ext cx="10952798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66039" y="612648"/>
            <a:ext cx="1274025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97621" y="612648"/>
            <a:ext cx="17646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79779" y="2272"/>
            <a:ext cx="1014148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188" y="69755"/>
            <a:ext cx="1199592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6977" y="274638"/>
            <a:ext cx="1034430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6977" y="1447800"/>
            <a:ext cx="1034430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14598" y="6191250"/>
            <a:ext cx="329598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FFD781-3584-4E42-BA1D-68226094B87C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6978" y="6172200"/>
            <a:ext cx="5273569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16" y="6210300"/>
            <a:ext cx="608489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F99909-FCCF-4DFE-B43C-872E7768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66" y="928671"/>
            <a:ext cx="11409244" cy="1571636"/>
          </a:xfrm>
        </p:spPr>
        <p:txBody>
          <a:bodyPr>
            <a:noAutofit/>
          </a:bodyPr>
          <a:lstStyle/>
          <a:p>
            <a:pPr algn="ctr"/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PRODUCTIVITY AND EFFICIENCY </a:t>
            </a:r>
            <a:br>
              <a:rPr lang="en-IN" sz="3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ANALYSIS OF</a:t>
            </a:r>
            <a:br>
              <a:rPr lang="en-IN" sz="3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DISTRIBUTION UTILITIES</a:t>
            </a:r>
            <a:endParaRPr lang="en-IN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728" y="4214818"/>
            <a:ext cx="10173242" cy="1638296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GUIDE:			GROUP MEMBERS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V. RAMAIAH            			T.VARUN GOPI (B16EE034)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EEE DEPT.				B.MANIKANTA (B16EE028)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				SD.AZAM  (B16EE019)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K.SAI KIRAN(B16EE017)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BCC model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90" y="1285860"/>
            <a:ext cx="10952798" cy="484030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BCC model is advancement to CCR model.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was proposed by Banker,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Charnes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Cooper.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BCC model gives the information regarding technical efficiency, scale efficiency, and returns to scale.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Solved by linear programming method.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BCC model is obtained by adding summation of lambdas to CCR model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summation of lambdas refer to returns to scale.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BCC model can be selected when the information about scale efficiency and returns to scale is also needed.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6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Malmquist productivity 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5376" y="1600200"/>
            <a:ext cx="10166056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Malmquist Productivity Index(MPI) measures the productivity changes along with time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Gives the changes in efficiency with the change in time using distance function.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technical efficiency is different from change in efficiency.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One of the most important objection of this model is the mathematical complexity of it.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0420" y="857232"/>
            <a:ext cx="10411012" cy="526893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Malmquist productivity index is given by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 represents the efficiency change and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represents technological change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distance function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measuring the efficiency of conversion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inputs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outputs during the period 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Note that if there is a technological change during the period (t + 1), then,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Efficiency of conversion of input at period t to output at period 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576" y="1214422"/>
            <a:ext cx="673140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3655" y="2143116"/>
            <a:ext cx="133107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388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8489" y="714356"/>
            <a:ext cx="10952798" cy="541180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 represents achievement at time (t + 1), while N represents the achievement at time t.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523" y="2000240"/>
            <a:ext cx="6230753" cy="412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Advantages of Malmquist over BCC and CCR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socio-economic growth and change in significance of companies over years can be found.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Efficiency is calculated for N years using Malmquist method.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Consumes less time and space.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easily evaluated by the companies as it is simple.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with their own self over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17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DEAP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software used for evaluating the performance of Distribution Utilities is DEAP. DEAP is the method which gives the evaluation results which is easily adoptable by the user.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consists of three files. They are: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Instruction 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98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5376" y="1600200"/>
            <a:ext cx="10310072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 must be listed by observation (i.e., one row for each firm).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must be a column for each output and each input, with all outputs listed first and then all inputs listed (from left to right across the file).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 used for this project are given above of 55 DISCOMS of India in tables 1 and 2 and the data considered is named as firm 1, firm2, firm3, firm 4 and so on… firm 55 for DISCOMS NBPDCL, SBPDCL, JBVNL, CESU, NESCO, SESCO………., MSEDCL a total of 55 firms respectively.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inputs and outputs of our project are taken from 55 DISCOMS as listed in the table for the years of 2014 to 2016.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9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5" y="228600"/>
            <a:ext cx="10851383" cy="8961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Generally the inputs selected should represent resources used which in  case of distribution utilities are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Total Expenditure (crores)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Power Purchased ,			Employee Cost   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Operation &amp; Maintenance Cost,           	Interest Cost       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Depreciation, 				Administrative &amp; General Expenses       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AT&amp;C Losses (%)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outputs represent the levels of utility which in this case are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Energy Sold (Mkwh)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Collection efficiency (%)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8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77" y="27691"/>
            <a:ext cx="5903690" cy="674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5" y="228600"/>
            <a:ext cx="10851383" cy="8961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Instruction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Create an instruction file giving further details of the computation.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instruction file contains nine lines and provide necessary information on the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names of data and output files,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firms,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time periods,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inputs and outputs,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input or output, orientation,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CRS or VRS,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Model selection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Malmquist model is independent of return to scale type.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6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8303" y="1484784"/>
            <a:ext cx="10225136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Indian electricity sector consists of highly sophisticated modern generation and transmission system, but a very poor distribution system in several utilities. Electricity sector regulators are practicing benchmarking of distribution companies to regulate the allowed revenue. 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Mainly this is carried out based on the relative efficiency scores produced by frontier benchmarking techniques. 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various techniques to find targets and benchmarking through performance evaluation. 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method for benchmarking performance of electric distribution utilities based on data envelopment analysis (DEA) is presented. 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Basic theory of DEA is followed by evaluating the relative efficiencies and benchmarking of 55 electricity distribution utilities operating in different states in India.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37445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8128" y="4437112"/>
            <a:ext cx="10952798" cy="22145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Malmquist index uses input oriented 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select malmquist index load with 2.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0" y="692696"/>
            <a:ext cx="1133231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5" y="228600"/>
            <a:ext cx="10851383" cy="8961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 File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DEA calculations can be performed by invoking the executable file DEAP.EXE.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invoked, the software will prompt for the name of instruction file.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name of the instruction file should then be supplied on the screen (along with the .INS extension).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DEAP will then take some time to make the DEA computations, and will create the output file (with the name as specified in the instruction file).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output is self-explanatory.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output will be saved in form of text.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indices are related to previous year. Hence the output begins with year 2.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7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8489" y="1142985"/>
            <a:ext cx="10952798" cy="498317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loading the instruction file the DEAP is executed by loading the name of instruction file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23" y="1772816"/>
            <a:ext cx="77057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428605"/>
            <a:ext cx="10952798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TERMS TO BE UNDERSTOOD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Efficiency change (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</a:rPr>
              <a:t>effch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	Gives  the change in efficiency of a firm with time series </a:t>
            </a: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Technological change (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</a:rPr>
              <a:t>techch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Gives the factor with which the technology of converting inputs to outputs have changed.</a:t>
            </a: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Scale efficiency change (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</a:rPr>
              <a:t>sech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Scale efficiency change gives the change in the revenue or finance with the improvement or change in technology.</a:t>
            </a: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Total factor of production change (</a:t>
            </a:r>
            <a:r>
              <a:rPr lang="en-US" sz="2000" u="sng" dirty="0" err="1">
                <a:latin typeface="Times New Roman" pitchFamily="18" charset="0"/>
                <a:cs typeface="Times New Roman" pitchFamily="18" charset="0"/>
              </a:rPr>
              <a:t>tfpch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Gives the total factor of change of production of a firm over years.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11" y="188639"/>
            <a:ext cx="4536504" cy="646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06" y="332656"/>
            <a:ext cx="4752528" cy="617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27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8489" y="571481"/>
            <a:ext cx="10952798" cy="51974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summary of annual means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36" y="1268760"/>
            <a:ext cx="51339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2319" y="3284984"/>
            <a:ext cx="9937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 file provides the estimates of the Malmquist total factor productivity and its components.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analysis reveals that, on an average Malmquist productivity or total factor productivity increased by 1.3 percent during 2015 to 2016.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5" y="228600"/>
            <a:ext cx="10851383" cy="8961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dirty="0"/>
          </a:p>
        </p:txBody>
      </p:sp>
      <p:pic>
        <p:nvPicPr>
          <p:cNvPr id="5" name="Picture 4" descr="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11" y="1844824"/>
            <a:ext cx="10369152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133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79" y="44624"/>
            <a:ext cx="5904656" cy="670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5" y="228600"/>
            <a:ext cx="10851383" cy="8961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8303" y="1844824"/>
            <a:ext cx="10513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total factor productivity change of the DISCOMS using a balanced panel data set of 110 observations for 55 DISCOMS over the period of 2014-2016.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analysis reveals that, on an average Malmquist productivity or total factor productivity increased by 1.3 percent during 2015-2016. This suggests that DMUs have experienced or achieved moderate productivity growth during the period.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Though many of the DMUs (24 out of 55 DMUs) have shown improvement in technological change, the DISCOMS as a whole has exhibited a decline in technological change (15.4% percent decrease over the period) and suggested that there has been deterioration in the performance of the DMUs.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6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Efficiency Approaches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5376" y="1600200"/>
            <a:ext cx="10022039" cy="4495800"/>
          </a:xfrm>
        </p:spPr>
        <p:txBody>
          <a:bodyPr/>
          <a:lstStyle/>
          <a:p>
            <a:pPr marL="457157" indent="-457157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Financial statement analysis</a:t>
            </a:r>
          </a:p>
          <a:p>
            <a:pPr marL="457157" indent="-457157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i. It includes ratios, staff productivity, asset quality etc.</a:t>
            </a:r>
          </a:p>
          <a:p>
            <a:pPr marL="457157" indent="-457157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ii. It is very complicated and unclear to the user as ratio of each and every quantity is                          undesired.</a:t>
            </a:r>
          </a:p>
          <a:p>
            <a:pPr marL="457157" indent="-457157">
              <a:lnSpc>
                <a:spcPct val="150000"/>
              </a:lnSpc>
              <a:buAutoNum type="arabicPeriod" startAt="2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Frontier analysis</a:t>
            </a:r>
          </a:p>
          <a:p>
            <a:pPr marL="457157" indent="-457157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i. Mathematical programing (linear programming).</a:t>
            </a:r>
          </a:p>
          <a:p>
            <a:pPr marL="457157" indent="-457157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ii. Econometric approach (non linear programming).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05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5" y="228600"/>
            <a:ext cx="10851383" cy="896144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6295" y="1556792"/>
            <a:ext cx="109452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Banker, R.D.,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Charnes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A. and Cooper, W.W. (1984) ‘Some models for estimating technical and scale inefficiencies in data envelopment analysis’, Management Science, Vol. 30, No. 9, pp.1078–1092.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Charnes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A., Clark, T., Cooper, W.W.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Golany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B. (1985) ‘A development study of data envelopment analysis in measuring the efficiency of maintenance units in the US Air Force’, Annals of Operations Research, Vol. 2, No. 1, pp.95–112.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Charnes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A., Cooper, W.W. and Rhodes, E. (1978) ‘Measuring the efficiency of decision making units’, European Journal of Operational Research, Vol. 2, No. 6, pp.429–444.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Cooper, W.W.,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Seiford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L.M. and Tone, K. (2000) Data Envelopment Analysis: A Comprehensive Text with Models, Applications, Reference and DEA-Solver Software,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Kulwer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Academic Publishers, Boston.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3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89" y="857232"/>
            <a:ext cx="10952798" cy="526893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THANKYOU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90" y="274638"/>
            <a:ext cx="10952798" cy="7969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Frontier 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279" y="1556792"/>
            <a:ext cx="10585176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DEA: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It is a popular management tool. Uses mathematical modeling.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 A linear programming model is used to measure parameters like technical efficiency, scale 	    efficiency, returns to scale etc.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	ii. Measures how efficiently a DMU uses its resources to generate outputs.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		iii. It can calculate the efficiency even in case of multiple inputs and multiple outputs.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	iv. Based on benchmarking a units performance is compared with reference units.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	v. Powerful tool to estimate the efficiencies.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4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5375" y="1600200"/>
            <a:ext cx="11030152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Evaluation of performance of distribution utilities and measurement of technical efficiency.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Comparison of DMU’s using data envelopment analysis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To identify the underlying causes of the inadequate sector performances.</a:t>
            </a:r>
          </a:p>
          <a:p>
            <a:pPr marL="0" inden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Outcomes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Measurement of productivity and efficiency.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Benchmark the efficient DMU from the efficiency frontier obtained from DEA.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Identification of inefficient distribution companies. </a:t>
            </a:r>
          </a:p>
          <a:p>
            <a:pPr marL="0" inden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1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Roles and responsibilities of the user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5376" y="1600200"/>
            <a:ext cx="10238064" cy="44958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Have clear idea about which model to be selected according to his requirement.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Have an clear idea about what are his input and output parameters and collect accurate data as the DEA is very sensitive to input and output parameters.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Have to reduce the amount of input used or have to increase the amount of output by the information provided by DEA to reach the benchmark or target DMU.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69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 and output orientation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Input oriented: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In this type of orientation the output is kept constant and the input is reduced to improve the efficiency. Deals with minimization of inputs.</a:t>
            </a:r>
          </a:p>
          <a:p>
            <a:pPr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Output oriented: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In this type of orientation the input is kept constant and the output is increased to improve the efficiency. Deals with maximization of outputs.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              </a:t>
            </a:r>
            <a:r>
              <a:rPr lang="en-US" sz="1400" dirty="0"/>
              <a:t>input oriented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3347" y="3779197"/>
            <a:ext cx="2498376" cy="199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documentation final 3.pdf - Adobe Acrobat Reader DC">
            <a:extLst>
              <a:ext uri="{FF2B5EF4-FFF2-40B4-BE49-F238E27FC236}">
                <a16:creationId xmlns:a16="http://schemas.microsoft.com/office/drawing/2014/main" id="{F2776EF2-7CA4-48DF-9873-904F65783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5" t="22635" r="28390" b="10968"/>
          <a:stretch/>
        </p:blipFill>
        <p:spPr>
          <a:xfrm>
            <a:off x="2124447" y="3721421"/>
            <a:ext cx="2880320" cy="211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4638"/>
            <a:ext cx="10952798" cy="101122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of models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89" y="1357298"/>
            <a:ext cx="10952798" cy="476886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CCR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BCC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Malmquist productivity index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90" y="274638"/>
            <a:ext cx="10952798" cy="86834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CCR model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490" y="1214423"/>
            <a:ext cx="10952798" cy="4911741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the basic model given by Carnes Cooper and Rhodes.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CCR gives us the information about technical efficiency. It used only when the technical efficiency information is alone desired.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CCR model assumes constant returns to scale. It can be used when there is not much  variation between inputs and outputs.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CCR model can be used as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input oriented 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ii. Output oriented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type of orientation can be selected depending on DMU’s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CCR model as constant returns to scale is assumed, the input oriented model gives the same results as the output oriented model.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13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990</TotalTime>
  <Words>1906</Words>
  <Application>Microsoft Office PowerPoint</Application>
  <PresentationFormat>Custom</PresentationFormat>
  <Paragraphs>171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31</vt:i4>
      </vt:variant>
    </vt:vector>
  </HeadingPairs>
  <TitlesOfParts>
    <vt:vector size="53" baseType="lpstr">
      <vt:lpstr>Arial</vt:lpstr>
      <vt:lpstr>Calibri</vt:lpstr>
      <vt:lpstr>Courier New</vt:lpstr>
      <vt:lpstr>Franklin Gothic Book</vt:lpstr>
      <vt:lpstr>Georgia</vt:lpstr>
      <vt:lpstr>Perpetua</vt:lpstr>
      <vt:lpstr>Times New Roman</vt:lpstr>
      <vt:lpstr>Trebuchet MS</vt:lpstr>
      <vt:lpstr>Tw Cen MT</vt:lpstr>
      <vt:lpstr>Wingdings</vt:lpstr>
      <vt:lpstr>Wingdings 2</vt:lpstr>
      <vt:lpstr>Median</vt:lpstr>
      <vt:lpstr>Equity</vt:lpstr>
      <vt:lpstr>1_Equity</vt:lpstr>
      <vt:lpstr>2_Equity</vt:lpstr>
      <vt:lpstr>5_Equity</vt:lpstr>
      <vt:lpstr>6_Equity</vt:lpstr>
      <vt:lpstr>7_Equity</vt:lpstr>
      <vt:lpstr>8_Equity</vt:lpstr>
      <vt:lpstr>9_Equity</vt:lpstr>
      <vt:lpstr>Office Theme</vt:lpstr>
      <vt:lpstr>Urban</vt:lpstr>
      <vt:lpstr>PRODUCTIVITY AND EFFICIENCY  ANALYSIS OF DISTRIBUTION UTILITIES</vt:lpstr>
      <vt:lpstr>Abstract</vt:lpstr>
      <vt:lpstr>Efficiency Approaches</vt:lpstr>
      <vt:lpstr>Frontier analysis</vt:lpstr>
      <vt:lpstr>Objectives</vt:lpstr>
      <vt:lpstr>Roles and responsibilities of the user</vt:lpstr>
      <vt:lpstr>Input and output orientation</vt:lpstr>
      <vt:lpstr>Types of models</vt:lpstr>
      <vt:lpstr>CCR model</vt:lpstr>
      <vt:lpstr>BCC model</vt:lpstr>
      <vt:lpstr>Malmquist productivity index</vt:lpstr>
      <vt:lpstr>PowerPoint Presentation</vt:lpstr>
      <vt:lpstr>PowerPoint Presentation</vt:lpstr>
      <vt:lpstr>Advantages of Malmquist over BCC and CCR</vt:lpstr>
      <vt:lpstr>DEAP Software</vt:lpstr>
      <vt:lpstr>Data File</vt:lpstr>
      <vt:lpstr>Data and Variables</vt:lpstr>
      <vt:lpstr>PowerPoint Presentation</vt:lpstr>
      <vt:lpstr>Instruction File</vt:lpstr>
      <vt:lpstr>PowerPoint Presentation</vt:lpstr>
      <vt:lpstr>Output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Envelopment Analysis</dc:title>
  <dc:creator>SNRC</dc:creator>
  <cp:lastModifiedBy>Thallapelly, Varun Gopi (PG/T - Surrey Business Schl)</cp:lastModifiedBy>
  <cp:revision>108</cp:revision>
  <dcterms:created xsi:type="dcterms:W3CDTF">2018-12-31T01:48:38Z</dcterms:created>
  <dcterms:modified xsi:type="dcterms:W3CDTF">2022-07-13T17:31:15Z</dcterms:modified>
</cp:coreProperties>
</file>