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0"/>
  </p:notesMasterIdLst>
  <p:handoutMasterIdLst>
    <p:handoutMasterId r:id="rId131"/>
  </p:handoutMasterIdLst>
  <p:sldIdLst>
    <p:sldId id="495" r:id="rId2"/>
    <p:sldId id="595" r:id="rId3"/>
    <p:sldId id="596" r:id="rId4"/>
    <p:sldId id="670" r:id="rId5"/>
    <p:sldId id="656" r:id="rId6"/>
    <p:sldId id="689" r:id="rId7"/>
    <p:sldId id="690" r:id="rId8"/>
    <p:sldId id="604" r:id="rId9"/>
    <p:sldId id="599" r:id="rId10"/>
    <p:sldId id="597" r:id="rId11"/>
    <p:sldId id="602" r:id="rId12"/>
    <p:sldId id="600" r:id="rId13"/>
    <p:sldId id="601" r:id="rId14"/>
    <p:sldId id="603" r:id="rId15"/>
    <p:sldId id="593" r:id="rId16"/>
    <p:sldId id="594" r:id="rId17"/>
    <p:sldId id="510" r:id="rId18"/>
    <p:sldId id="511" r:id="rId19"/>
    <p:sldId id="513" r:id="rId20"/>
    <p:sldId id="514" r:id="rId21"/>
    <p:sldId id="515" r:id="rId22"/>
    <p:sldId id="518" r:id="rId23"/>
    <p:sldId id="519" r:id="rId24"/>
    <p:sldId id="520" r:id="rId25"/>
    <p:sldId id="521" r:id="rId26"/>
    <p:sldId id="522" r:id="rId27"/>
    <p:sldId id="524" r:id="rId28"/>
    <p:sldId id="529" r:id="rId29"/>
    <p:sldId id="530" r:id="rId30"/>
    <p:sldId id="531" r:id="rId31"/>
    <p:sldId id="534" r:id="rId32"/>
    <p:sldId id="535" r:id="rId33"/>
    <p:sldId id="539" r:id="rId34"/>
    <p:sldId id="540" r:id="rId35"/>
    <p:sldId id="541" r:id="rId36"/>
    <p:sldId id="544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7" r:id="rId45"/>
    <p:sldId id="558" r:id="rId46"/>
    <p:sldId id="560" r:id="rId47"/>
    <p:sldId id="561" r:id="rId48"/>
    <p:sldId id="562" r:id="rId49"/>
    <p:sldId id="563" r:id="rId50"/>
    <p:sldId id="564" r:id="rId51"/>
    <p:sldId id="566" r:id="rId52"/>
    <p:sldId id="567" r:id="rId53"/>
    <p:sldId id="569" r:id="rId54"/>
    <p:sldId id="571" r:id="rId55"/>
    <p:sldId id="572" r:id="rId56"/>
    <p:sldId id="573" r:id="rId57"/>
    <p:sldId id="574" r:id="rId58"/>
    <p:sldId id="575" r:id="rId59"/>
    <p:sldId id="576" r:id="rId60"/>
    <p:sldId id="577" r:id="rId61"/>
    <p:sldId id="578" r:id="rId62"/>
    <p:sldId id="579" r:id="rId63"/>
    <p:sldId id="580" r:id="rId64"/>
    <p:sldId id="581" r:id="rId65"/>
    <p:sldId id="582" r:id="rId66"/>
    <p:sldId id="584" r:id="rId67"/>
    <p:sldId id="585" r:id="rId68"/>
    <p:sldId id="587" r:id="rId69"/>
    <p:sldId id="588" r:id="rId70"/>
    <p:sldId id="589" r:id="rId71"/>
    <p:sldId id="590" r:id="rId72"/>
    <p:sldId id="591" r:id="rId73"/>
    <p:sldId id="669" r:id="rId74"/>
    <p:sldId id="592" r:id="rId75"/>
    <p:sldId id="691" r:id="rId76"/>
    <p:sldId id="607" r:id="rId77"/>
    <p:sldId id="608" r:id="rId78"/>
    <p:sldId id="609" r:id="rId79"/>
    <p:sldId id="610" r:id="rId80"/>
    <p:sldId id="611" r:id="rId81"/>
    <p:sldId id="612" r:id="rId82"/>
    <p:sldId id="613" r:id="rId83"/>
    <p:sldId id="614" r:id="rId84"/>
    <p:sldId id="615" r:id="rId85"/>
    <p:sldId id="616" r:id="rId86"/>
    <p:sldId id="618" r:id="rId87"/>
    <p:sldId id="617" r:id="rId88"/>
    <p:sldId id="619" r:id="rId89"/>
    <p:sldId id="620" r:id="rId90"/>
    <p:sldId id="621" r:id="rId91"/>
    <p:sldId id="673" r:id="rId92"/>
    <p:sldId id="674" r:id="rId93"/>
    <p:sldId id="675" r:id="rId94"/>
    <p:sldId id="676" r:id="rId95"/>
    <p:sldId id="677" r:id="rId96"/>
    <p:sldId id="678" r:id="rId97"/>
    <p:sldId id="679" r:id="rId98"/>
    <p:sldId id="680" r:id="rId99"/>
    <p:sldId id="681" r:id="rId100"/>
    <p:sldId id="682" r:id="rId101"/>
    <p:sldId id="683" r:id="rId102"/>
    <p:sldId id="684" r:id="rId103"/>
    <p:sldId id="685" r:id="rId104"/>
    <p:sldId id="686" r:id="rId105"/>
    <p:sldId id="632" r:id="rId106"/>
    <p:sldId id="633" r:id="rId107"/>
    <p:sldId id="659" r:id="rId108"/>
    <p:sldId id="635" r:id="rId109"/>
    <p:sldId id="636" r:id="rId110"/>
    <p:sldId id="637" r:id="rId111"/>
    <p:sldId id="660" r:id="rId112"/>
    <p:sldId id="661" r:id="rId113"/>
    <p:sldId id="664" r:id="rId114"/>
    <p:sldId id="662" r:id="rId115"/>
    <p:sldId id="663" r:id="rId116"/>
    <p:sldId id="665" r:id="rId117"/>
    <p:sldId id="666" r:id="rId118"/>
    <p:sldId id="646" r:id="rId119"/>
    <p:sldId id="647" r:id="rId120"/>
    <p:sldId id="667" r:id="rId121"/>
    <p:sldId id="668" r:id="rId122"/>
    <p:sldId id="650" r:id="rId123"/>
    <p:sldId id="651" r:id="rId124"/>
    <p:sldId id="652" r:id="rId125"/>
    <p:sldId id="671" r:id="rId126"/>
    <p:sldId id="672" r:id="rId127"/>
    <p:sldId id="692" r:id="rId128"/>
    <p:sldId id="687" r:id="rId1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FF99"/>
    <a:srgbClr val="CC99FF"/>
    <a:srgbClr val="FF9933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9" autoAdjust="0"/>
    <p:restoredTop sz="96853" autoAdjust="0"/>
  </p:normalViewPr>
  <p:slideViewPr>
    <p:cSldViewPr>
      <p:cViewPr varScale="1">
        <p:scale>
          <a:sx n="89" d="100"/>
          <a:sy n="89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462"/>
    </p:cViewPr>
  </p:sorterViewPr>
  <p:notesViewPr>
    <p:cSldViewPr>
      <p:cViewPr varScale="1">
        <p:scale>
          <a:sx n="64" d="100"/>
          <a:sy n="64" d="100"/>
        </p:scale>
        <p:origin x="-2772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algn="r"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algn="r"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algn="r"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3112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algn="r"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18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34D0E247-07AF-4B67-8C8D-0FBD741268BE}" type="slidenum">
              <a:rPr lang="en-US" smtClean="0"/>
              <a:pPr defTabSz="963613"/>
              <a:t>42</a:t>
            </a:fld>
            <a:endParaRPr lang="en-US" smtClean="0"/>
          </a:p>
        </p:txBody>
      </p:sp>
      <p:sp>
        <p:nvSpPr>
          <p:cNvPr id="125955" name="Rectangle 2"/>
          <p:cNvSpPr>
            <a:spLocks noChangeArrowheads="1"/>
          </p:cNvSpPr>
          <p:nvPr/>
        </p:nvSpPr>
        <p:spPr bwMode="auto">
          <a:xfrm>
            <a:off x="4141788" y="0"/>
            <a:ext cx="3173412" cy="477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4141788" y="9121775"/>
            <a:ext cx="3173412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001" tIns="48662" rIns="99001" bIns="48662" anchor="b"/>
          <a:lstStyle/>
          <a:p>
            <a:pPr algn="r" defTabSz="979488"/>
            <a:r>
              <a:rPr lang="en-US" sz="1300" b="0">
                <a:latin typeface="Times New Roman" pitchFamily="18" charset="0"/>
              </a:rPr>
              <a:t>22</a:t>
            </a:r>
          </a:p>
        </p:txBody>
      </p:sp>
      <p:sp>
        <p:nvSpPr>
          <p:cNvPr id="125957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5958" name="Rectangle 5"/>
          <p:cNvSpPr>
            <a:spLocks noChangeArrowheads="1"/>
          </p:cNvSpPr>
          <p:nvPr/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59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1259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</p:spPr>
        <p:txBody>
          <a:bodyPr lIns="99001" tIns="48662" rIns="99001" bIns="4866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1C54646-0D07-4FF9-A023-B10353C3EDA1}" type="slidenum">
              <a:rPr lang="en-GB" smtClean="0"/>
              <a:pPr defTabSz="963613"/>
              <a:t>49</a:t>
            </a:fld>
            <a:endParaRPr lang="en-GB" smtClean="0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DAF59DD-CBD8-4A55-A5D6-1BA11FFBBA18}" type="slidenum">
              <a:rPr lang="en-GB" smtClean="0"/>
              <a:pPr defTabSz="963613"/>
              <a:t>50</a:t>
            </a:fld>
            <a:endParaRPr lang="en-GB" smtClean="0"/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CB42298A-3F49-4C80-BB00-5E493BF191B6}" type="slidenum">
              <a:rPr lang="en-GB" smtClean="0"/>
              <a:pPr defTabSz="963613"/>
              <a:t>52</a:t>
            </a:fld>
            <a:endParaRPr lang="en-GB" smtClean="0"/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0771FB76-BA5D-4D25-9F77-45C123F57537}" type="slidenum">
              <a:rPr lang="en-GB" smtClean="0"/>
              <a:pPr defTabSz="963613"/>
              <a:t>62</a:t>
            </a:fld>
            <a:endParaRPr lang="en-GB" smtClean="0"/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648576F9-A16A-4627-AE79-438C1EBD8A5D}" type="slidenum">
              <a:rPr lang="en-GB" smtClean="0"/>
              <a:pPr defTabSz="963613"/>
              <a:t>63</a:t>
            </a:fld>
            <a:endParaRPr lang="en-GB" smtClean="0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B7AEF09B-280C-4F51-A71A-017F83C614AE}" type="slidenum">
              <a:rPr lang="en-GB" smtClean="0"/>
              <a:pPr defTabSz="963613"/>
              <a:t>64</a:t>
            </a:fld>
            <a:endParaRPr lang="en-GB" smtClean="0"/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8CC06D6-4443-4834-8C28-AA97CAEAB5DB}" type="slidenum">
              <a:rPr lang="en-GB" smtClean="0"/>
              <a:pPr defTabSz="963613"/>
              <a:t>65</a:t>
            </a:fld>
            <a:endParaRPr lang="en-GB" smtClean="0"/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619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9F32F22-692C-441F-AEA6-2A12A7655C77}" type="slidenum">
              <a:rPr lang="en-GB" smtClean="0"/>
              <a:pPr defTabSz="963613"/>
              <a:t>66</a:t>
            </a:fld>
            <a:endParaRPr lang="en-GB" smtClean="0"/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36E6405B-F78F-46B5-B6E5-1E5B5CD19155}" type="slidenum">
              <a:rPr lang="en-GB" smtClean="0"/>
              <a:pPr defTabSz="963613"/>
              <a:t>67</a:t>
            </a:fld>
            <a:endParaRPr lang="en-GB" smtClean="0"/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591E87BC-B75B-420F-98DE-C19EACD1DA0D}" type="slidenum">
              <a:rPr lang="en-GB" smtClean="0"/>
              <a:pPr defTabSz="963613"/>
              <a:t>24</a:t>
            </a:fld>
            <a:endParaRPr lang="en-GB" smtClean="0"/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68</a:t>
            </a:fld>
            <a:endParaRPr lang="en-GB" smtClean="0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F6E6CC0-AE04-4C4B-B7AE-21D4E83DFCA0}" type="slidenum">
              <a:rPr lang="en-GB" smtClean="0"/>
              <a:pPr defTabSz="963613"/>
              <a:t>72</a:t>
            </a:fld>
            <a:endParaRPr lang="en-GB" smtClean="0"/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131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0CB03AEF-385D-486F-8443-582D3770FCA0}" type="slidenum">
              <a:rPr lang="en-GB" smtClean="0"/>
              <a:pPr defTabSz="963613"/>
              <a:t>25</a:t>
            </a:fld>
            <a:endParaRPr lang="en-GB" smtClean="0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4A63F802-E59E-4480-AB12-5A0E8FB09767}" type="slidenum">
              <a:rPr lang="en-GB" smtClean="0"/>
              <a:pPr defTabSz="963613"/>
              <a:t>26</a:t>
            </a:fld>
            <a:endParaRPr lang="en-GB" smtClean="0"/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579A913F-144C-4EC5-868B-DC0A768C4373}" type="slidenum">
              <a:rPr lang="en-GB" smtClean="0"/>
              <a:pPr defTabSz="963613"/>
              <a:t>27</a:t>
            </a:fld>
            <a:endParaRPr lang="en-GB" smtClean="0"/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AACCA750-1EBF-445C-82FF-FAE3DBC58086}" type="slidenum">
              <a:rPr lang="en-US" smtClean="0"/>
              <a:pPr defTabSz="963613"/>
              <a:t>33</a:t>
            </a:fld>
            <a:endParaRPr lang="en-US" smtClean="0"/>
          </a:p>
        </p:txBody>
      </p:sp>
      <p:sp>
        <p:nvSpPr>
          <p:cNvPr id="121859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0135" tIns="0" rIns="20135" bIns="0" anchor="b"/>
          <a:lstStyle/>
          <a:p>
            <a:pPr algn="r" defTabSz="965200"/>
            <a:r>
              <a:rPr lang="en-US" sz="1000" b="0" i="1">
                <a:latin typeface="Times New Roman" pitchFamily="18" charset="0"/>
              </a:rPr>
              <a:t>9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18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18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0" tIns="46981" rIns="95640" bIns="4698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B9680D3-16AD-4213-9C40-B7119B0F6C30}" type="slidenum">
              <a:rPr lang="en-US" smtClean="0"/>
              <a:pPr defTabSz="963613"/>
              <a:t>34</a:t>
            </a:fld>
            <a:endParaRPr lang="en-US" smtClean="0"/>
          </a:p>
        </p:txBody>
      </p:sp>
      <p:sp>
        <p:nvSpPr>
          <p:cNvPr id="122883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2884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0135" tIns="0" rIns="20135" bIns="0" anchor="b"/>
          <a:lstStyle/>
          <a:p>
            <a:pPr algn="r" defTabSz="965200"/>
            <a:r>
              <a:rPr lang="en-US" sz="1000" b="0" i="1">
                <a:latin typeface="Times New Roman" pitchFamily="18" charset="0"/>
              </a:rPr>
              <a:t>12</a:t>
            </a:r>
          </a:p>
        </p:txBody>
      </p:sp>
      <p:sp>
        <p:nvSpPr>
          <p:cNvPr id="122885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2886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28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28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0" tIns="46981" rIns="95640" bIns="4698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1335D453-33F4-4EDB-8009-5DF0460B778B}" type="slidenum">
              <a:rPr lang="en-US" smtClean="0"/>
              <a:pPr defTabSz="963613"/>
              <a:t>37</a:t>
            </a:fld>
            <a:endParaRPr lang="en-US" smtClean="0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6" tIns="46983" rIns="95646" bIns="46983"/>
          <a:lstStyle/>
          <a:p>
            <a:endParaRPr lang="en-US" smtClean="0"/>
          </a:p>
        </p:txBody>
      </p:sp>
      <p:sp>
        <p:nvSpPr>
          <p:cNvPr id="1239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8313CE3D-FC76-4FDE-B0C3-BEE65EFEDAB5}" type="slidenum">
              <a:rPr lang="en-US" smtClean="0"/>
              <a:pPr defTabSz="963613"/>
              <a:t>38</a:t>
            </a:fld>
            <a:endParaRPr lang="en-US" smtClean="0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6" tIns="46983" rIns="95646" bIns="46983"/>
          <a:lstStyle/>
          <a:p>
            <a:endParaRPr lang="en-US" smtClean="0"/>
          </a:p>
        </p:txBody>
      </p:sp>
      <p:sp>
        <p:nvSpPr>
          <p:cNvPr id="1249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8382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200" b="0" dirty="0" smtClean="0">
                <a:latin typeface="Arial Black" pitchFamily="34" charset="0"/>
              </a:rPr>
              <a:t>Data-Intensive Text Processing </a:t>
            </a:r>
            <a:br>
              <a:rPr lang="en-US" sz="3200" b="0" dirty="0" smtClean="0">
                <a:latin typeface="Arial Black" pitchFamily="34" charset="0"/>
              </a:rPr>
            </a:br>
            <a:r>
              <a:rPr lang="en-US" sz="3200" b="0" dirty="0" smtClean="0">
                <a:latin typeface="Arial Black" pitchFamily="34" charset="0"/>
              </a:rPr>
              <a:t>with MapReduce</a:t>
            </a:r>
            <a:endParaRPr lang="en-US" sz="3200" b="0" dirty="0">
              <a:latin typeface="Arial Black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733800"/>
            <a:ext cx="5638800" cy="1981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Jimmy Lin</a:t>
            </a:r>
            <a:br>
              <a:rPr lang="en-US" sz="2000" b="1" dirty="0" smtClean="0"/>
            </a:br>
            <a:r>
              <a:rPr lang="en-US" sz="2000" dirty="0" smtClean="0"/>
              <a:t>The </a:t>
            </a:r>
            <a:r>
              <a:rPr lang="en-US" sz="2000" dirty="0" err="1" smtClean="0"/>
              <a:t>iSchool</a:t>
            </a:r>
            <a:endParaRPr lang="en-US" sz="2000" dirty="0" smtClean="0"/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University of Maryland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Sunday, May 31, 2009</a:t>
            </a:r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1371601" y="5994737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/>
              <a:t>This work is licensed under a Creative Commons Attribution-Noncommercial-Share Alike 3.0 United States</a:t>
            </a:r>
            <a:br>
              <a:rPr lang="en-US" sz="1200" b="0" dirty="0"/>
            </a:br>
            <a:r>
              <a:rPr lang="en-US" sz="1200" b="0" dirty="0"/>
              <a:t>See http://creativecommons.org/licenses/by-nc-sa/3.0/us/ for </a:t>
            </a:r>
            <a:r>
              <a:rPr lang="en-US" sz="1200" b="0" dirty="0" smtClean="0"/>
              <a:t>details. </a:t>
            </a:r>
            <a:r>
              <a:rPr lang="en-US" sz="1200" b="0" dirty="0" err="1" smtClean="0"/>
              <a:t>PageRank</a:t>
            </a:r>
            <a:r>
              <a:rPr lang="en-US" sz="1200" b="0" dirty="0" smtClean="0"/>
              <a:t> slides </a:t>
            </a:r>
            <a:r>
              <a:rPr lang="en-US" sz="1200" b="0" dirty="0" smtClean="0"/>
              <a:t>adapted from </a:t>
            </a:r>
            <a:r>
              <a:rPr lang="en-US" sz="1200" b="0" dirty="0" smtClean="0"/>
              <a:t>slides by Christophe </a:t>
            </a:r>
            <a:r>
              <a:rPr lang="en-US" sz="1200" b="0" dirty="0" err="1" smtClean="0"/>
              <a:t>Bisciglia</a:t>
            </a:r>
            <a:r>
              <a:rPr lang="en-US" sz="1200" b="0" dirty="0" smtClean="0"/>
              <a:t>, Aaron Kimball, &amp; Sierra </a:t>
            </a:r>
            <a:r>
              <a:rPr lang="en-US" sz="1200" b="0" dirty="0" err="1" smtClean="0"/>
              <a:t>Michels-Slettvet</a:t>
            </a:r>
            <a:r>
              <a:rPr lang="en-US" sz="1200" b="0" dirty="0" smtClean="0"/>
              <a:t>, Google Distributed Computing Seminar, 2007 (licensed under Creation Commons Attribution 3.0 License</a:t>
            </a:r>
            <a:r>
              <a:rPr lang="en-US" sz="1200" b="0" dirty="0" smtClean="0"/>
              <a:t>)</a:t>
            </a:r>
            <a:endParaRPr lang="en-US" sz="1200" b="0" dirty="0"/>
          </a:p>
        </p:txBody>
      </p:sp>
      <p:pic>
        <p:nvPicPr>
          <p:cNvPr id="8197" name="Picture 13" descr="creative-comm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2" descr="formal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10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57800" y="3733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Chris Dyer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Linguistics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Maryland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310825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Tutorial at 2009 North American Chapter of the Association for Computational Linguistics―Human Language Technologies Conference (NAACL HLT 2009)</a:t>
            </a:r>
            <a:endParaRPr lang="en-US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It’s a bit more complex…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005388" y="1709738"/>
            <a:ext cx="1476375" cy="1630362"/>
            <a:chOff x="2667000" y="1524000"/>
            <a:chExt cx="2032346" cy="2243288"/>
          </a:xfrm>
        </p:grpSpPr>
        <p:cxnSp>
          <p:nvCxnSpPr>
            <p:cNvPr id="16472" name="Straight Arrow Connector 4"/>
            <p:cNvCxnSpPr>
              <a:cxnSpLocks noChangeShapeType="1"/>
            </p:cNvCxnSpPr>
            <p:nvPr/>
          </p:nvCxnSpPr>
          <p:spPr bwMode="auto">
            <a:xfrm rot="5400000">
              <a:off x="2134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73" name="TextBox 9"/>
            <p:cNvSpPr txBox="1">
              <a:spLocks noChangeArrowheads="1"/>
            </p:cNvSpPr>
            <p:nvPr/>
          </p:nvSpPr>
          <p:spPr bwMode="auto">
            <a:xfrm>
              <a:off x="2682875" y="1524000"/>
              <a:ext cx="20164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Message Passing</a:t>
              </a:r>
            </a:p>
          </p:txBody>
        </p:sp>
        <p:sp>
          <p:nvSpPr>
            <p:cNvPr id="16474" name="TextBox 10"/>
            <p:cNvSpPr txBox="1">
              <a:spLocks noChangeArrowheads="1"/>
            </p:cNvSpPr>
            <p:nvPr/>
          </p:nvSpPr>
          <p:spPr bwMode="auto">
            <a:xfrm>
              <a:off x="2667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6475" name="Straight Arrow Connector 11"/>
            <p:cNvCxnSpPr>
              <a:cxnSpLocks noChangeShapeType="1"/>
            </p:cNvCxnSpPr>
            <p:nvPr/>
          </p:nvCxnSpPr>
          <p:spPr bwMode="auto">
            <a:xfrm rot="5400000">
              <a:off x="2515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76" name="TextBox 12"/>
            <p:cNvSpPr txBox="1">
              <a:spLocks noChangeArrowheads="1"/>
            </p:cNvSpPr>
            <p:nvPr/>
          </p:nvSpPr>
          <p:spPr bwMode="auto">
            <a:xfrm>
              <a:off x="3048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6477" name="Straight Arrow Connector 13"/>
            <p:cNvCxnSpPr>
              <a:cxnSpLocks noChangeShapeType="1"/>
            </p:cNvCxnSpPr>
            <p:nvPr/>
          </p:nvCxnSpPr>
          <p:spPr bwMode="auto">
            <a:xfrm rot="5400000">
              <a:off x="2896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78" name="TextBox 14"/>
            <p:cNvSpPr txBox="1">
              <a:spLocks noChangeArrowheads="1"/>
            </p:cNvSpPr>
            <p:nvPr/>
          </p:nvSpPr>
          <p:spPr bwMode="auto">
            <a:xfrm>
              <a:off x="3429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6479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3277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80" name="TextBox 16"/>
            <p:cNvSpPr txBox="1">
              <a:spLocks noChangeArrowheads="1"/>
            </p:cNvSpPr>
            <p:nvPr/>
          </p:nvSpPr>
          <p:spPr bwMode="auto">
            <a:xfrm>
              <a:off x="3810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6481" name="Straight Arrow Connector 17"/>
            <p:cNvCxnSpPr>
              <a:cxnSpLocks noChangeShapeType="1"/>
            </p:cNvCxnSpPr>
            <p:nvPr/>
          </p:nvCxnSpPr>
          <p:spPr bwMode="auto">
            <a:xfrm rot="5400000">
              <a:off x="3658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82" name="TextBox 18"/>
            <p:cNvSpPr txBox="1">
              <a:spLocks noChangeArrowheads="1"/>
            </p:cNvSpPr>
            <p:nvPr/>
          </p:nvSpPr>
          <p:spPr bwMode="auto">
            <a:xfrm>
              <a:off x="4191001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16483" name="Straight Arrow Connector 43"/>
            <p:cNvCxnSpPr>
              <a:cxnSpLocks noChangeShapeType="1"/>
            </p:cNvCxnSpPr>
            <p:nvPr/>
          </p:nvCxnSpPr>
          <p:spPr bwMode="auto">
            <a:xfrm>
              <a:off x="2835275" y="1981200"/>
              <a:ext cx="3810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84" name="Straight Arrow Connector 48"/>
            <p:cNvCxnSpPr>
              <a:cxnSpLocks noChangeShapeType="1"/>
            </p:cNvCxnSpPr>
            <p:nvPr/>
          </p:nvCxnSpPr>
          <p:spPr bwMode="auto">
            <a:xfrm rot="10800000" flipV="1">
              <a:off x="3216275" y="2057400"/>
              <a:ext cx="11430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85" name="Straight Arrow Connector 58"/>
            <p:cNvCxnSpPr>
              <a:cxnSpLocks noChangeShapeType="1"/>
            </p:cNvCxnSpPr>
            <p:nvPr/>
          </p:nvCxnSpPr>
          <p:spPr bwMode="auto">
            <a:xfrm>
              <a:off x="3597275" y="2362200"/>
              <a:ext cx="3810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86" name="Straight Arrow Connector 59"/>
            <p:cNvCxnSpPr>
              <a:cxnSpLocks noChangeShapeType="1"/>
            </p:cNvCxnSpPr>
            <p:nvPr/>
          </p:nvCxnSpPr>
          <p:spPr bwMode="auto">
            <a:xfrm flipH="1">
              <a:off x="3978275" y="2590800"/>
              <a:ext cx="3810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87" name="Straight Arrow Connector 60"/>
            <p:cNvCxnSpPr>
              <a:cxnSpLocks noChangeShapeType="1"/>
            </p:cNvCxnSpPr>
            <p:nvPr/>
          </p:nvCxnSpPr>
          <p:spPr bwMode="auto">
            <a:xfrm rot="10800000" flipV="1">
              <a:off x="3597275" y="2819400"/>
              <a:ext cx="7620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88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2835275" y="2438400"/>
              <a:ext cx="7620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89" name="Straight Arrow Connector 63"/>
            <p:cNvCxnSpPr>
              <a:cxnSpLocks noChangeShapeType="1"/>
            </p:cNvCxnSpPr>
            <p:nvPr/>
          </p:nvCxnSpPr>
          <p:spPr bwMode="auto">
            <a:xfrm flipH="1">
              <a:off x="2835275" y="2667000"/>
              <a:ext cx="3810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90" name="Straight Arrow Connector 64"/>
            <p:cNvCxnSpPr>
              <a:cxnSpLocks noChangeShapeType="1"/>
            </p:cNvCxnSpPr>
            <p:nvPr/>
          </p:nvCxnSpPr>
          <p:spPr bwMode="auto">
            <a:xfrm rot="10800000" flipH="1" flipV="1">
              <a:off x="2835275" y="2971800"/>
              <a:ext cx="7620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529388" y="1709738"/>
            <a:ext cx="2005012" cy="1630362"/>
            <a:chOff x="5181600" y="1524000"/>
            <a:chExt cx="2759075" cy="2243288"/>
          </a:xfrm>
        </p:grpSpPr>
        <p:cxnSp>
          <p:nvCxnSpPr>
            <p:cNvPr id="16453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4648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54" name="TextBox 31"/>
            <p:cNvSpPr txBox="1">
              <a:spLocks noChangeArrowheads="1"/>
            </p:cNvSpPr>
            <p:nvPr/>
          </p:nvSpPr>
          <p:spPr bwMode="auto">
            <a:xfrm>
              <a:off x="5273675" y="1524000"/>
              <a:ext cx="1840014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Shared Memory</a:t>
              </a:r>
            </a:p>
          </p:txBody>
        </p:sp>
        <p:sp>
          <p:nvSpPr>
            <p:cNvPr id="16455" name="TextBox 32"/>
            <p:cNvSpPr txBox="1">
              <a:spLocks noChangeArrowheads="1"/>
            </p:cNvSpPr>
            <p:nvPr/>
          </p:nvSpPr>
          <p:spPr bwMode="auto">
            <a:xfrm>
              <a:off x="5181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6456" name="Straight Arrow Connector 33"/>
            <p:cNvCxnSpPr>
              <a:cxnSpLocks noChangeShapeType="1"/>
            </p:cNvCxnSpPr>
            <p:nvPr/>
          </p:nvCxnSpPr>
          <p:spPr bwMode="auto">
            <a:xfrm rot="5400000">
              <a:off x="5029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57" name="TextBox 34"/>
            <p:cNvSpPr txBox="1">
              <a:spLocks noChangeArrowheads="1"/>
            </p:cNvSpPr>
            <p:nvPr/>
          </p:nvSpPr>
          <p:spPr bwMode="auto">
            <a:xfrm>
              <a:off x="5562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6458" name="Straight Arrow Connector 35"/>
            <p:cNvCxnSpPr>
              <a:cxnSpLocks noChangeShapeType="1"/>
            </p:cNvCxnSpPr>
            <p:nvPr/>
          </p:nvCxnSpPr>
          <p:spPr bwMode="auto">
            <a:xfrm rot="5400000">
              <a:off x="5410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59" name="TextBox 36"/>
            <p:cNvSpPr txBox="1">
              <a:spLocks noChangeArrowheads="1"/>
            </p:cNvSpPr>
            <p:nvPr/>
          </p:nvSpPr>
          <p:spPr bwMode="auto">
            <a:xfrm>
              <a:off x="5943601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6460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5791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61" name="TextBox 38"/>
            <p:cNvSpPr txBox="1">
              <a:spLocks noChangeArrowheads="1"/>
            </p:cNvSpPr>
            <p:nvPr/>
          </p:nvSpPr>
          <p:spPr bwMode="auto">
            <a:xfrm>
              <a:off x="6324599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6462" name="Straight Arrow Connector 39"/>
            <p:cNvCxnSpPr>
              <a:cxnSpLocks noChangeShapeType="1"/>
            </p:cNvCxnSpPr>
            <p:nvPr/>
          </p:nvCxnSpPr>
          <p:spPr bwMode="auto">
            <a:xfrm rot="5400000">
              <a:off x="6172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6463" name="TextBox 40"/>
            <p:cNvSpPr txBox="1">
              <a:spLocks noChangeArrowheads="1"/>
            </p:cNvSpPr>
            <p:nvPr/>
          </p:nvSpPr>
          <p:spPr bwMode="auto">
            <a:xfrm>
              <a:off x="6705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6464" name="Rectangle 41"/>
            <p:cNvSpPr>
              <a:spLocks noChangeArrowheads="1"/>
            </p:cNvSpPr>
            <p:nvPr/>
          </p:nvSpPr>
          <p:spPr bwMode="auto">
            <a:xfrm>
              <a:off x="7331075" y="1905000"/>
              <a:ext cx="609600" cy="1524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6465" name="Straight Arrow Connector 65"/>
            <p:cNvCxnSpPr>
              <a:cxnSpLocks noChangeShapeType="1"/>
            </p:cNvCxnSpPr>
            <p:nvPr/>
          </p:nvCxnSpPr>
          <p:spPr bwMode="auto">
            <a:xfrm>
              <a:off x="5349875" y="2133600"/>
              <a:ext cx="1981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66" name="Straight Arrow Connector 67"/>
            <p:cNvCxnSpPr>
              <a:cxnSpLocks noChangeShapeType="1"/>
            </p:cNvCxnSpPr>
            <p:nvPr/>
          </p:nvCxnSpPr>
          <p:spPr bwMode="auto">
            <a:xfrm>
              <a:off x="6111875" y="2286000"/>
              <a:ext cx="1219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67" name="Straight Arrow Connector 69"/>
            <p:cNvCxnSpPr>
              <a:cxnSpLocks noChangeShapeType="1"/>
            </p:cNvCxnSpPr>
            <p:nvPr/>
          </p:nvCxnSpPr>
          <p:spPr bwMode="auto">
            <a:xfrm rot="10800000">
              <a:off x="5730875" y="2438400"/>
              <a:ext cx="1600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68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6492875" y="2667000"/>
              <a:ext cx="838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69" name="Straight Arrow Connector 74"/>
            <p:cNvCxnSpPr>
              <a:cxnSpLocks noChangeShapeType="1"/>
            </p:cNvCxnSpPr>
            <p:nvPr/>
          </p:nvCxnSpPr>
          <p:spPr bwMode="auto">
            <a:xfrm rot="10800000" flipH="1">
              <a:off x="6492875" y="2817813"/>
              <a:ext cx="8382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70" name="Straight Arrow Connector 76"/>
            <p:cNvCxnSpPr>
              <a:cxnSpLocks noChangeShapeType="1"/>
            </p:cNvCxnSpPr>
            <p:nvPr/>
          </p:nvCxnSpPr>
          <p:spPr bwMode="auto">
            <a:xfrm flipH="1">
              <a:off x="5349875" y="2971800"/>
              <a:ext cx="1981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471" name="TextBox 77"/>
            <p:cNvSpPr txBox="1">
              <a:spLocks noChangeArrowheads="1"/>
            </p:cNvSpPr>
            <p:nvPr/>
          </p:nvSpPr>
          <p:spPr bwMode="auto">
            <a:xfrm rot="-5400000">
              <a:off x="6856413" y="2476425"/>
              <a:ext cx="152400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Memory</a:t>
              </a:r>
            </a:p>
          </p:txBody>
        </p:sp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724400" y="1371600"/>
            <a:ext cx="3186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Different programming models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495800" y="3733800"/>
            <a:ext cx="3516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Different programming constructs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99000" y="3997325"/>
            <a:ext cx="3965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mutexes, conditional variables, barriers, …</a:t>
            </a:r>
          </a:p>
          <a:p>
            <a:r>
              <a:rPr lang="en-US" sz="1200" b="0"/>
              <a:t>masters/slaves, producers/consumers, work queues, …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09600" y="1225550"/>
            <a:ext cx="21558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Fundamental issues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62000" y="1487488"/>
            <a:ext cx="3429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/>
              <a:t>scheduling, data distribution, synchronization, inter-process communication, robustness, fault tolerance, …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752600" y="4343400"/>
            <a:ext cx="2054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Common problems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905000" y="4605338"/>
            <a:ext cx="42592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livelock, deadlock, data starvation, priority inversion…</a:t>
            </a:r>
          </a:p>
          <a:p>
            <a:r>
              <a:rPr lang="en-US" sz="1200" b="0"/>
              <a:t>dining philosophers, sleeping barbers, cigarette smokers, …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09600" y="3206750"/>
            <a:ext cx="2146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Architectural issues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62000" y="3468688"/>
            <a:ext cx="2819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/>
              <a:t>Flynn’s taxonomy (SIMD, MIMD, etc.),</a:t>
            </a:r>
            <a:br>
              <a:rPr lang="en-US" sz="1200" b="0"/>
            </a:br>
            <a:r>
              <a:rPr lang="en-US" sz="1200" b="0"/>
              <a:t>network typology, bisection bandwidth</a:t>
            </a:r>
            <a:br>
              <a:rPr lang="en-US" sz="1200" b="0"/>
            </a:br>
            <a:r>
              <a:rPr lang="en-US" sz="1200" b="0"/>
              <a:t>UMA vs. NUMA, cache coherence </a:t>
            </a:r>
          </a:p>
        </p:txBody>
      </p:sp>
      <p:sp>
        <p:nvSpPr>
          <p:cNvPr id="236" name="TextBox 235"/>
          <p:cNvSpPr txBox="1">
            <a:spLocks noChangeArrowheads="1"/>
          </p:cNvSpPr>
          <p:nvPr/>
        </p:nvSpPr>
        <p:spPr bwMode="auto">
          <a:xfrm>
            <a:off x="1143000" y="5486400"/>
            <a:ext cx="7162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The reality: programmer shoulders the burden of managing concurrency…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2590800" y="2209800"/>
            <a:ext cx="1828800" cy="1295400"/>
            <a:chOff x="1524000" y="1752600"/>
            <a:chExt cx="5638800" cy="3848101"/>
          </a:xfrm>
        </p:grpSpPr>
        <p:cxnSp>
          <p:nvCxnSpPr>
            <p:cNvPr id="164" name="Straight Arrow Connector 163"/>
            <p:cNvCxnSpPr>
              <a:cxnSpLocks noChangeShapeType="1"/>
              <a:stCxn id="166" idx="3"/>
            </p:cNvCxnSpPr>
            <p:nvPr/>
          </p:nvCxnSpPr>
          <p:spPr bwMode="auto">
            <a:xfrm>
              <a:off x="5029200" y="3429000"/>
              <a:ext cx="2133600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5" name="Straight Arrow Connector 164"/>
            <p:cNvCxnSpPr>
              <a:cxnSpLocks noChangeShapeType="1"/>
              <a:endCxn id="166" idx="1"/>
            </p:cNvCxnSpPr>
            <p:nvPr/>
          </p:nvCxnSpPr>
          <p:spPr bwMode="auto">
            <a:xfrm>
              <a:off x="1524000" y="3429000"/>
              <a:ext cx="2590800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6" name="Rounded Rectangle 165"/>
            <p:cNvSpPr>
              <a:spLocks noChangeArrowheads="1"/>
            </p:cNvSpPr>
            <p:nvPr/>
          </p:nvSpPr>
          <p:spPr bwMode="auto">
            <a:xfrm>
              <a:off x="4114800" y="1752600"/>
              <a:ext cx="914400" cy="3352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00" b="0"/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23622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cxnSp>
          <p:nvCxnSpPr>
            <p:cNvPr id="168" name="Straight Arrow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4324351" y="5351463"/>
              <a:ext cx="495300" cy="3175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9" name="Rectangle 16"/>
            <p:cNvSpPr>
              <a:spLocks noChangeArrowheads="1"/>
            </p:cNvSpPr>
            <p:nvPr/>
          </p:nvSpPr>
          <p:spPr bwMode="auto">
            <a:xfrm>
              <a:off x="34290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0" name="Rectangle 17"/>
            <p:cNvSpPr>
              <a:spLocks noChangeArrowheads="1"/>
            </p:cNvSpPr>
            <p:nvPr/>
          </p:nvSpPr>
          <p:spPr bwMode="auto">
            <a:xfrm>
              <a:off x="28956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1" name="Rectangle 19"/>
            <p:cNvSpPr>
              <a:spLocks noChangeArrowheads="1"/>
            </p:cNvSpPr>
            <p:nvPr/>
          </p:nvSpPr>
          <p:spPr bwMode="auto">
            <a:xfrm>
              <a:off x="52578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2" name="Rectangle 20"/>
            <p:cNvSpPr>
              <a:spLocks noChangeArrowheads="1"/>
            </p:cNvSpPr>
            <p:nvPr/>
          </p:nvSpPr>
          <p:spPr bwMode="auto">
            <a:xfrm>
              <a:off x="57912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3" name="Rectangle 21"/>
            <p:cNvSpPr>
              <a:spLocks noChangeArrowheads="1"/>
            </p:cNvSpPr>
            <p:nvPr/>
          </p:nvSpPr>
          <p:spPr bwMode="auto">
            <a:xfrm>
              <a:off x="63246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4" name="Rectangle 23"/>
            <p:cNvSpPr>
              <a:spLocks noChangeArrowheads="1"/>
            </p:cNvSpPr>
            <p:nvPr/>
          </p:nvSpPr>
          <p:spPr bwMode="auto">
            <a:xfrm>
              <a:off x="23622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5" name="Rectangle 24"/>
            <p:cNvSpPr>
              <a:spLocks noChangeArrowheads="1"/>
            </p:cNvSpPr>
            <p:nvPr/>
          </p:nvSpPr>
          <p:spPr bwMode="auto">
            <a:xfrm>
              <a:off x="23622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6" name="Rectangle 25"/>
            <p:cNvSpPr>
              <a:spLocks noChangeArrowheads="1"/>
            </p:cNvSpPr>
            <p:nvPr/>
          </p:nvSpPr>
          <p:spPr bwMode="auto">
            <a:xfrm>
              <a:off x="23622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7" name="Rectangle 26"/>
            <p:cNvSpPr>
              <a:spLocks noChangeArrowheads="1"/>
            </p:cNvSpPr>
            <p:nvPr/>
          </p:nvSpPr>
          <p:spPr bwMode="auto">
            <a:xfrm>
              <a:off x="23622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8" name="Rectangle 27"/>
            <p:cNvSpPr>
              <a:spLocks noChangeArrowheads="1"/>
            </p:cNvSpPr>
            <p:nvPr/>
          </p:nvSpPr>
          <p:spPr bwMode="auto">
            <a:xfrm>
              <a:off x="23622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79" name="Rectangle 28"/>
            <p:cNvSpPr>
              <a:spLocks noChangeArrowheads="1"/>
            </p:cNvSpPr>
            <p:nvPr/>
          </p:nvSpPr>
          <p:spPr bwMode="auto">
            <a:xfrm>
              <a:off x="23622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0" name="Rectangle 29"/>
            <p:cNvSpPr>
              <a:spLocks noChangeArrowheads="1"/>
            </p:cNvSpPr>
            <p:nvPr/>
          </p:nvSpPr>
          <p:spPr bwMode="auto">
            <a:xfrm>
              <a:off x="28956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1" name="Rectangle 30"/>
            <p:cNvSpPr>
              <a:spLocks noChangeArrowheads="1"/>
            </p:cNvSpPr>
            <p:nvPr/>
          </p:nvSpPr>
          <p:spPr bwMode="auto">
            <a:xfrm>
              <a:off x="28956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2" name="Rectangle 31"/>
            <p:cNvSpPr>
              <a:spLocks noChangeArrowheads="1"/>
            </p:cNvSpPr>
            <p:nvPr/>
          </p:nvSpPr>
          <p:spPr bwMode="auto">
            <a:xfrm>
              <a:off x="28956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3" name="Rectangle 32"/>
            <p:cNvSpPr>
              <a:spLocks noChangeArrowheads="1"/>
            </p:cNvSpPr>
            <p:nvPr/>
          </p:nvSpPr>
          <p:spPr bwMode="auto">
            <a:xfrm>
              <a:off x="28956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4" name="Rectangle 33"/>
            <p:cNvSpPr>
              <a:spLocks noChangeArrowheads="1"/>
            </p:cNvSpPr>
            <p:nvPr/>
          </p:nvSpPr>
          <p:spPr bwMode="auto">
            <a:xfrm>
              <a:off x="28956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5" name="Rectangle 34"/>
            <p:cNvSpPr>
              <a:spLocks noChangeArrowheads="1"/>
            </p:cNvSpPr>
            <p:nvPr/>
          </p:nvSpPr>
          <p:spPr bwMode="auto">
            <a:xfrm>
              <a:off x="28956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6" name="Rectangle 35"/>
            <p:cNvSpPr>
              <a:spLocks noChangeArrowheads="1"/>
            </p:cNvSpPr>
            <p:nvPr/>
          </p:nvSpPr>
          <p:spPr bwMode="auto">
            <a:xfrm>
              <a:off x="34290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7" name="Rectangle 36"/>
            <p:cNvSpPr>
              <a:spLocks noChangeArrowheads="1"/>
            </p:cNvSpPr>
            <p:nvPr/>
          </p:nvSpPr>
          <p:spPr bwMode="auto">
            <a:xfrm>
              <a:off x="34290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8" name="Rectangle 37"/>
            <p:cNvSpPr>
              <a:spLocks noChangeArrowheads="1"/>
            </p:cNvSpPr>
            <p:nvPr/>
          </p:nvSpPr>
          <p:spPr bwMode="auto">
            <a:xfrm>
              <a:off x="34290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9" name="Rectangle 38"/>
            <p:cNvSpPr>
              <a:spLocks noChangeArrowheads="1"/>
            </p:cNvSpPr>
            <p:nvPr/>
          </p:nvSpPr>
          <p:spPr bwMode="auto">
            <a:xfrm>
              <a:off x="34290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0" name="Rectangle 39"/>
            <p:cNvSpPr>
              <a:spLocks noChangeArrowheads="1"/>
            </p:cNvSpPr>
            <p:nvPr/>
          </p:nvSpPr>
          <p:spPr bwMode="auto">
            <a:xfrm>
              <a:off x="34290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1" name="Rectangle 40"/>
            <p:cNvSpPr>
              <a:spLocks noChangeArrowheads="1"/>
            </p:cNvSpPr>
            <p:nvPr/>
          </p:nvSpPr>
          <p:spPr bwMode="auto">
            <a:xfrm>
              <a:off x="34290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2" name="Rectangle 41"/>
            <p:cNvSpPr>
              <a:spLocks noChangeArrowheads="1"/>
            </p:cNvSpPr>
            <p:nvPr/>
          </p:nvSpPr>
          <p:spPr bwMode="auto">
            <a:xfrm>
              <a:off x="52578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3" name="Rectangle 42"/>
            <p:cNvSpPr>
              <a:spLocks noChangeArrowheads="1"/>
            </p:cNvSpPr>
            <p:nvPr/>
          </p:nvSpPr>
          <p:spPr bwMode="auto">
            <a:xfrm>
              <a:off x="52578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4" name="Rectangle 43"/>
            <p:cNvSpPr>
              <a:spLocks noChangeArrowheads="1"/>
            </p:cNvSpPr>
            <p:nvPr/>
          </p:nvSpPr>
          <p:spPr bwMode="auto">
            <a:xfrm>
              <a:off x="52578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5" name="Rectangle 44"/>
            <p:cNvSpPr>
              <a:spLocks noChangeArrowheads="1"/>
            </p:cNvSpPr>
            <p:nvPr/>
          </p:nvSpPr>
          <p:spPr bwMode="auto">
            <a:xfrm>
              <a:off x="52578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6" name="Rectangle 45"/>
            <p:cNvSpPr>
              <a:spLocks noChangeArrowheads="1"/>
            </p:cNvSpPr>
            <p:nvPr/>
          </p:nvSpPr>
          <p:spPr bwMode="auto">
            <a:xfrm>
              <a:off x="52578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7" name="Rectangle 46"/>
            <p:cNvSpPr>
              <a:spLocks noChangeArrowheads="1"/>
            </p:cNvSpPr>
            <p:nvPr/>
          </p:nvSpPr>
          <p:spPr bwMode="auto">
            <a:xfrm>
              <a:off x="52578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8" name="Rectangle 47"/>
            <p:cNvSpPr>
              <a:spLocks noChangeArrowheads="1"/>
            </p:cNvSpPr>
            <p:nvPr/>
          </p:nvSpPr>
          <p:spPr bwMode="auto">
            <a:xfrm>
              <a:off x="57912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99" name="Rectangle 48"/>
            <p:cNvSpPr>
              <a:spLocks noChangeArrowheads="1"/>
            </p:cNvSpPr>
            <p:nvPr/>
          </p:nvSpPr>
          <p:spPr bwMode="auto">
            <a:xfrm>
              <a:off x="57912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0" name="Rectangle 49"/>
            <p:cNvSpPr>
              <a:spLocks noChangeArrowheads="1"/>
            </p:cNvSpPr>
            <p:nvPr/>
          </p:nvSpPr>
          <p:spPr bwMode="auto">
            <a:xfrm>
              <a:off x="57912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1" name="Rectangle 50"/>
            <p:cNvSpPr>
              <a:spLocks noChangeArrowheads="1"/>
            </p:cNvSpPr>
            <p:nvPr/>
          </p:nvSpPr>
          <p:spPr bwMode="auto">
            <a:xfrm>
              <a:off x="57912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2" name="Rectangle 51"/>
            <p:cNvSpPr>
              <a:spLocks noChangeArrowheads="1"/>
            </p:cNvSpPr>
            <p:nvPr/>
          </p:nvSpPr>
          <p:spPr bwMode="auto">
            <a:xfrm>
              <a:off x="57912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3" name="Rectangle 52"/>
            <p:cNvSpPr>
              <a:spLocks noChangeArrowheads="1"/>
            </p:cNvSpPr>
            <p:nvPr/>
          </p:nvSpPr>
          <p:spPr bwMode="auto">
            <a:xfrm>
              <a:off x="57912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4" name="Rectangle 53"/>
            <p:cNvSpPr>
              <a:spLocks noChangeArrowheads="1"/>
            </p:cNvSpPr>
            <p:nvPr/>
          </p:nvSpPr>
          <p:spPr bwMode="auto">
            <a:xfrm>
              <a:off x="63246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5" name="Rectangle 54"/>
            <p:cNvSpPr>
              <a:spLocks noChangeArrowheads="1"/>
            </p:cNvSpPr>
            <p:nvPr/>
          </p:nvSpPr>
          <p:spPr bwMode="auto">
            <a:xfrm>
              <a:off x="63246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6" name="Rectangle 55"/>
            <p:cNvSpPr>
              <a:spLocks noChangeArrowheads="1"/>
            </p:cNvSpPr>
            <p:nvPr/>
          </p:nvSpPr>
          <p:spPr bwMode="auto">
            <a:xfrm>
              <a:off x="63246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7" name="Rectangle 56"/>
            <p:cNvSpPr>
              <a:spLocks noChangeArrowheads="1"/>
            </p:cNvSpPr>
            <p:nvPr/>
          </p:nvSpPr>
          <p:spPr bwMode="auto">
            <a:xfrm>
              <a:off x="63246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8" name="Rectangle 57"/>
            <p:cNvSpPr>
              <a:spLocks noChangeArrowheads="1"/>
            </p:cNvSpPr>
            <p:nvPr/>
          </p:nvSpPr>
          <p:spPr bwMode="auto">
            <a:xfrm>
              <a:off x="63246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09" name="Rectangle 58"/>
            <p:cNvSpPr>
              <a:spLocks noChangeArrowheads="1"/>
            </p:cNvSpPr>
            <p:nvPr/>
          </p:nvSpPr>
          <p:spPr bwMode="auto">
            <a:xfrm>
              <a:off x="63246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0" name="Rectangle 65"/>
            <p:cNvSpPr>
              <a:spLocks noChangeArrowheads="1"/>
            </p:cNvSpPr>
            <p:nvPr/>
          </p:nvSpPr>
          <p:spPr bwMode="auto">
            <a:xfrm>
              <a:off x="4343400" y="2438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1" name="Rectangle 66"/>
            <p:cNvSpPr>
              <a:spLocks noChangeArrowheads="1"/>
            </p:cNvSpPr>
            <p:nvPr/>
          </p:nvSpPr>
          <p:spPr bwMode="auto">
            <a:xfrm>
              <a:off x="4343400" y="2819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2" name="Rectangle 67"/>
            <p:cNvSpPr>
              <a:spLocks noChangeArrowheads="1"/>
            </p:cNvSpPr>
            <p:nvPr/>
          </p:nvSpPr>
          <p:spPr bwMode="auto">
            <a:xfrm>
              <a:off x="4343400" y="3200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3" name="Rectangle 68"/>
            <p:cNvSpPr>
              <a:spLocks noChangeArrowheads="1"/>
            </p:cNvSpPr>
            <p:nvPr/>
          </p:nvSpPr>
          <p:spPr bwMode="auto">
            <a:xfrm>
              <a:off x="4343400" y="3581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4" name="Rectangle 69"/>
            <p:cNvSpPr>
              <a:spLocks noChangeArrowheads="1"/>
            </p:cNvSpPr>
            <p:nvPr/>
          </p:nvSpPr>
          <p:spPr bwMode="auto">
            <a:xfrm>
              <a:off x="4343400" y="3962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5" name="Rectangle 70"/>
            <p:cNvSpPr>
              <a:spLocks noChangeArrowheads="1"/>
            </p:cNvSpPr>
            <p:nvPr/>
          </p:nvSpPr>
          <p:spPr bwMode="auto">
            <a:xfrm>
              <a:off x="4343400" y="4343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i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16" name="Rectangle 77"/>
            <p:cNvSpPr>
              <a:spLocks noChangeArrowheads="1"/>
            </p:cNvSpPr>
            <p:nvPr/>
          </p:nvSpPr>
          <p:spPr bwMode="auto">
            <a:xfrm>
              <a:off x="4343400" y="2057400"/>
              <a:ext cx="457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aseline="-2500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23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1447800" y="2209800"/>
            <a:ext cx="1652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i saw the small table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1447800" y="2435225"/>
            <a:ext cx="155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vi la mesa pequeña</a:t>
            </a:r>
          </a:p>
        </p:txBody>
      </p:sp>
      <p:sp>
        <p:nvSpPr>
          <p:cNvPr id="26628" name="TextBox 9"/>
          <p:cNvSpPr txBox="1">
            <a:spLocks noChangeArrowheads="1"/>
          </p:cNvSpPr>
          <p:nvPr/>
        </p:nvSpPr>
        <p:spPr bwMode="auto">
          <a:xfrm>
            <a:off x="5181600" y="2133600"/>
            <a:ext cx="26304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(vi, i saw)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(la mesa pequeña, the small table)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6629" name="TextBox 10"/>
          <p:cNvSpPr txBox="1">
            <a:spLocks noChangeArrowheads="1"/>
          </p:cNvSpPr>
          <p:nvPr/>
        </p:nvSpPr>
        <p:spPr bwMode="auto">
          <a:xfrm>
            <a:off x="1219200" y="2667000"/>
            <a:ext cx="1543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Parallel Sentences</a:t>
            </a:r>
          </a:p>
        </p:txBody>
      </p:sp>
      <p:sp>
        <p:nvSpPr>
          <p:cNvPr id="26630" name="TextBox 11"/>
          <p:cNvSpPr txBox="1">
            <a:spLocks noChangeArrowheads="1"/>
          </p:cNvSpPr>
          <p:nvPr/>
        </p:nvSpPr>
        <p:spPr bwMode="auto">
          <a:xfrm>
            <a:off x="3538538" y="1676400"/>
            <a:ext cx="13668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Word Alignment</a:t>
            </a:r>
          </a:p>
        </p:txBody>
      </p:sp>
      <p:sp>
        <p:nvSpPr>
          <p:cNvPr id="26631" name="TextBox 12"/>
          <p:cNvSpPr txBox="1">
            <a:spLocks noChangeArrowheads="1"/>
          </p:cNvSpPr>
          <p:nvPr/>
        </p:nvSpPr>
        <p:spPr bwMode="auto">
          <a:xfrm>
            <a:off x="5414963" y="1676400"/>
            <a:ext cx="14906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Phrase Extraction</a:t>
            </a:r>
          </a:p>
        </p:txBody>
      </p:sp>
      <p:cxnSp>
        <p:nvCxnSpPr>
          <p:cNvPr id="26632" name="Straight Arrow Connector 14"/>
          <p:cNvCxnSpPr>
            <a:cxnSpLocks noChangeShapeType="1"/>
          </p:cNvCxnSpPr>
          <p:nvPr/>
        </p:nvCxnSpPr>
        <p:spPr bwMode="auto">
          <a:xfrm>
            <a:off x="4800600" y="2514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33" name="TextBox 15"/>
          <p:cNvSpPr txBox="1">
            <a:spLocks noChangeArrowheads="1"/>
          </p:cNvSpPr>
          <p:nvPr/>
        </p:nvSpPr>
        <p:spPr bwMode="auto">
          <a:xfrm>
            <a:off x="1371600" y="3276600"/>
            <a:ext cx="1747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he sat at the table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the service was good</a:t>
            </a:r>
          </a:p>
        </p:txBody>
      </p:sp>
      <p:sp>
        <p:nvSpPr>
          <p:cNvPr id="26634" name="TextBox 16"/>
          <p:cNvSpPr txBox="1">
            <a:spLocks noChangeArrowheads="1"/>
          </p:cNvSpPr>
          <p:nvPr/>
        </p:nvSpPr>
        <p:spPr bwMode="auto">
          <a:xfrm>
            <a:off x="1190625" y="3762375"/>
            <a:ext cx="177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Target-Language Text</a:t>
            </a:r>
          </a:p>
        </p:txBody>
      </p:sp>
      <p:cxnSp>
        <p:nvCxnSpPr>
          <p:cNvPr id="26635" name="Straight Arrow Connector 17"/>
          <p:cNvCxnSpPr>
            <a:cxnSpLocks noChangeShapeType="1"/>
          </p:cNvCxnSpPr>
          <p:nvPr/>
        </p:nvCxnSpPr>
        <p:spPr bwMode="auto">
          <a:xfrm>
            <a:off x="3048000" y="35052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6" name="Straight Arrow Connector 18"/>
          <p:cNvCxnSpPr>
            <a:cxnSpLocks noChangeShapeType="1"/>
          </p:cNvCxnSpPr>
          <p:nvPr/>
        </p:nvCxnSpPr>
        <p:spPr bwMode="auto">
          <a:xfrm rot="5400000">
            <a:off x="5868194" y="29710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Rounded Rectangle 19"/>
          <p:cNvSpPr/>
          <p:nvPr/>
        </p:nvSpPr>
        <p:spPr bwMode="auto">
          <a:xfrm>
            <a:off x="5334000" y="3276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2"/>
                </a:solidFill>
              </a:rPr>
              <a:t>Translation Model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581400" y="3276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2"/>
                </a:solidFill>
              </a:rPr>
              <a:t>Language</a:t>
            </a:r>
            <a:br>
              <a:rPr lang="en-US" sz="1200" dirty="0">
                <a:solidFill>
                  <a:schemeClr val="bg2"/>
                </a:solidFill>
              </a:rPr>
            </a:br>
            <a:r>
              <a:rPr lang="en-US" sz="1200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6639" name="Rectangle 21"/>
          <p:cNvSpPr>
            <a:spLocks noChangeArrowheads="1"/>
          </p:cNvSpPr>
          <p:nvPr/>
        </p:nvSpPr>
        <p:spPr bwMode="auto">
          <a:xfrm>
            <a:off x="4648200" y="4343400"/>
            <a:ext cx="990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Decoder</a:t>
            </a:r>
          </a:p>
        </p:txBody>
      </p:sp>
      <p:cxnSp>
        <p:nvCxnSpPr>
          <p:cNvPr id="26640" name="Straight Arrow Connector 22"/>
          <p:cNvCxnSpPr>
            <a:cxnSpLocks noChangeShapeType="1"/>
          </p:cNvCxnSpPr>
          <p:nvPr/>
        </p:nvCxnSpPr>
        <p:spPr bwMode="auto">
          <a:xfrm rot="16200000" flipH="1">
            <a:off x="4610100" y="40005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41" name="Straight Arrow Connector 25"/>
          <p:cNvCxnSpPr>
            <a:cxnSpLocks noChangeShapeType="1"/>
          </p:cNvCxnSpPr>
          <p:nvPr/>
        </p:nvCxnSpPr>
        <p:spPr bwMode="auto">
          <a:xfrm rot="5400000">
            <a:off x="5448300" y="40005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42" name="TextBox 26"/>
          <p:cNvSpPr txBox="1">
            <a:spLocks noChangeArrowheads="1"/>
          </p:cNvSpPr>
          <p:nvPr/>
        </p:nvSpPr>
        <p:spPr bwMode="auto">
          <a:xfrm>
            <a:off x="1874838" y="5438775"/>
            <a:ext cx="189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Foreign Input Sentence</a:t>
            </a:r>
          </a:p>
        </p:txBody>
      </p:sp>
      <p:sp>
        <p:nvSpPr>
          <p:cNvPr id="26643" name="TextBox 27"/>
          <p:cNvSpPr txBox="1">
            <a:spLocks noChangeArrowheads="1"/>
          </p:cNvSpPr>
          <p:nvPr/>
        </p:nvSpPr>
        <p:spPr bwMode="auto">
          <a:xfrm>
            <a:off x="5856288" y="5438775"/>
            <a:ext cx="2044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English Output Sentence</a:t>
            </a:r>
          </a:p>
        </p:txBody>
      </p:sp>
      <p:sp>
        <p:nvSpPr>
          <p:cNvPr id="26644" name="TextBox 28"/>
          <p:cNvSpPr txBox="1">
            <a:spLocks noChangeArrowheads="1"/>
          </p:cNvSpPr>
          <p:nvPr/>
        </p:nvSpPr>
        <p:spPr bwMode="auto">
          <a:xfrm>
            <a:off x="1189038" y="5178425"/>
            <a:ext cx="3611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maria no daba una bofetada a la bruja verde</a:t>
            </a:r>
          </a:p>
        </p:txBody>
      </p:sp>
      <p:sp>
        <p:nvSpPr>
          <p:cNvPr id="26645" name="TextBox 29"/>
          <p:cNvSpPr txBox="1">
            <a:spLocks noChangeArrowheads="1"/>
          </p:cNvSpPr>
          <p:nvPr/>
        </p:nvSpPr>
        <p:spPr bwMode="auto">
          <a:xfrm>
            <a:off x="5553075" y="5181600"/>
            <a:ext cx="2752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mary did not slap the green witch</a:t>
            </a:r>
          </a:p>
        </p:txBody>
      </p:sp>
      <p:cxnSp>
        <p:nvCxnSpPr>
          <p:cNvPr id="26646" name="Straight Arrow Connector 30"/>
          <p:cNvCxnSpPr>
            <a:cxnSpLocks noChangeShapeType="1"/>
          </p:cNvCxnSpPr>
          <p:nvPr/>
        </p:nvCxnSpPr>
        <p:spPr bwMode="auto">
          <a:xfrm>
            <a:off x="4267200" y="4572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47" name="Rectangle 32"/>
          <p:cNvSpPr>
            <a:spLocks noChangeArrowheads="1"/>
          </p:cNvSpPr>
          <p:nvPr/>
        </p:nvSpPr>
        <p:spPr bwMode="auto">
          <a:xfrm>
            <a:off x="1066800" y="1676400"/>
            <a:ext cx="2133600" cy="2590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TextBox 33"/>
          <p:cNvSpPr txBox="1">
            <a:spLocks noChangeArrowheads="1"/>
          </p:cNvSpPr>
          <p:nvPr/>
        </p:nvSpPr>
        <p:spPr bwMode="auto">
          <a:xfrm>
            <a:off x="1066800" y="1704975"/>
            <a:ext cx="11604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Training Data</a:t>
            </a:r>
          </a:p>
        </p:txBody>
      </p:sp>
      <p:cxnSp>
        <p:nvCxnSpPr>
          <p:cNvPr id="26649" name="Straight Arrow Connector 30"/>
          <p:cNvCxnSpPr>
            <a:cxnSpLocks noChangeShapeType="1"/>
          </p:cNvCxnSpPr>
          <p:nvPr/>
        </p:nvCxnSpPr>
        <p:spPr bwMode="auto">
          <a:xfrm rot="5400000">
            <a:off x="3962401" y="4876800"/>
            <a:ext cx="6096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0" name="Straight Arrow Connector 30"/>
          <p:cNvCxnSpPr>
            <a:cxnSpLocks noChangeShapeType="1"/>
          </p:cNvCxnSpPr>
          <p:nvPr/>
        </p:nvCxnSpPr>
        <p:spPr bwMode="auto">
          <a:xfrm>
            <a:off x="5638800" y="4572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1" name="Straight Arrow Connector 30"/>
          <p:cNvCxnSpPr>
            <a:cxnSpLocks noChangeShapeType="1"/>
          </p:cNvCxnSpPr>
          <p:nvPr/>
        </p:nvCxnSpPr>
        <p:spPr bwMode="auto">
          <a:xfrm rot="5400000">
            <a:off x="5715794" y="48760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52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MT Architecture</a:t>
            </a:r>
          </a:p>
        </p:txBody>
      </p:sp>
      <p:pic>
        <p:nvPicPr>
          <p:cNvPr id="26653" name="Picture 30" descr="align-ex-invert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2950" y="1993900"/>
            <a:ext cx="1590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654" name="Straight Arrow Connector 5"/>
          <p:cNvCxnSpPr>
            <a:cxnSpLocks noChangeShapeType="1"/>
          </p:cNvCxnSpPr>
          <p:nvPr/>
        </p:nvCxnSpPr>
        <p:spPr bwMode="auto">
          <a:xfrm>
            <a:off x="3048000" y="2514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3276600" y="1600200"/>
            <a:ext cx="1752600" cy="16002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5181600" y="1600200"/>
            <a:ext cx="2819400" cy="16002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581400" y="914400"/>
            <a:ext cx="42672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</a:t>
            </a:r>
            <a:r>
              <a:rPr lang="en-US" dirty="0" err="1">
                <a:solidFill>
                  <a:srgbClr val="FF0000"/>
                </a:solidFill>
              </a:rPr>
              <a:t>MapReduce</a:t>
            </a:r>
            <a:r>
              <a:rPr lang="en-US" dirty="0">
                <a:solidFill>
                  <a:srgbClr val="FF0000"/>
                </a:solidFill>
              </a:rPr>
              <a:t> Implementations of these two components!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table construction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43200" y="2667000"/>
            <a:ext cx="312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Single-core commodity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6400800" cy="457200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743200" y="2286000"/>
            <a:ext cx="312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Single-core commodity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table construction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43200" y="2667000"/>
            <a:ext cx="312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Single-core commodity server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6400800" cy="4572000"/>
          </a:xfrm>
          <a:prstGeom prst="rect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743200" y="2286000"/>
            <a:ext cx="312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Single-core commodity server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800600" y="3200400"/>
            <a:ext cx="17014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38 proc. cluster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table construction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43200" y="2667000"/>
            <a:ext cx="312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Single-core commodity server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6400800" cy="4572000"/>
          </a:xfrm>
          <a:prstGeom prst="rect">
            <a:avLst/>
          </a:prstGeom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800600" y="3200400"/>
            <a:ext cx="17014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38 proc. cluster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876800" y="4267200"/>
            <a:ext cx="19863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1/38 of single-core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optimally-parallelized version doesn’t exist!</a:t>
            </a:r>
          </a:p>
          <a:p>
            <a:r>
              <a:rPr lang="en-US" dirty="0" smtClean="0"/>
              <a:t>It’s all about the right level of abstraction</a:t>
            </a:r>
          </a:p>
          <a:p>
            <a:pPr lvl="1"/>
            <a:r>
              <a:rPr lang="en-US" dirty="0" smtClean="0"/>
              <a:t>Goldilocks argument</a:t>
            </a:r>
          </a:p>
          <a:p>
            <a:r>
              <a:rPr lang="en-US" dirty="0" smtClean="0"/>
              <a:t>Lessons</a:t>
            </a:r>
          </a:p>
          <a:p>
            <a:pPr lvl="1"/>
            <a:r>
              <a:rPr lang="en-US" dirty="0" smtClean="0"/>
              <a:t>Overhead from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/>
          <p:cNvSpPr txBox="1">
            <a:spLocks noChangeArrowheads="1"/>
          </p:cNvSpPr>
          <p:nvPr/>
        </p:nvSpPr>
        <p:spPr bwMode="auto">
          <a:xfrm>
            <a:off x="152400" y="22098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/>
              <a:t>Questions?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0" y="287337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Iterative Algorithms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Iterative Algorithms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Expectation maximization</a:t>
            </a:r>
          </a:p>
          <a:p>
            <a:pPr lvl="0"/>
            <a:r>
              <a:rPr lang="en-US" dirty="0" smtClean="0"/>
              <a:t>Training exponential models</a:t>
            </a:r>
          </a:p>
          <a:p>
            <a:pPr lvl="1"/>
            <a:r>
              <a:rPr lang="en-US" dirty="0" smtClean="0"/>
              <a:t>Computing gradient, objective using MapReduce</a:t>
            </a:r>
          </a:p>
          <a:p>
            <a:pPr lvl="1"/>
            <a:r>
              <a:rPr lang="en-US" dirty="0" smtClean="0"/>
              <a:t>Optimization questions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6611779"/>
            <a:ext cx="5105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/>
              <a:t>(Chu et al. NIPS 2006)</a:t>
            </a:r>
            <a:endParaRPr lang="en-US" sz="1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0574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the expected log likelihood with respect to the conditional distribution of the latent variables with respect to the observed data.</a:t>
            </a:r>
            <a:endParaRPr 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81000" y="1447800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E step</a:t>
            </a:r>
            <a:endParaRPr lang="en-US" sz="2800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81000" y="4267200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M step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971800"/>
            <a:ext cx="4178300" cy="927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876800"/>
            <a:ext cx="3429000" cy="92710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EM Algorithms in MapReduce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20574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the expected log likelihood with respect to the conditional distribution of the latent variables with respect to the observed data.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1447800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E step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971800"/>
            <a:ext cx="4178300" cy="92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44196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Expectations are just sums of function evaluation over an event times that event’s probability: perfect for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MapReduce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52578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Mappers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compute model likelihood given small pieces of the training data (scale EM to large data sets!)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EM Algorithms in MapReduce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 descr="deadlo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0" y="6611938"/>
            <a:ext cx="236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000" b="0"/>
              <a:t>Source: Ricardo Guimarães Herrmann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81000" y="1447800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M step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57400"/>
            <a:ext cx="3429000" cy="927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9200" y="35052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Many models used in NLP (HMMs, PCFGs, IBM translation models) are parameterized in terms of conditional probability distributions which can be maximized independently… Perfect for MapReduce.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Algorithms in MapReduce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Each iteration of EM is one MapReduce job</a:t>
            </a:r>
          </a:p>
          <a:p>
            <a:r>
              <a:rPr lang="en-US" dirty="0" err="1" smtClean="0"/>
              <a:t>Mappers</a:t>
            </a:r>
            <a:r>
              <a:rPr lang="en-US" dirty="0" smtClean="0"/>
              <a:t> require the current model parameters</a:t>
            </a:r>
          </a:p>
          <a:p>
            <a:pPr lvl="1"/>
            <a:r>
              <a:rPr lang="en-US" dirty="0" smtClean="0"/>
              <a:t>Certain models may be very large</a:t>
            </a:r>
          </a:p>
          <a:p>
            <a:pPr lvl="1"/>
            <a:r>
              <a:rPr lang="en-US" dirty="0" smtClean="0"/>
              <a:t>Optimization: any particular piece of the training data probably depends on only a small subset of these parameters</a:t>
            </a:r>
          </a:p>
          <a:p>
            <a:r>
              <a:rPr lang="en-US" dirty="0" smtClean="0"/>
              <a:t>Reducers may aggregate data from many </a:t>
            </a:r>
            <a:r>
              <a:rPr lang="en-US" dirty="0" err="1" smtClean="0"/>
              <a:t>mappers</a:t>
            </a:r>
            <a:endParaRPr lang="en-US" dirty="0" smtClean="0"/>
          </a:p>
          <a:p>
            <a:pPr lvl="1"/>
            <a:r>
              <a:rPr lang="en-US" dirty="0" smtClean="0"/>
              <a:t>Optimization: Make smart use of combiners!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Exponential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NLP’s favorite discriminative model: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Applied successfully to POS tagging, parsing, MT, word segmentation, named entity recognition, LM…</a:t>
            </a:r>
          </a:p>
          <a:p>
            <a:pPr lvl="1"/>
            <a:r>
              <a:rPr lang="en-US" dirty="0" smtClean="0"/>
              <a:t>Make use of millions of features (h</a:t>
            </a:r>
            <a:r>
              <a:rPr lang="en-US" baseline="-25000" dirty="0" smtClean="0"/>
              <a:t>i</a:t>
            </a:r>
            <a:r>
              <a:rPr lang="en-US" dirty="0" smtClean="0"/>
              <a:t>’s)</a:t>
            </a:r>
          </a:p>
          <a:p>
            <a:pPr lvl="1"/>
            <a:r>
              <a:rPr lang="en-US" dirty="0" smtClean="0"/>
              <a:t>Features may overlap</a:t>
            </a:r>
          </a:p>
          <a:p>
            <a:pPr lvl="1"/>
            <a:r>
              <a:rPr lang="en-US" dirty="0" smtClean="0"/>
              <a:t>Global optimum easily reachable, assuming no latent variables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828800"/>
            <a:ext cx="4000500" cy="101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Exponential Models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Training is usually done to maximize likelihood (minimize negative </a:t>
            </a:r>
            <a:r>
              <a:rPr lang="en-US" dirty="0" err="1" smtClean="0"/>
              <a:t>llh</a:t>
            </a:r>
            <a:r>
              <a:rPr lang="en-US" dirty="0" smtClean="0"/>
              <a:t>), using first-order methods</a:t>
            </a:r>
          </a:p>
          <a:p>
            <a:pPr lvl="1"/>
            <a:r>
              <a:rPr lang="en-US" dirty="0" smtClean="0"/>
              <a:t>Need an objective and gradient with respect to the parameters that we want to optimize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505200"/>
            <a:ext cx="5257800" cy="1714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Models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compute these in MapReduce?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191000"/>
            <a:ext cx="670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 seen with EM: expectations map nicely onto the MR paradigm.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57400"/>
            <a:ext cx="5257800" cy="1714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4876800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Each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mapper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computes two quantities: the LLH of a training instance 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&gt; under the current model and the contribution to the gradient.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Models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What about reducers?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57400"/>
            <a:ext cx="5257800" cy="171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4191000"/>
            <a:ext cx="670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objective is a single value – make sure to use a combiner!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48768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gradient is as large as the feature space – but may be quite sparse.  Make use of sparse vector representations!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Exponential Models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After one MR pair, we have an objective and gradient</a:t>
            </a:r>
          </a:p>
          <a:p>
            <a:r>
              <a:rPr lang="en-US" smtClean="0"/>
              <a:t>Run some optimization algorithm</a:t>
            </a:r>
          </a:p>
          <a:p>
            <a:pPr lvl="1"/>
            <a:r>
              <a:rPr lang="en-US" smtClean="0"/>
              <a:t>LBFGS, gradient descent, etc…</a:t>
            </a:r>
          </a:p>
          <a:p>
            <a:r>
              <a:rPr lang="en-US" smtClean="0"/>
              <a:t>Check for convergence</a:t>
            </a:r>
          </a:p>
          <a:p>
            <a:r>
              <a:rPr lang="en-US" smtClean="0"/>
              <a:t>If not, re-run MR to compute a new objective and gradient</a:t>
            </a:r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Each iteration of training is one MapReduce job</a:t>
            </a:r>
          </a:p>
          <a:p>
            <a:r>
              <a:rPr lang="en-US" dirty="0" err="1" smtClean="0"/>
              <a:t>Mappers</a:t>
            </a:r>
            <a:r>
              <a:rPr lang="en-US" dirty="0" smtClean="0"/>
              <a:t> require the current model parameters</a:t>
            </a:r>
          </a:p>
          <a:p>
            <a:r>
              <a:rPr lang="en-US" dirty="0" smtClean="0"/>
              <a:t>Reducers may aggregate data from many </a:t>
            </a:r>
            <a:r>
              <a:rPr lang="en-US" dirty="0" err="1" smtClean="0"/>
              <a:t>mappers</a:t>
            </a:r>
            <a:endParaRPr lang="en-US" dirty="0" smtClean="0"/>
          </a:p>
          <a:p>
            <a:r>
              <a:rPr lang="en-US" dirty="0" smtClean="0"/>
              <a:t>Optimization algorithm (LBFGS for example) may require the full gradient</a:t>
            </a:r>
          </a:p>
          <a:p>
            <a:pPr lvl="1"/>
            <a:r>
              <a:rPr lang="en-US" dirty="0" smtClean="0"/>
              <a:t>This is okay for millions of features</a:t>
            </a:r>
          </a:p>
          <a:p>
            <a:pPr lvl="1"/>
            <a:r>
              <a:rPr lang="en-US" dirty="0" smtClean="0"/>
              <a:t>What about billions?</a:t>
            </a:r>
          </a:p>
          <a:p>
            <a:pPr lvl="1"/>
            <a:r>
              <a:rPr lang="en-US" dirty="0" smtClean="0"/>
              <a:t>… or trillions?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/>
          <p:cNvSpPr txBox="1">
            <a:spLocks noChangeArrowheads="1"/>
          </p:cNvSpPr>
          <p:nvPr/>
        </p:nvSpPr>
        <p:spPr bwMode="auto">
          <a:xfrm>
            <a:off x="152400" y="22098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/>
              <a:t>Questions?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0" y="287337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Alternatives to </a:t>
            </a:r>
            <a:r>
              <a:rPr lang="en-US" sz="4000" dirty="0" err="1" smtClean="0"/>
              <a:t>MapReduce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6.004-beta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"/>
            <a:ext cx="80311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0" y="6611938"/>
            <a:ext cx="236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MIT Open Courseware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When is MapReduce appropriate?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is a great solution when there is a lot of data:</a:t>
            </a:r>
          </a:p>
          <a:p>
            <a:pPr lvl="1"/>
            <a:r>
              <a:rPr lang="en-US" dirty="0" smtClean="0"/>
              <a:t>Input (e.g., compute statistics over large amounts of text)</a:t>
            </a:r>
            <a:br>
              <a:rPr lang="en-US" dirty="0" smtClean="0"/>
            </a:br>
            <a:r>
              <a:rPr lang="en-US" dirty="0" smtClean="0"/>
              <a:t>– take advantage of distributed storage, data locality</a:t>
            </a:r>
          </a:p>
          <a:p>
            <a:pPr lvl="1"/>
            <a:r>
              <a:rPr lang="en-US" dirty="0" smtClean="0"/>
              <a:t>Intermediate files (e.g., phrase tables) </a:t>
            </a:r>
            <a:br>
              <a:rPr lang="en-US" dirty="0" smtClean="0"/>
            </a:br>
            <a:r>
              <a:rPr lang="en-US" dirty="0" smtClean="0"/>
              <a:t>– take advantage of automatic sorting/</a:t>
            </a:r>
            <a:r>
              <a:rPr lang="en-US" dirty="0" err="1" smtClean="0"/>
              <a:t>shuffing</a:t>
            </a:r>
            <a:r>
              <a:rPr lang="en-US" dirty="0" smtClean="0"/>
              <a:t>, fault tolerance</a:t>
            </a:r>
          </a:p>
          <a:p>
            <a:pPr lvl="1"/>
            <a:r>
              <a:rPr lang="en-US" dirty="0" smtClean="0"/>
              <a:t>Output (e.g., </a:t>
            </a:r>
            <a:r>
              <a:rPr lang="en-US" dirty="0" err="1" smtClean="0"/>
              <a:t>webcrawls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– avoid contention for shared resources</a:t>
            </a:r>
          </a:p>
          <a:p>
            <a:r>
              <a:rPr lang="en-US" dirty="0" smtClean="0"/>
              <a:t>Relatively little synchronization is necessary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When is MapReduce less appropriate?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can be problematic when</a:t>
            </a:r>
          </a:p>
          <a:p>
            <a:pPr lvl="1"/>
            <a:r>
              <a:rPr lang="en-US" dirty="0" smtClean="0"/>
              <a:t>“Online” processes are necessary, e.g., decisions must be made conditioned on the full state of the system</a:t>
            </a:r>
          </a:p>
          <a:p>
            <a:pPr lvl="2"/>
            <a:r>
              <a:rPr lang="en-US" dirty="0" err="1" smtClean="0"/>
              <a:t>Perceptron</a:t>
            </a:r>
            <a:r>
              <a:rPr lang="en-US" dirty="0" smtClean="0"/>
              <a:t>-style algorithms</a:t>
            </a:r>
          </a:p>
          <a:p>
            <a:pPr lvl="2"/>
            <a:r>
              <a:rPr lang="en-US" dirty="0" smtClean="0"/>
              <a:t>Monte Carlo simulations of certain models (e.g., Hierarchical </a:t>
            </a:r>
            <a:r>
              <a:rPr lang="en-US" dirty="0" err="1" smtClean="0"/>
              <a:t>Dirichlet</a:t>
            </a:r>
            <a:r>
              <a:rPr lang="en-US" dirty="0" smtClean="0"/>
              <a:t> processes) may have global dependencies</a:t>
            </a:r>
          </a:p>
          <a:p>
            <a:pPr lvl="1"/>
            <a:r>
              <a:rPr lang="en-US" dirty="0" smtClean="0"/>
              <a:t>Individual map or reduce operations are extremely expensive computationally</a:t>
            </a:r>
          </a:p>
          <a:p>
            <a:pPr lvl="1"/>
            <a:r>
              <a:rPr lang="en-US" dirty="0" smtClean="0"/>
              <a:t>Large amounts of shared data are necessary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Alternatives to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Hadoop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Parallelization of computation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043252"/>
          <a:ext cx="8001001" cy="306214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33600"/>
                <a:gridCol w="1676400"/>
                <a:gridCol w="1981200"/>
                <a:gridCol w="2209801"/>
              </a:tblGrid>
              <a:tr h="3833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libpthread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MPI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Hadoop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8642">
                <a:tc>
                  <a:txBody>
                    <a:bodyPr/>
                    <a:lstStyle/>
                    <a:p>
                      <a:r>
                        <a:rPr lang="en-US" dirty="0" smtClean="0"/>
                        <a:t>Job scheduling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PBS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minimal</a:t>
                      </a:r>
                      <a:r>
                        <a:rPr lang="en-US" baseline="0" dirty="0" smtClean="0"/>
                        <a:t> (at pres.)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coarse only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Fault 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via </a:t>
                      </a:r>
                      <a:r>
                        <a:rPr lang="en-US" dirty="0" err="1" smtClean="0"/>
                        <a:t>idempotency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&gt;10000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reducers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Alternatives to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Hadoop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lang="en-US" sz="3200" b="0" kern="0" baseline="0" dirty="0" smtClean="0">
                <a:latin typeface="+mj-lt"/>
                <a:ea typeface="+mj-ea"/>
                <a:cs typeface="+mj-cs"/>
              </a:rPr>
              <a:t/>
            </a:r>
            <a:br>
              <a:rPr lang="en-US" sz="3200" b="0" kern="0" baseline="0" dirty="0" smtClean="0">
                <a:latin typeface="+mj-lt"/>
                <a:ea typeface="+mj-ea"/>
                <a:cs typeface="+mj-cs"/>
              </a:rPr>
            </a:br>
            <a:r>
              <a:rPr lang="en-US" sz="3200" b="0" kern="0" baseline="0" dirty="0" smtClean="0">
                <a:latin typeface="+mj-lt"/>
                <a:ea typeface="+mj-ea"/>
                <a:cs typeface="+mj-cs"/>
              </a:rPr>
              <a:t>Data</a:t>
            </a:r>
            <a:r>
              <a:rPr lang="en-US" sz="3200" b="0" kern="0" dirty="0" smtClean="0">
                <a:latin typeface="+mj-lt"/>
                <a:ea typeface="+mj-ea"/>
                <a:cs typeface="+mj-cs"/>
              </a:rPr>
              <a:t> storage and access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910808"/>
          <a:ext cx="6477000" cy="357559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01039"/>
                <a:gridCol w="1960145"/>
                <a:gridCol w="2215816"/>
              </a:tblGrid>
              <a:tr h="3833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RDBMS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Hadoop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/HDFS</a:t>
                      </a: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8642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row/table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Write 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Create, update, 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Create, append*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Fault 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Query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Responsiveness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offline</a:t>
                      </a:r>
                      <a:endParaRPr lang="en-US" dirty="0"/>
                    </a:p>
                  </a:txBody>
                  <a:tcPr/>
                </a:tc>
              </a:tr>
              <a:tr h="383358">
                <a:tc>
                  <a:txBody>
                    <a:bodyPr/>
                    <a:lstStyle/>
                    <a:p>
                      <a:r>
                        <a:rPr lang="en-US" dirty="0" smtClean="0"/>
                        <a:t>Data consistency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enforced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guarantee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/>
          <p:cNvSpPr txBox="1">
            <a:spLocks noChangeArrowheads="1"/>
          </p:cNvSpPr>
          <p:nvPr/>
        </p:nvSpPr>
        <p:spPr bwMode="auto">
          <a:xfrm>
            <a:off x="152400" y="22098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 dirty="0"/>
              <a:t>Questions?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next?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Web-scale text processing: luxury → necessity</a:t>
            </a:r>
          </a:p>
          <a:p>
            <a:pPr lvl="1"/>
            <a:r>
              <a:rPr lang="en-US" dirty="0" smtClean="0"/>
              <a:t>Fortunately, the technology is becoming more accessible</a:t>
            </a:r>
          </a:p>
          <a:p>
            <a:r>
              <a:rPr lang="en-US" dirty="0" smtClean="0"/>
              <a:t>MapReduce is a nice hammer:</a:t>
            </a:r>
          </a:p>
          <a:p>
            <a:pPr lvl="1"/>
            <a:r>
              <a:rPr lang="en-US" dirty="0" smtClean="0"/>
              <a:t>Whack it on everything in sight!</a:t>
            </a:r>
          </a:p>
          <a:p>
            <a:r>
              <a:rPr lang="en-US" dirty="0" smtClean="0"/>
              <a:t>MapReduce is only the beginning… </a:t>
            </a:r>
          </a:p>
          <a:p>
            <a:pPr lvl="1"/>
            <a:r>
              <a:rPr lang="en-US" dirty="0" smtClean="0"/>
              <a:t>Alternative programming models</a:t>
            </a:r>
          </a:p>
          <a:p>
            <a:pPr lvl="1"/>
            <a:r>
              <a:rPr lang="en-US" dirty="0" smtClean="0"/>
              <a:t>Fundamental breakthroughs in algorithm design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2057400" y="3962400"/>
            <a:ext cx="51816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Systems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(architecture, network, etc.)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057400" y="2819400"/>
            <a:ext cx="51816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Programming Models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(MapReduce…)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057400" y="1676400"/>
            <a:ext cx="51816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Applications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(NLP,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IR, ML,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etc.)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1752600" y="1752600"/>
            <a:ext cx="1585245" cy="3200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 flipV="1">
            <a:off x="5958555" y="1752600"/>
            <a:ext cx="1585245" cy="3200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Afternoon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“nuts and bolts”</a:t>
            </a:r>
          </a:p>
          <a:p>
            <a:r>
              <a:rPr lang="en-US" dirty="0" smtClean="0"/>
              <a:t>“Hello World” Hadoop example</a:t>
            </a:r>
            <a:br>
              <a:rPr lang="en-US" dirty="0" smtClean="0"/>
            </a:br>
            <a:r>
              <a:rPr lang="en-US" dirty="0" smtClean="0"/>
              <a:t>(distributed word count)</a:t>
            </a:r>
          </a:p>
          <a:p>
            <a:r>
              <a:rPr lang="en-US" dirty="0" smtClean="0"/>
              <a:t>Running Hadoop in “standalone” mode</a:t>
            </a:r>
          </a:p>
          <a:p>
            <a:r>
              <a:rPr lang="en-US" dirty="0" smtClean="0"/>
              <a:t>Running Hadoop on EC2</a:t>
            </a:r>
          </a:p>
          <a:p>
            <a:r>
              <a:rPr lang="en-US" dirty="0" smtClean="0"/>
              <a:t>Open-source Hadoop ecosystem</a:t>
            </a:r>
          </a:p>
          <a:p>
            <a:r>
              <a:rPr lang="en-US" dirty="0" smtClean="0"/>
              <a:t>Exercises and “office hours”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0" y="1120676"/>
            <a:ext cx="91630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Questions?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Comments</a:t>
            </a:r>
            <a:r>
              <a:rPr lang="en-US" sz="7200" b="1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?</a:t>
            </a:r>
            <a:endParaRPr lang="en-US" sz="7200" b="1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Picture 3" descr="NSF-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486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800px-IBM_logo_sv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854700"/>
            <a:ext cx="15446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_aws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715000"/>
            <a:ext cx="18748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oogle-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913312"/>
            <a:ext cx="1927225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ncbi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33612" y="5791200"/>
            <a:ext cx="233838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darp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200" y="4792183"/>
            <a:ext cx="1676400" cy="922817"/>
          </a:xfrm>
          <a:prstGeom prst="rect">
            <a:avLst/>
          </a:prstGeom>
        </p:spPr>
      </p:pic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152400" y="4114800"/>
            <a:ext cx="769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Thanks to the organizations who support our work:</a:t>
            </a:r>
            <a:endParaRPr lang="en-US" sz="2400" b="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2" name="Picture 11" descr="nih_300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450" y="4743450"/>
            <a:ext cx="971550" cy="9715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076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0" y="6611938"/>
            <a:ext cx="236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MIT Open Courseware</a:t>
            </a:r>
          </a:p>
        </p:txBody>
      </p:sp>
      <p:pic>
        <p:nvPicPr>
          <p:cNvPr id="5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076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5076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5076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1" y="502448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554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554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19554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1955407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1" y="1950248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4186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4186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34186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34186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1" y="3413524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8664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8664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48664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4866483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 descr="6.004-be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1" y="4861324"/>
            <a:ext cx="1600199" cy="130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Multiply 27"/>
          <p:cNvSpPr/>
          <p:nvPr/>
        </p:nvSpPr>
        <p:spPr bwMode="auto">
          <a:xfrm>
            <a:off x="1219200" y="0"/>
            <a:ext cx="6629400" cy="6629400"/>
          </a:xfrm>
          <a:prstGeom prst="mathMultiply">
            <a:avLst>
              <a:gd name="adj1" fmla="val 1239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3" descr="2008-02-16-Harpers-cloud1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0" y="6611938"/>
            <a:ext cx="18367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/>
              <a:t>Source: Harper’s (Feb, 2008)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Iterate over a large number of records</a:t>
            </a:r>
          </a:p>
          <a:p>
            <a:r>
              <a:rPr lang="en-US" smtClean="0"/>
              <a:t>Extract something of interest from each</a:t>
            </a:r>
          </a:p>
          <a:p>
            <a:r>
              <a:rPr lang="en-US" smtClean="0"/>
              <a:t>Shuffle and sort intermediate results</a:t>
            </a:r>
          </a:p>
          <a:p>
            <a:r>
              <a:rPr lang="en-US" smtClean="0"/>
              <a:t>Aggregate intermediate results</a:t>
            </a:r>
          </a:p>
          <a:p>
            <a:r>
              <a:rPr lang="en-US" smtClean="0"/>
              <a:t>Generate final output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14400" y="4426803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Key idea:</a:t>
            </a:r>
            <a:r>
              <a:rPr lang="en-US" sz="2400" b="0" dirty="0"/>
              <a:t> </a:t>
            </a:r>
            <a:r>
              <a:rPr lang="en-US" sz="2400" b="0" dirty="0" smtClean="0"/>
              <a:t>provide a functional </a:t>
            </a:r>
            <a:r>
              <a:rPr lang="en-US" sz="2400" b="0" dirty="0"/>
              <a:t>abstraction </a:t>
            </a:r>
            <a:r>
              <a:rPr lang="en-US" sz="2400" b="0" dirty="0" smtClean="0"/>
              <a:t>for these </a:t>
            </a:r>
            <a:r>
              <a:rPr lang="en-US" sz="2400" b="0" dirty="0"/>
              <a:t>two operations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816188">
            <a:off x="201613" y="1546225"/>
            <a:ext cx="903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Map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811533">
            <a:off x="4384675" y="2757488"/>
            <a:ext cx="14843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Reduce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/>
              <a:t>(Dean </a:t>
            </a:r>
            <a:r>
              <a:rPr lang="en-US" sz="1000" b="0" dirty="0"/>
              <a:t>and </a:t>
            </a:r>
            <a:r>
              <a:rPr lang="en-US" sz="1000" b="0" dirty="0" err="1" smtClean="0"/>
              <a:t>Ghemawat</a:t>
            </a:r>
            <a:r>
              <a:rPr lang="en-US" sz="1000" b="0" dirty="0" smtClean="0"/>
              <a:t>, OSDI </a:t>
            </a:r>
            <a:r>
              <a:rPr lang="en-US" sz="1000" b="0" dirty="0"/>
              <a:t>2004)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2950329" y="17145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3636129" y="17145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321929" y="17145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5007729" y="17145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5693529" y="17145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2362200" y="4724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026529" y="4724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3062179" y="40386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1" name="Straight Arrow Connector 37"/>
          <p:cNvCxnSpPr>
            <a:cxnSpLocks noChangeShapeType="1"/>
            <a:stCxn id="37" idx="0"/>
            <a:endCxn id="40" idx="1"/>
          </p:cNvCxnSpPr>
          <p:nvPr/>
        </p:nvCxnSpPr>
        <p:spPr bwMode="auto">
          <a:xfrm rot="5400000" flipH="1" flipV="1">
            <a:off x="2549178" y="4211400"/>
            <a:ext cx="516523" cy="5094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" name="Straight Arrow Connector 50"/>
          <p:cNvCxnSpPr>
            <a:cxnSpLocks noChangeShapeType="1"/>
            <a:stCxn id="70" idx="4"/>
            <a:endCxn id="40" idx="0"/>
          </p:cNvCxnSpPr>
          <p:nvPr/>
        </p:nvCxnSpPr>
        <p:spPr bwMode="auto">
          <a:xfrm rot="5400000">
            <a:off x="3026529" y="38481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" name="Straight Arrow Connector 51"/>
          <p:cNvCxnSpPr>
            <a:cxnSpLocks noChangeShapeType="1"/>
            <a:stCxn id="40" idx="2"/>
            <a:endCxn id="39" idx="0"/>
          </p:cNvCxnSpPr>
          <p:nvPr/>
        </p:nvCxnSpPr>
        <p:spPr bwMode="auto">
          <a:xfrm rot="5400000">
            <a:off x="3043406" y="4550777"/>
            <a:ext cx="3472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3712329" y="4724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TextBox 53"/>
          <p:cNvSpPr txBox="1">
            <a:spLocks noChangeArrowheads="1"/>
          </p:cNvSpPr>
          <p:nvPr/>
        </p:nvSpPr>
        <p:spPr bwMode="auto">
          <a:xfrm>
            <a:off x="3747979" y="40386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7" name="Straight Arrow Connector 54"/>
          <p:cNvCxnSpPr>
            <a:cxnSpLocks noChangeShapeType="1"/>
            <a:stCxn id="39" idx="0"/>
            <a:endCxn id="46" idx="1"/>
          </p:cNvCxnSpPr>
          <p:nvPr/>
        </p:nvCxnSpPr>
        <p:spPr bwMode="auto">
          <a:xfrm rot="5400000" flipH="1" flipV="1">
            <a:off x="3224243" y="4200664"/>
            <a:ext cx="516523" cy="530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" name="Straight Arrow Connector 55"/>
          <p:cNvCxnSpPr>
            <a:cxnSpLocks noChangeShapeType="1"/>
            <a:stCxn id="74" idx="4"/>
            <a:endCxn id="46" idx="0"/>
          </p:cNvCxnSpPr>
          <p:nvPr/>
        </p:nvCxnSpPr>
        <p:spPr bwMode="auto">
          <a:xfrm rot="5400000">
            <a:off x="3712329" y="38481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Straight Arrow Connector 56"/>
          <p:cNvCxnSpPr>
            <a:cxnSpLocks noChangeShapeType="1"/>
            <a:stCxn id="46" idx="2"/>
            <a:endCxn id="45" idx="0"/>
          </p:cNvCxnSpPr>
          <p:nvPr/>
        </p:nvCxnSpPr>
        <p:spPr bwMode="auto">
          <a:xfrm rot="5400000">
            <a:off x="3729206" y="4550777"/>
            <a:ext cx="3472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4398129" y="4724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4433779" y="40386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3" name="Straight Arrow Connector 58"/>
          <p:cNvCxnSpPr>
            <a:cxnSpLocks noChangeShapeType="1"/>
            <a:stCxn id="45" idx="0"/>
            <a:endCxn id="52" idx="1"/>
          </p:cNvCxnSpPr>
          <p:nvPr/>
        </p:nvCxnSpPr>
        <p:spPr bwMode="auto">
          <a:xfrm rot="5400000" flipH="1" flipV="1">
            <a:off x="3910043" y="4200664"/>
            <a:ext cx="516523" cy="530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" name="Straight Arrow Connector 59"/>
          <p:cNvCxnSpPr>
            <a:cxnSpLocks noChangeShapeType="1"/>
            <a:stCxn id="75" idx="4"/>
            <a:endCxn id="52" idx="0"/>
          </p:cNvCxnSpPr>
          <p:nvPr/>
        </p:nvCxnSpPr>
        <p:spPr bwMode="auto">
          <a:xfrm rot="5400000">
            <a:off x="4398129" y="38481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" name="Straight Arrow Connector 60"/>
          <p:cNvCxnSpPr>
            <a:cxnSpLocks noChangeShapeType="1"/>
            <a:stCxn id="52" idx="2"/>
            <a:endCxn id="51" idx="0"/>
          </p:cNvCxnSpPr>
          <p:nvPr/>
        </p:nvCxnSpPr>
        <p:spPr bwMode="auto">
          <a:xfrm rot="5400000">
            <a:off x="4415006" y="4550777"/>
            <a:ext cx="3472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5083929" y="4724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5119579" y="40386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9" name="Straight Arrow Connector 62"/>
          <p:cNvCxnSpPr>
            <a:cxnSpLocks noChangeShapeType="1"/>
            <a:stCxn id="51" idx="0"/>
            <a:endCxn id="58" idx="1"/>
          </p:cNvCxnSpPr>
          <p:nvPr/>
        </p:nvCxnSpPr>
        <p:spPr bwMode="auto">
          <a:xfrm rot="5400000" flipH="1" flipV="1">
            <a:off x="4595843" y="4200664"/>
            <a:ext cx="516523" cy="530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Straight Arrow Connector 63"/>
          <p:cNvCxnSpPr>
            <a:cxnSpLocks noChangeShapeType="1"/>
            <a:stCxn id="76" idx="4"/>
            <a:endCxn id="58" idx="0"/>
          </p:cNvCxnSpPr>
          <p:nvPr/>
        </p:nvCxnSpPr>
        <p:spPr bwMode="auto">
          <a:xfrm rot="5400000">
            <a:off x="5083929" y="38481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Straight Arrow Connector 64"/>
          <p:cNvCxnSpPr>
            <a:cxnSpLocks noChangeShapeType="1"/>
            <a:stCxn id="58" idx="2"/>
            <a:endCxn id="57" idx="0"/>
          </p:cNvCxnSpPr>
          <p:nvPr/>
        </p:nvCxnSpPr>
        <p:spPr bwMode="auto">
          <a:xfrm rot="5400000">
            <a:off x="5100806" y="4550777"/>
            <a:ext cx="3472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5769729" y="47244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5805379" y="40386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65" name="Straight Arrow Connector 66"/>
          <p:cNvCxnSpPr>
            <a:cxnSpLocks noChangeShapeType="1"/>
            <a:stCxn id="57" idx="0"/>
            <a:endCxn id="64" idx="1"/>
          </p:cNvCxnSpPr>
          <p:nvPr/>
        </p:nvCxnSpPr>
        <p:spPr bwMode="auto">
          <a:xfrm rot="5400000" flipH="1" flipV="1">
            <a:off x="5281643" y="4200664"/>
            <a:ext cx="516523" cy="530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" name="Straight Arrow Connector 67"/>
          <p:cNvCxnSpPr>
            <a:cxnSpLocks noChangeShapeType="1"/>
            <a:stCxn id="77" idx="4"/>
            <a:endCxn id="64" idx="0"/>
          </p:cNvCxnSpPr>
          <p:nvPr/>
        </p:nvCxnSpPr>
        <p:spPr bwMode="auto">
          <a:xfrm rot="5400000">
            <a:off x="5769729" y="38481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" name="Straight Arrow Connector 68"/>
          <p:cNvCxnSpPr>
            <a:cxnSpLocks noChangeShapeType="1"/>
            <a:stCxn id="64" idx="2"/>
            <a:endCxn id="63" idx="0"/>
          </p:cNvCxnSpPr>
          <p:nvPr/>
        </p:nvCxnSpPr>
        <p:spPr bwMode="auto">
          <a:xfrm rot="5400000">
            <a:off x="5786606" y="4550777"/>
            <a:ext cx="3472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2950329" y="3124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3636129" y="3124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4321929" y="3124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007729" y="3124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5693529" y="3124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TextBox 12"/>
          <p:cNvSpPr txBox="1">
            <a:spLocks noChangeArrowheads="1"/>
          </p:cNvSpPr>
          <p:nvPr/>
        </p:nvSpPr>
        <p:spPr bwMode="auto">
          <a:xfrm>
            <a:off x="3090231" y="2518946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4" name="Straight Arrow Connector 50"/>
          <p:cNvCxnSpPr>
            <a:cxnSpLocks noChangeShapeType="1"/>
            <a:stCxn id="27" idx="4"/>
            <a:endCxn id="82" idx="0"/>
          </p:cNvCxnSpPr>
          <p:nvPr/>
        </p:nvCxnSpPr>
        <p:spPr bwMode="auto">
          <a:xfrm rot="5400000">
            <a:off x="3081506" y="2383423"/>
            <a:ext cx="2710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" name="Straight Arrow Connector 51"/>
          <p:cNvCxnSpPr>
            <a:cxnSpLocks noChangeShapeType="1"/>
            <a:stCxn id="82" idx="2"/>
            <a:endCxn id="70" idx="0"/>
          </p:cNvCxnSpPr>
          <p:nvPr/>
        </p:nvCxnSpPr>
        <p:spPr bwMode="auto">
          <a:xfrm rot="5400000">
            <a:off x="3083679" y="2990850"/>
            <a:ext cx="2667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6" name="TextBox 53"/>
          <p:cNvSpPr txBox="1">
            <a:spLocks noChangeArrowheads="1"/>
          </p:cNvSpPr>
          <p:nvPr/>
        </p:nvSpPr>
        <p:spPr bwMode="auto">
          <a:xfrm>
            <a:off x="3776031" y="2518946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8" name="Straight Arrow Connector 55"/>
          <p:cNvCxnSpPr>
            <a:cxnSpLocks noChangeShapeType="1"/>
            <a:stCxn id="28" idx="4"/>
            <a:endCxn id="86" idx="0"/>
          </p:cNvCxnSpPr>
          <p:nvPr/>
        </p:nvCxnSpPr>
        <p:spPr bwMode="auto">
          <a:xfrm rot="5400000">
            <a:off x="3767306" y="2383423"/>
            <a:ext cx="2710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" name="Straight Arrow Connector 56"/>
          <p:cNvCxnSpPr>
            <a:cxnSpLocks noChangeShapeType="1"/>
            <a:stCxn id="86" idx="2"/>
            <a:endCxn id="74" idx="0"/>
          </p:cNvCxnSpPr>
          <p:nvPr/>
        </p:nvCxnSpPr>
        <p:spPr bwMode="auto">
          <a:xfrm rot="5400000">
            <a:off x="3769479" y="2990850"/>
            <a:ext cx="2667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0" name="TextBox 57"/>
          <p:cNvSpPr txBox="1">
            <a:spLocks noChangeArrowheads="1"/>
          </p:cNvSpPr>
          <p:nvPr/>
        </p:nvSpPr>
        <p:spPr bwMode="auto">
          <a:xfrm>
            <a:off x="4461831" y="2518946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2" name="Straight Arrow Connector 59"/>
          <p:cNvCxnSpPr>
            <a:cxnSpLocks noChangeShapeType="1"/>
            <a:stCxn id="29" idx="4"/>
            <a:endCxn id="90" idx="0"/>
          </p:cNvCxnSpPr>
          <p:nvPr/>
        </p:nvCxnSpPr>
        <p:spPr bwMode="auto">
          <a:xfrm rot="5400000">
            <a:off x="4453106" y="2383423"/>
            <a:ext cx="2710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3" name="Straight Arrow Connector 60"/>
          <p:cNvCxnSpPr>
            <a:cxnSpLocks noChangeShapeType="1"/>
            <a:stCxn id="90" idx="2"/>
            <a:endCxn id="75" idx="0"/>
          </p:cNvCxnSpPr>
          <p:nvPr/>
        </p:nvCxnSpPr>
        <p:spPr bwMode="auto">
          <a:xfrm rot="5400000">
            <a:off x="4455279" y="2990850"/>
            <a:ext cx="2667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4" name="TextBox 61"/>
          <p:cNvSpPr txBox="1">
            <a:spLocks noChangeArrowheads="1"/>
          </p:cNvSpPr>
          <p:nvPr/>
        </p:nvSpPr>
        <p:spPr bwMode="auto">
          <a:xfrm>
            <a:off x="5147631" y="2518946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6" name="Straight Arrow Connector 63"/>
          <p:cNvCxnSpPr>
            <a:cxnSpLocks noChangeShapeType="1"/>
            <a:stCxn id="30" idx="4"/>
            <a:endCxn id="94" idx="0"/>
          </p:cNvCxnSpPr>
          <p:nvPr/>
        </p:nvCxnSpPr>
        <p:spPr bwMode="auto">
          <a:xfrm rot="5400000">
            <a:off x="5138906" y="2383423"/>
            <a:ext cx="2710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" name="Straight Arrow Connector 64"/>
          <p:cNvCxnSpPr>
            <a:cxnSpLocks noChangeShapeType="1"/>
            <a:stCxn id="94" idx="2"/>
            <a:endCxn id="76" idx="0"/>
          </p:cNvCxnSpPr>
          <p:nvPr/>
        </p:nvCxnSpPr>
        <p:spPr bwMode="auto">
          <a:xfrm rot="5400000">
            <a:off x="5141079" y="2990850"/>
            <a:ext cx="2667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8" name="TextBox 65"/>
          <p:cNvSpPr txBox="1">
            <a:spLocks noChangeArrowheads="1"/>
          </p:cNvSpPr>
          <p:nvPr/>
        </p:nvSpPr>
        <p:spPr bwMode="auto">
          <a:xfrm>
            <a:off x="5833431" y="2518946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00" name="Straight Arrow Connector 67"/>
          <p:cNvCxnSpPr>
            <a:cxnSpLocks noChangeShapeType="1"/>
            <a:stCxn id="31" idx="4"/>
            <a:endCxn id="98" idx="0"/>
          </p:cNvCxnSpPr>
          <p:nvPr/>
        </p:nvCxnSpPr>
        <p:spPr bwMode="auto">
          <a:xfrm rot="5400000">
            <a:off x="5824706" y="2383423"/>
            <a:ext cx="271046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1" name="Straight Arrow Connector 68"/>
          <p:cNvCxnSpPr>
            <a:cxnSpLocks noChangeShapeType="1"/>
            <a:stCxn id="98" idx="2"/>
            <a:endCxn id="77" idx="0"/>
          </p:cNvCxnSpPr>
          <p:nvPr/>
        </p:nvCxnSpPr>
        <p:spPr bwMode="auto">
          <a:xfrm rot="5400000">
            <a:off x="5826879" y="2990850"/>
            <a:ext cx="2667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6" name="TextBox 145"/>
          <p:cNvSpPr txBox="1"/>
          <p:nvPr/>
        </p:nvSpPr>
        <p:spPr>
          <a:xfrm>
            <a:off x="609600" y="243840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</a:t>
            </a:r>
            <a:endParaRPr lang="en-US" sz="2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19585" y="38862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Fold</a:t>
            </a:r>
            <a:endParaRPr lang="en-US" sz="2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086600" y="243840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Map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096585" y="3886200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Reduce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9" grpId="0" animBg="1"/>
      <p:bldP spid="40" grpId="0"/>
      <p:bldP spid="45" grpId="0" animBg="1"/>
      <p:bldP spid="46" grpId="0"/>
      <p:bldP spid="51" grpId="0" animBg="1"/>
      <p:bldP spid="52" grpId="0"/>
      <p:bldP spid="57" grpId="0" animBg="1"/>
      <p:bldP spid="58" grpId="0"/>
      <p:bldP spid="63" grpId="0" animBg="1"/>
      <p:bldP spid="64" grpId="0"/>
      <p:bldP spid="70" grpId="0" animBg="1"/>
      <p:bldP spid="74" grpId="0" animBg="1"/>
      <p:bldP spid="75" grpId="0" animBg="1"/>
      <p:bldP spid="76" grpId="0" animBg="1"/>
      <p:bldP spid="77" grpId="0" animBg="1"/>
      <p:bldP spid="82" grpId="0"/>
      <p:bldP spid="86" grpId="0"/>
      <p:bldP spid="90" grpId="0"/>
      <p:bldP spid="94" grpId="0"/>
      <p:bldP spid="98" grpId="0"/>
      <p:bldP spid="146" grpId="0"/>
      <p:bldP spid="147" grpId="0"/>
      <p:bldP spid="148" grpId="0"/>
      <p:bldP spid="1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Usually, programmers also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 smtClean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Often a simple hash of the key, e.g. hash(k’) mod 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Allows reduce operations for different keys in parallel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Used as an optimization to reducer network traffic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Implementations: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Google has a proprietary implementation in C++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Hadoop is an open source implementation in Java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6324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31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6096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23622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7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600200"/>
            <a:ext cx="6096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623" name="Rectangle 5"/>
          <p:cNvSpPr>
            <a:spLocks noChangeArrowheads="1"/>
          </p:cNvSpPr>
          <p:nvPr/>
        </p:nvSpPr>
        <p:spPr bwMode="auto">
          <a:xfrm>
            <a:off x="3657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866900"/>
            <a:ext cx="6096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620" name="Rectangle 6"/>
          <p:cNvSpPr>
            <a:spLocks noChangeArrowheads="1"/>
          </p:cNvSpPr>
          <p:nvPr/>
        </p:nvSpPr>
        <p:spPr bwMode="auto">
          <a:xfrm>
            <a:off x="49530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1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866900"/>
            <a:ext cx="6096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2644776" y="3032125"/>
            <a:ext cx="2730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3938588" y="3032125"/>
            <a:ext cx="274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5233988" y="3032125"/>
            <a:ext cx="274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6605588" y="3032125"/>
            <a:ext cx="274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981200" y="35052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95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3047207" y="4456906"/>
            <a:ext cx="533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 rot="5400000">
            <a:off x="3178175" y="5500688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672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rot="5400000">
            <a:off x="4419601" y="4456112"/>
            <a:ext cx="5334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rot="5400000">
            <a:off x="4549775" y="5500688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62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rot="5400000">
            <a:off x="5714207" y="4456906"/>
            <a:ext cx="533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rot="5400000">
            <a:off x="5845175" y="5500688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207"/>
          <p:cNvGrpSpPr>
            <a:grpSpLocks/>
          </p:cNvGrpSpPr>
          <p:nvPr/>
        </p:nvGrpSpPr>
        <p:grpSpPr bwMode="auto">
          <a:xfrm>
            <a:off x="3033713" y="1219200"/>
            <a:ext cx="3214687" cy="276225"/>
            <a:chOff x="3033482" y="1219200"/>
            <a:chExt cx="3214918" cy="276999"/>
          </a:xfrm>
        </p:grpSpPr>
        <p:sp>
          <p:nvSpPr>
            <p:cNvPr id="24677" name="Rectangle 56"/>
            <p:cNvSpPr>
              <a:spLocks noChangeArrowheads="1"/>
            </p:cNvSpPr>
            <p:nvPr/>
          </p:nvSpPr>
          <p:spPr bwMode="auto">
            <a:xfrm>
              <a:off x="30788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36122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Rectangle 109"/>
            <p:cNvSpPr>
              <a:spLocks noChangeArrowheads="1"/>
            </p:cNvSpPr>
            <p:nvPr/>
          </p:nvSpPr>
          <p:spPr bwMode="auto">
            <a:xfrm>
              <a:off x="41456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Rectangle 116"/>
            <p:cNvSpPr>
              <a:spLocks noChangeArrowheads="1"/>
            </p:cNvSpPr>
            <p:nvPr/>
          </p:nvSpPr>
          <p:spPr bwMode="auto">
            <a:xfrm>
              <a:off x="46790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Rectangle 123"/>
            <p:cNvSpPr>
              <a:spLocks noChangeArrowheads="1"/>
            </p:cNvSpPr>
            <p:nvPr/>
          </p:nvSpPr>
          <p:spPr bwMode="auto">
            <a:xfrm>
              <a:off x="52124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130"/>
            <p:cNvSpPr>
              <a:spLocks noChangeArrowheads="1"/>
            </p:cNvSpPr>
            <p:nvPr/>
          </p:nvSpPr>
          <p:spPr bwMode="auto">
            <a:xfrm>
              <a:off x="57458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TextBox 57"/>
            <p:cNvSpPr txBox="1">
              <a:spLocks noChangeArrowheads="1"/>
            </p:cNvSpPr>
            <p:nvPr/>
          </p:nvSpPr>
          <p:spPr bwMode="auto">
            <a:xfrm>
              <a:off x="30334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k</a:t>
              </a:r>
              <a:r>
                <a:rPr lang="en-US" sz="1200" b="0" baseline="-25000">
                  <a:solidFill>
                    <a:schemeClr val="bg2"/>
                  </a:solidFill>
                </a:rPr>
                <a:t>1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84" name="TextBox 103"/>
            <p:cNvSpPr txBox="1">
              <a:spLocks noChangeArrowheads="1"/>
            </p:cNvSpPr>
            <p:nvPr/>
          </p:nvSpPr>
          <p:spPr bwMode="auto">
            <a:xfrm>
              <a:off x="35668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k</a:t>
              </a:r>
              <a:r>
                <a:rPr lang="en-US" sz="1200" b="0" baseline="-25000">
                  <a:solidFill>
                    <a:schemeClr val="bg2"/>
                  </a:solidFill>
                </a:rPr>
                <a:t>2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85" name="TextBox 110"/>
            <p:cNvSpPr txBox="1">
              <a:spLocks noChangeArrowheads="1"/>
            </p:cNvSpPr>
            <p:nvPr/>
          </p:nvSpPr>
          <p:spPr bwMode="auto">
            <a:xfrm>
              <a:off x="41002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k</a:t>
              </a:r>
              <a:r>
                <a:rPr lang="en-US" sz="1200" b="0" baseline="-25000">
                  <a:solidFill>
                    <a:schemeClr val="bg2"/>
                  </a:solidFill>
                </a:rPr>
                <a:t>3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86" name="TextBox 117"/>
            <p:cNvSpPr txBox="1">
              <a:spLocks noChangeArrowheads="1"/>
            </p:cNvSpPr>
            <p:nvPr/>
          </p:nvSpPr>
          <p:spPr bwMode="auto">
            <a:xfrm>
              <a:off x="46336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k</a:t>
              </a:r>
              <a:r>
                <a:rPr lang="en-US" sz="1200" b="0" baseline="-25000">
                  <a:solidFill>
                    <a:schemeClr val="bg2"/>
                  </a:solidFill>
                </a:rPr>
                <a:t>4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87" name="TextBox 124"/>
            <p:cNvSpPr txBox="1">
              <a:spLocks noChangeArrowheads="1"/>
            </p:cNvSpPr>
            <p:nvPr/>
          </p:nvSpPr>
          <p:spPr bwMode="auto">
            <a:xfrm>
              <a:off x="51670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k</a:t>
              </a:r>
              <a:r>
                <a:rPr lang="en-US" sz="1200" b="0" baseline="-25000">
                  <a:solidFill>
                    <a:schemeClr val="bg2"/>
                  </a:solidFill>
                </a:rPr>
                <a:t>5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88" name="TextBox 131"/>
            <p:cNvSpPr txBox="1">
              <a:spLocks noChangeArrowheads="1"/>
            </p:cNvSpPr>
            <p:nvPr/>
          </p:nvSpPr>
          <p:spPr bwMode="auto">
            <a:xfrm>
              <a:off x="57004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k</a:t>
              </a:r>
              <a:r>
                <a:rPr lang="en-US" sz="1200" b="0" baseline="-25000">
                  <a:solidFill>
                    <a:schemeClr val="bg2"/>
                  </a:solidFill>
                </a:rPr>
                <a:t>6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89" name="Rectangle 58"/>
            <p:cNvSpPr>
              <a:spLocks noChangeArrowheads="1"/>
            </p:cNvSpPr>
            <p:nvPr/>
          </p:nvSpPr>
          <p:spPr bwMode="auto">
            <a:xfrm>
              <a:off x="33074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TextBox 59"/>
            <p:cNvSpPr txBox="1">
              <a:spLocks noChangeArrowheads="1"/>
            </p:cNvSpPr>
            <p:nvPr/>
          </p:nvSpPr>
          <p:spPr bwMode="auto">
            <a:xfrm>
              <a:off x="32620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24691" name="Rectangle 100"/>
            <p:cNvSpPr>
              <a:spLocks noChangeArrowheads="1"/>
            </p:cNvSpPr>
            <p:nvPr/>
          </p:nvSpPr>
          <p:spPr bwMode="auto">
            <a:xfrm>
              <a:off x="38408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TextBox 101"/>
            <p:cNvSpPr txBox="1">
              <a:spLocks noChangeArrowheads="1"/>
            </p:cNvSpPr>
            <p:nvPr/>
          </p:nvSpPr>
          <p:spPr bwMode="auto">
            <a:xfrm>
              <a:off x="37954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93" name="Rectangle 107"/>
            <p:cNvSpPr>
              <a:spLocks noChangeArrowheads="1"/>
            </p:cNvSpPr>
            <p:nvPr/>
          </p:nvSpPr>
          <p:spPr bwMode="auto">
            <a:xfrm>
              <a:off x="43742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TextBox 108"/>
            <p:cNvSpPr txBox="1">
              <a:spLocks noChangeArrowheads="1"/>
            </p:cNvSpPr>
            <p:nvPr/>
          </p:nvSpPr>
          <p:spPr bwMode="auto">
            <a:xfrm>
              <a:off x="43288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95" name="Rectangle 114"/>
            <p:cNvSpPr>
              <a:spLocks noChangeArrowheads="1"/>
            </p:cNvSpPr>
            <p:nvPr/>
          </p:nvSpPr>
          <p:spPr bwMode="auto">
            <a:xfrm>
              <a:off x="49076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TextBox 115"/>
            <p:cNvSpPr txBox="1">
              <a:spLocks noChangeArrowheads="1"/>
            </p:cNvSpPr>
            <p:nvPr/>
          </p:nvSpPr>
          <p:spPr bwMode="auto">
            <a:xfrm>
              <a:off x="48622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97" name="Rectangle 121"/>
            <p:cNvSpPr>
              <a:spLocks noChangeArrowheads="1"/>
            </p:cNvSpPr>
            <p:nvPr/>
          </p:nvSpPr>
          <p:spPr bwMode="auto">
            <a:xfrm>
              <a:off x="54410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TextBox 122"/>
            <p:cNvSpPr txBox="1">
              <a:spLocks noChangeArrowheads="1"/>
            </p:cNvSpPr>
            <p:nvPr/>
          </p:nvSpPr>
          <p:spPr bwMode="auto">
            <a:xfrm>
              <a:off x="53956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99" name="Rectangle 128"/>
            <p:cNvSpPr>
              <a:spLocks noChangeArrowheads="1"/>
            </p:cNvSpPr>
            <p:nvPr/>
          </p:nvSpPr>
          <p:spPr bwMode="auto">
            <a:xfrm>
              <a:off x="59744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TextBox 129"/>
            <p:cNvSpPr txBox="1">
              <a:spLocks noChangeArrowheads="1"/>
            </p:cNvSpPr>
            <p:nvPr/>
          </p:nvSpPr>
          <p:spPr bwMode="auto">
            <a:xfrm>
              <a:off x="5929082" y="1219200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3" name="Group 213"/>
          <p:cNvGrpSpPr>
            <a:grpSpLocks/>
          </p:cNvGrpSpPr>
          <p:nvPr/>
        </p:nvGrpSpPr>
        <p:grpSpPr bwMode="auto">
          <a:xfrm>
            <a:off x="2286000" y="3200400"/>
            <a:ext cx="996950" cy="276225"/>
            <a:chOff x="2286000" y="3200400"/>
            <a:chExt cx="996452" cy="276999"/>
          </a:xfrm>
        </p:grpSpPr>
        <p:sp>
          <p:nvSpPr>
            <p:cNvPr id="24669" name="Rectangle 144"/>
            <p:cNvSpPr>
              <a:spLocks noChangeArrowheads="1"/>
            </p:cNvSpPr>
            <p:nvPr/>
          </p:nvSpPr>
          <p:spPr bwMode="auto">
            <a:xfrm>
              <a:off x="2794411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TextBox 145"/>
            <p:cNvSpPr txBox="1">
              <a:spLocks noChangeArrowheads="1"/>
            </p:cNvSpPr>
            <p:nvPr/>
          </p:nvSpPr>
          <p:spPr bwMode="auto">
            <a:xfrm>
              <a:off x="27842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b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71" name="Rectangle 137"/>
            <p:cNvSpPr>
              <a:spLocks noChangeArrowheads="1"/>
            </p:cNvSpPr>
            <p:nvPr/>
          </p:nvSpPr>
          <p:spPr bwMode="auto">
            <a:xfrm>
              <a:off x="22961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TextBox 138"/>
            <p:cNvSpPr txBox="1">
              <a:spLocks noChangeArrowheads="1"/>
            </p:cNvSpPr>
            <p:nvPr/>
          </p:nvSpPr>
          <p:spPr bwMode="auto">
            <a:xfrm>
              <a:off x="22860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a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73" name="Rectangle 135"/>
            <p:cNvSpPr>
              <a:spLocks noChangeArrowheads="1"/>
            </p:cNvSpPr>
            <p:nvPr/>
          </p:nvSpPr>
          <p:spPr bwMode="auto">
            <a:xfrm>
              <a:off x="25247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TextBox 136"/>
            <p:cNvSpPr txBox="1">
              <a:spLocks noChangeArrowheads="1"/>
            </p:cNvSpPr>
            <p:nvPr/>
          </p:nvSpPr>
          <p:spPr bwMode="auto">
            <a:xfrm>
              <a:off x="25146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4675" name="Rectangle 142"/>
            <p:cNvSpPr>
              <a:spLocks noChangeArrowheads="1"/>
            </p:cNvSpPr>
            <p:nvPr/>
          </p:nvSpPr>
          <p:spPr bwMode="auto">
            <a:xfrm>
              <a:off x="3023011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TextBox 143"/>
            <p:cNvSpPr txBox="1">
              <a:spLocks noChangeArrowheads="1"/>
            </p:cNvSpPr>
            <p:nvPr/>
          </p:nvSpPr>
          <p:spPr bwMode="auto">
            <a:xfrm>
              <a:off x="30128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3581400" y="3200400"/>
            <a:ext cx="996950" cy="276225"/>
            <a:chOff x="3581400" y="3200400"/>
            <a:chExt cx="996452" cy="276999"/>
          </a:xfrm>
        </p:grpSpPr>
        <p:sp>
          <p:nvSpPr>
            <p:cNvPr id="24661" name="Rectangle 151"/>
            <p:cNvSpPr>
              <a:spLocks noChangeArrowheads="1"/>
            </p:cNvSpPr>
            <p:nvPr/>
          </p:nvSpPr>
          <p:spPr bwMode="auto">
            <a:xfrm>
              <a:off x="35915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158"/>
            <p:cNvSpPr>
              <a:spLocks noChangeArrowheads="1"/>
            </p:cNvSpPr>
            <p:nvPr/>
          </p:nvSpPr>
          <p:spPr bwMode="auto">
            <a:xfrm>
              <a:off x="4089811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TextBox 152"/>
            <p:cNvSpPr txBox="1">
              <a:spLocks noChangeArrowheads="1"/>
            </p:cNvSpPr>
            <p:nvPr/>
          </p:nvSpPr>
          <p:spPr bwMode="auto">
            <a:xfrm>
              <a:off x="35814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c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64" name="TextBox 159"/>
            <p:cNvSpPr txBox="1">
              <a:spLocks noChangeArrowheads="1"/>
            </p:cNvSpPr>
            <p:nvPr/>
          </p:nvSpPr>
          <p:spPr bwMode="auto">
            <a:xfrm>
              <a:off x="40796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c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65" name="Rectangle 149"/>
            <p:cNvSpPr>
              <a:spLocks noChangeArrowheads="1"/>
            </p:cNvSpPr>
            <p:nvPr/>
          </p:nvSpPr>
          <p:spPr bwMode="auto">
            <a:xfrm>
              <a:off x="38201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TextBox 150"/>
            <p:cNvSpPr txBox="1">
              <a:spLocks noChangeArrowheads="1"/>
            </p:cNvSpPr>
            <p:nvPr/>
          </p:nvSpPr>
          <p:spPr bwMode="auto">
            <a:xfrm>
              <a:off x="38100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67" name="Rectangle 156"/>
            <p:cNvSpPr>
              <a:spLocks noChangeArrowheads="1"/>
            </p:cNvSpPr>
            <p:nvPr/>
          </p:nvSpPr>
          <p:spPr bwMode="auto">
            <a:xfrm>
              <a:off x="4318411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TextBox 157"/>
            <p:cNvSpPr txBox="1">
              <a:spLocks noChangeArrowheads="1"/>
            </p:cNvSpPr>
            <p:nvPr/>
          </p:nvSpPr>
          <p:spPr bwMode="auto">
            <a:xfrm>
              <a:off x="43082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5" name="Group 219"/>
          <p:cNvGrpSpPr>
            <a:grpSpLocks/>
          </p:cNvGrpSpPr>
          <p:nvPr/>
        </p:nvGrpSpPr>
        <p:grpSpPr bwMode="auto">
          <a:xfrm>
            <a:off x="4876800" y="3200400"/>
            <a:ext cx="990600" cy="276225"/>
            <a:chOff x="4876800" y="3200400"/>
            <a:chExt cx="990600" cy="276999"/>
          </a:xfrm>
        </p:grpSpPr>
        <p:sp>
          <p:nvSpPr>
            <p:cNvPr id="24653" name="Rectangle 165"/>
            <p:cNvSpPr>
              <a:spLocks noChangeArrowheads="1"/>
            </p:cNvSpPr>
            <p:nvPr/>
          </p:nvSpPr>
          <p:spPr bwMode="auto">
            <a:xfrm>
              <a:off x="48869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172"/>
            <p:cNvSpPr>
              <a:spLocks noChangeArrowheads="1"/>
            </p:cNvSpPr>
            <p:nvPr/>
          </p:nvSpPr>
          <p:spPr bwMode="auto">
            <a:xfrm>
              <a:off x="5379359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TextBox 166"/>
            <p:cNvSpPr txBox="1">
              <a:spLocks noChangeArrowheads="1"/>
            </p:cNvSpPr>
            <p:nvPr/>
          </p:nvSpPr>
          <p:spPr bwMode="auto">
            <a:xfrm>
              <a:off x="48768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a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56" name="TextBox 173"/>
            <p:cNvSpPr txBox="1">
              <a:spLocks noChangeArrowheads="1"/>
            </p:cNvSpPr>
            <p:nvPr/>
          </p:nvSpPr>
          <p:spPr bwMode="auto">
            <a:xfrm>
              <a:off x="5369174" y="3200400"/>
              <a:ext cx="26161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c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57" name="Rectangle 163"/>
            <p:cNvSpPr>
              <a:spLocks noChangeArrowheads="1"/>
            </p:cNvSpPr>
            <p:nvPr/>
          </p:nvSpPr>
          <p:spPr bwMode="auto">
            <a:xfrm>
              <a:off x="51155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4659" name="Rectangle 170"/>
            <p:cNvSpPr>
              <a:spLocks noChangeArrowheads="1"/>
            </p:cNvSpPr>
            <p:nvPr/>
          </p:nvSpPr>
          <p:spPr bwMode="auto">
            <a:xfrm>
              <a:off x="5607959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6" name="Group 222"/>
          <p:cNvGrpSpPr>
            <a:grpSpLocks/>
          </p:cNvGrpSpPr>
          <p:nvPr/>
        </p:nvGrpSpPr>
        <p:grpSpPr bwMode="auto">
          <a:xfrm>
            <a:off x="6248400" y="3200400"/>
            <a:ext cx="990600" cy="276225"/>
            <a:chOff x="6248400" y="3200400"/>
            <a:chExt cx="990600" cy="276999"/>
          </a:xfrm>
        </p:grpSpPr>
        <p:sp>
          <p:nvSpPr>
            <p:cNvPr id="24645" name="Rectangle 179"/>
            <p:cNvSpPr>
              <a:spLocks noChangeArrowheads="1"/>
            </p:cNvSpPr>
            <p:nvPr/>
          </p:nvSpPr>
          <p:spPr bwMode="auto">
            <a:xfrm>
              <a:off x="62585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Rectangle 186"/>
            <p:cNvSpPr>
              <a:spLocks noChangeArrowheads="1"/>
            </p:cNvSpPr>
            <p:nvPr/>
          </p:nvSpPr>
          <p:spPr bwMode="auto">
            <a:xfrm>
              <a:off x="6750959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b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48" name="TextBox 187"/>
            <p:cNvSpPr txBox="1">
              <a:spLocks noChangeArrowheads="1"/>
            </p:cNvSpPr>
            <p:nvPr/>
          </p:nvSpPr>
          <p:spPr bwMode="auto">
            <a:xfrm>
              <a:off x="6740774" y="3200400"/>
              <a:ext cx="26161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c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49" name="Rectangle 177"/>
            <p:cNvSpPr>
              <a:spLocks noChangeArrowheads="1"/>
            </p:cNvSpPr>
            <p:nvPr/>
          </p:nvSpPr>
          <p:spPr bwMode="auto">
            <a:xfrm>
              <a:off x="64871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4651" name="Rectangle 184"/>
            <p:cNvSpPr>
              <a:spLocks noChangeArrowheads="1"/>
            </p:cNvSpPr>
            <p:nvPr/>
          </p:nvSpPr>
          <p:spPr bwMode="auto">
            <a:xfrm>
              <a:off x="6979559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9</a:t>
              </a:r>
              <a:endParaRPr lang="en-US" b="0" baseline="-25000"/>
            </a:p>
          </p:txBody>
        </p:sp>
      </p:grpSp>
      <p:grpSp>
        <p:nvGrpSpPr>
          <p:cNvPr id="7" name="Group 223"/>
          <p:cNvGrpSpPr>
            <a:grpSpLocks/>
          </p:cNvGrpSpPr>
          <p:nvPr/>
        </p:nvGrpSpPr>
        <p:grpSpPr bwMode="auto">
          <a:xfrm>
            <a:off x="3200400" y="3838575"/>
            <a:ext cx="803275" cy="276225"/>
            <a:chOff x="3200400" y="3837801"/>
            <a:chExt cx="803026" cy="276999"/>
          </a:xfrm>
        </p:grpSpPr>
        <p:sp>
          <p:nvSpPr>
            <p:cNvPr id="24639" name="Rectangle 193"/>
            <p:cNvSpPr>
              <a:spLocks noChangeArrowheads="1"/>
            </p:cNvSpPr>
            <p:nvPr/>
          </p:nvSpPr>
          <p:spPr bwMode="auto">
            <a:xfrm>
              <a:off x="3210585" y="38620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TextBox 194"/>
            <p:cNvSpPr txBox="1">
              <a:spLocks noChangeArrowheads="1"/>
            </p:cNvSpPr>
            <p:nvPr/>
          </p:nvSpPr>
          <p:spPr bwMode="auto">
            <a:xfrm>
              <a:off x="32004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a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41" name="Rectangle 191"/>
            <p:cNvSpPr>
              <a:spLocks noChangeArrowheads="1"/>
            </p:cNvSpPr>
            <p:nvPr/>
          </p:nvSpPr>
          <p:spPr bwMode="auto">
            <a:xfrm>
              <a:off x="35153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TextBox 192"/>
            <p:cNvSpPr txBox="1">
              <a:spLocks noChangeArrowheads="1"/>
            </p:cNvSpPr>
            <p:nvPr/>
          </p:nvSpPr>
          <p:spPr bwMode="auto">
            <a:xfrm>
              <a:off x="35052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4643" name="Rectangle 196"/>
            <p:cNvSpPr>
              <a:spLocks noChangeArrowheads="1"/>
            </p:cNvSpPr>
            <p:nvPr/>
          </p:nvSpPr>
          <p:spPr bwMode="auto">
            <a:xfrm>
              <a:off x="37439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TextBox 197"/>
            <p:cNvSpPr txBox="1">
              <a:spLocks noChangeArrowheads="1"/>
            </p:cNvSpPr>
            <p:nvPr/>
          </p:nvSpPr>
          <p:spPr bwMode="auto">
            <a:xfrm>
              <a:off x="37338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8" name="Group 224"/>
          <p:cNvGrpSpPr>
            <a:grpSpLocks/>
          </p:cNvGrpSpPr>
          <p:nvPr/>
        </p:nvGrpSpPr>
        <p:grpSpPr bwMode="auto">
          <a:xfrm>
            <a:off x="4572000" y="3838575"/>
            <a:ext cx="803275" cy="276225"/>
            <a:chOff x="4572000" y="3837801"/>
            <a:chExt cx="803026" cy="276999"/>
          </a:xfrm>
        </p:grpSpPr>
        <p:sp>
          <p:nvSpPr>
            <p:cNvPr id="24633" name="Rectangle 199"/>
            <p:cNvSpPr>
              <a:spLocks noChangeArrowheads="1"/>
            </p:cNvSpPr>
            <p:nvPr/>
          </p:nvSpPr>
          <p:spPr bwMode="auto">
            <a:xfrm>
              <a:off x="4582185" y="38620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TextBox 200"/>
            <p:cNvSpPr txBox="1">
              <a:spLocks noChangeArrowheads="1"/>
            </p:cNvSpPr>
            <p:nvPr/>
          </p:nvSpPr>
          <p:spPr bwMode="auto">
            <a:xfrm>
              <a:off x="45720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b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35" name="Rectangle 202"/>
            <p:cNvSpPr>
              <a:spLocks noChangeArrowheads="1"/>
            </p:cNvSpPr>
            <p:nvPr/>
          </p:nvSpPr>
          <p:spPr bwMode="auto">
            <a:xfrm>
              <a:off x="48869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TextBox 203"/>
            <p:cNvSpPr txBox="1">
              <a:spLocks noChangeArrowheads="1"/>
            </p:cNvSpPr>
            <p:nvPr/>
          </p:nvSpPr>
          <p:spPr bwMode="auto">
            <a:xfrm>
              <a:off x="48768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4637" name="Rectangle 205"/>
            <p:cNvSpPr>
              <a:spLocks noChangeArrowheads="1"/>
            </p:cNvSpPr>
            <p:nvPr/>
          </p:nvSpPr>
          <p:spPr bwMode="auto">
            <a:xfrm>
              <a:off x="51155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TextBox 206"/>
            <p:cNvSpPr txBox="1">
              <a:spLocks noChangeArrowheads="1"/>
            </p:cNvSpPr>
            <p:nvPr/>
          </p:nvSpPr>
          <p:spPr bwMode="auto">
            <a:xfrm>
              <a:off x="51054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9" name="Group 229"/>
          <p:cNvGrpSpPr>
            <a:grpSpLocks/>
          </p:cNvGrpSpPr>
          <p:nvPr/>
        </p:nvGrpSpPr>
        <p:grpSpPr bwMode="auto">
          <a:xfrm>
            <a:off x="5867400" y="3838575"/>
            <a:ext cx="1260475" cy="276225"/>
            <a:chOff x="5867400" y="3837801"/>
            <a:chExt cx="1260226" cy="276999"/>
          </a:xfrm>
        </p:grpSpPr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5877585" y="38620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209"/>
            <p:cNvSpPr txBox="1">
              <a:spLocks noChangeArrowheads="1"/>
            </p:cNvSpPr>
            <p:nvPr/>
          </p:nvSpPr>
          <p:spPr bwMode="auto">
            <a:xfrm>
              <a:off x="58674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</a:rPr>
                <a:t>c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25" name="Rectangle 211"/>
            <p:cNvSpPr>
              <a:spLocks noChangeArrowheads="1"/>
            </p:cNvSpPr>
            <p:nvPr/>
          </p:nvSpPr>
          <p:spPr bwMode="auto">
            <a:xfrm>
              <a:off x="61823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212"/>
            <p:cNvSpPr txBox="1">
              <a:spLocks noChangeArrowheads="1"/>
            </p:cNvSpPr>
            <p:nvPr/>
          </p:nvSpPr>
          <p:spPr bwMode="auto">
            <a:xfrm>
              <a:off x="61722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64109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TextBox 215"/>
            <p:cNvSpPr txBox="1">
              <a:spLocks noChangeArrowheads="1"/>
            </p:cNvSpPr>
            <p:nvPr/>
          </p:nvSpPr>
          <p:spPr bwMode="auto">
            <a:xfrm>
              <a:off x="64008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29" name="Rectangle 217"/>
            <p:cNvSpPr>
              <a:spLocks noChangeArrowheads="1"/>
            </p:cNvSpPr>
            <p:nvPr/>
          </p:nvSpPr>
          <p:spPr bwMode="auto">
            <a:xfrm>
              <a:off x="66395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218"/>
            <p:cNvSpPr txBox="1">
              <a:spLocks noChangeArrowheads="1"/>
            </p:cNvSpPr>
            <p:nvPr/>
          </p:nvSpPr>
          <p:spPr bwMode="auto">
            <a:xfrm>
              <a:off x="66294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  <p:sp>
          <p:nvSpPr>
            <p:cNvPr id="18" name="Rectangle 220"/>
            <p:cNvSpPr>
              <a:spLocks noChangeArrowheads="1"/>
            </p:cNvSpPr>
            <p:nvPr/>
          </p:nvSpPr>
          <p:spPr bwMode="auto">
            <a:xfrm>
              <a:off x="68681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TextBox 221"/>
            <p:cNvSpPr txBox="1">
              <a:spLocks noChangeArrowheads="1"/>
            </p:cNvSpPr>
            <p:nvPr/>
          </p:nvSpPr>
          <p:spPr bwMode="auto">
            <a:xfrm>
              <a:off x="68580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9</a:t>
              </a:r>
              <a:endParaRPr lang="en-US" b="0" baseline="-25000"/>
            </a:p>
          </p:txBody>
        </p:sp>
      </p:grpSp>
      <p:grpSp>
        <p:nvGrpSpPr>
          <p:cNvPr id="10" name="Group 230"/>
          <p:cNvGrpSpPr>
            <a:grpSpLocks/>
          </p:cNvGrpSpPr>
          <p:nvPr/>
        </p:nvGrpSpPr>
        <p:grpSpPr bwMode="auto">
          <a:xfrm>
            <a:off x="3048000" y="5667375"/>
            <a:ext cx="547688" cy="276225"/>
            <a:chOff x="3048000" y="5666601"/>
            <a:chExt cx="547918" cy="276999"/>
          </a:xfrm>
        </p:grpSpPr>
        <p:sp>
          <p:nvSpPr>
            <p:cNvPr id="24619" name="Rectangle 148"/>
            <p:cNvSpPr>
              <a:spLocks noChangeArrowheads="1"/>
            </p:cNvSpPr>
            <p:nvPr/>
          </p:nvSpPr>
          <p:spPr bwMode="auto">
            <a:xfrm>
              <a:off x="3093359" y="56908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55"/>
            <p:cNvSpPr txBox="1">
              <a:spLocks noChangeArrowheads="1"/>
            </p:cNvSpPr>
            <p:nvPr/>
          </p:nvSpPr>
          <p:spPr bwMode="auto">
            <a:xfrm>
              <a:off x="3048000" y="5666601"/>
              <a:ext cx="2936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r</a:t>
              </a:r>
              <a:r>
                <a:rPr lang="en-US" sz="1200" b="0" baseline="-25000">
                  <a:solidFill>
                    <a:schemeClr val="bg2"/>
                  </a:solidFill>
                </a:rPr>
                <a:t>1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0" name="Rectangle 162"/>
            <p:cNvSpPr>
              <a:spLocks noChangeArrowheads="1"/>
            </p:cNvSpPr>
            <p:nvPr/>
          </p:nvSpPr>
          <p:spPr bwMode="auto">
            <a:xfrm>
              <a:off x="3321959" y="56908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TextBox 167"/>
            <p:cNvSpPr txBox="1">
              <a:spLocks noChangeArrowheads="1"/>
            </p:cNvSpPr>
            <p:nvPr/>
          </p:nvSpPr>
          <p:spPr bwMode="auto">
            <a:xfrm>
              <a:off x="3276600" y="5666601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11" name="Group 231"/>
          <p:cNvGrpSpPr>
            <a:grpSpLocks/>
          </p:cNvGrpSpPr>
          <p:nvPr/>
        </p:nvGrpSpPr>
        <p:grpSpPr bwMode="auto">
          <a:xfrm>
            <a:off x="4405313" y="5667375"/>
            <a:ext cx="547687" cy="276225"/>
            <a:chOff x="4405082" y="5666601"/>
            <a:chExt cx="547918" cy="276999"/>
          </a:xfrm>
        </p:grpSpPr>
        <p:sp>
          <p:nvSpPr>
            <p:cNvPr id="24615" name="Rectangle 183"/>
            <p:cNvSpPr>
              <a:spLocks noChangeArrowheads="1"/>
            </p:cNvSpPr>
            <p:nvPr/>
          </p:nvSpPr>
          <p:spPr bwMode="auto">
            <a:xfrm>
              <a:off x="4450441" y="56908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TextBox 188"/>
            <p:cNvSpPr txBox="1">
              <a:spLocks noChangeArrowheads="1"/>
            </p:cNvSpPr>
            <p:nvPr/>
          </p:nvSpPr>
          <p:spPr bwMode="auto">
            <a:xfrm>
              <a:off x="4405082" y="5666601"/>
              <a:ext cx="2936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r</a:t>
              </a:r>
              <a:r>
                <a:rPr lang="en-US" sz="1200" b="0" baseline="-25000">
                  <a:solidFill>
                    <a:schemeClr val="bg2"/>
                  </a:solidFill>
                </a:rPr>
                <a:t>2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17" name="Rectangle 189"/>
            <p:cNvSpPr>
              <a:spLocks noChangeArrowheads="1"/>
            </p:cNvSpPr>
            <p:nvPr/>
          </p:nvSpPr>
          <p:spPr bwMode="auto">
            <a:xfrm>
              <a:off x="4679041" y="56908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TextBox 190"/>
            <p:cNvSpPr txBox="1">
              <a:spLocks noChangeArrowheads="1"/>
            </p:cNvSpPr>
            <p:nvPr/>
          </p:nvSpPr>
          <p:spPr bwMode="auto">
            <a:xfrm>
              <a:off x="4633682" y="5666601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12" name="Group 236"/>
          <p:cNvGrpSpPr>
            <a:grpSpLocks/>
          </p:cNvGrpSpPr>
          <p:nvPr/>
        </p:nvGrpSpPr>
        <p:grpSpPr bwMode="auto">
          <a:xfrm>
            <a:off x="5715000" y="5667375"/>
            <a:ext cx="547688" cy="276225"/>
            <a:chOff x="5715000" y="5666601"/>
            <a:chExt cx="547918" cy="276999"/>
          </a:xfrm>
        </p:grpSpPr>
        <p:sp>
          <p:nvSpPr>
            <p:cNvPr id="24611" name="Rectangle 195"/>
            <p:cNvSpPr>
              <a:spLocks noChangeArrowheads="1"/>
            </p:cNvSpPr>
            <p:nvPr/>
          </p:nvSpPr>
          <p:spPr bwMode="auto">
            <a:xfrm>
              <a:off x="5760359" y="56908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Box 198"/>
            <p:cNvSpPr txBox="1">
              <a:spLocks noChangeArrowheads="1"/>
            </p:cNvSpPr>
            <p:nvPr/>
          </p:nvSpPr>
          <p:spPr bwMode="auto">
            <a:xfrm>
              <a:off x="5715000" y="5666601"/>
              <a:ext cx="2936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2"/>
                  </a:solidFill>
                </a:rPr>
                <a:t>r</a:t>
              </a:r>
              <a:r>
                <a:rPr lang="en-US" sz="1200" b="0" baseline="-25000">
                  <a:solidFill>
                    <a:schemeClr val="bg2"/>
                  </a:solidFill>
                </a:rPr>
                <a:t>3</a:t>
              </a:r>
              <a:endParaRPr lang="en-US" b="0" baseline="-25000">
                <a:solidFill>
                  <a:schemeClr val="bg2"/>
                </a:solidFill>
              </a:endParaRPr>
            </a:p>
          </p:txBody>
        </p:sp>
        <p:sp>
          <p:nvSpPr>
            <p:cNvPr id="24613" name="Rectangle 201"/>
            <p:cNvSpPr>
              <a:spLocks noChangeArrowheads="1"/>
            </p:cNvSpPr>
            <p:nvPr/>
          </p:nvSpPr>
          <p:spPr bwMode="auto">
            <a:xfrm>
              <a:off x="5988959" y="56908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TextBox 204"/>
            <p:cNvSpPr txBox="1">
              <a:spLocks noChangeArrowheads="1"/>
            </p:cNvSpPr>
            <p:nvPr/>
          </p:nvSpPr>
          <p:spPr bwMode="auto">
            <a:xfrm>
              <a:off x="5943600" y="5666601"/>
              <a:ext cx="3193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 animBg="1"/>
      <p:bldP spid="24626" grpId="0" animBg="1"/>
      <p:bldP spid="24623" grpId="0" animBg="1"/>
      <p:bldP spid="24620" grpId="0" animBg="1"/>
      <p:bldP spid="69" grpId="0" animBg="1"/>
      <p:bldP spid="70" grpId="0" animBg="1"/>
      <p:bldP spid="76" grpId="0" animBg="1"/>
      <p:bldP spid="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 Runtime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cs typeface="Arial" charset="0"/>
              </a:rPr>
              <a:t>Handles scheduling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Arial" charset="0"/>
              </a:rPr>
              <a:t>Assigns workers to map and reduce tasks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Arial" charset="0"/>
              </a:rPr>
              <a:t>Handles “data distribution”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Arial" charset="0"/>
              </a:rPr>
              <a:t>Moves the process to the data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Arial" charset="0"/>
              </a:rPr>
              <a:t>Handles synchronization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Arial" charset="0"/>
              </a:rPr>
              <a:t>Gathers, sorts, and shuffles intermediate data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Arial" charset="0"/>
              </a:rPr>
              <a:t>Handles faults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Arial" charset="0"/>
              </a:rPr>
              <a:t>Detects worker failures and restarts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Arial" charset="0"/>
              </a:rPr>
              <a:t>Everything happens on top of a distributed FS (later)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data like more data!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1506538"/>
            <a:ext cx="5181600" cy="5199062"/>
            <a:chOff x="864" y="1257"/>
            <a:chExt cx="3264" cy="3275"/>
          </a:xfrm>
        </p:grpSpPr>
        <p:pic>
          <p:nvPicPr>
            <p:cNvPr id="12298" name="Picture 4" descr="BankoBrillDataGraph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0" y="1257"/>
              <a:ext cx="2928" cy="274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12299" name="Text Box 6"/>
            <p:cNvSpPr txBox="1">
              <a:spLocks noChangeArrowheads="1"/>
            </p:cNvSpPr>
            <p:nvPr/>
          </p:nvSpPr>
          <p:spPr bwMode="auto">
            <a:xfrm>
              <a:off x="864" y="4377"/>
              <a:ext cx="111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0"/>
                <a:t>(Banko and Brill, ACL 2001)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0" y="1905000"/>
            <a:ext cx="8705850" cy="4953000"/>
            <a:chOff x="0" y="1508"/>
            <a:chExt cx="5484" cy="3120"/>
          </a:xfrm>
        </p:grpSpPr>
        <p:pic>
          <p:nvPicPr>
            <p:cNvPr id="12296" name="Picture 5" descr="MT-LM-siz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60" y="1508"/>
              <a:ext cx="3324" cy="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0" y="4473"/>
              <a:ext cx="11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0"/>
                <a:t>(Brants et al., EMNLP 2007)</a:t>
              </a:r>
              <a:endParaRPr lang="en-US" sz="1800" b="0"/>
            </a:p>
          </p:txBody>
        </p:sp>
      </p:grpSp>
      <p:sp>
        <p:nvSpPr>
          <p:cNvPr id="13" name="Oval 12"/>
          <p:cNvSpPr/>
          <p:nvPr/>
        </p:nvSpPr>
        <p:spPr bwMode="auto">
          <a:xfrm>
            <a:off x="7620000" y="4800600"/>
            <a:ext cx="1143000" cy="9144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838200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s/knowledge/data/g;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8111" y="5867400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do we get here if we’re not Google?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60525" y="1524000"/>
            <a:ext cx="611187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Map(String input_key, String input_value):</a:t>
            </a:r>
          </a:p>
          <a:p>
            <a:r>
              <a:rPr lang="en-US" sz="1800" b="0" i="1">
                <a:solidFill>
                  <a:srgbClr val="FFFF00"/>
                </a:solidFill>
              </a:rPr>
              <a:t>     // input_key: document name</a:t>
            </a:r>
          </a:p>
          <a:p>
            <a:r>
              <a:rPr lang="en-US" sz="1800" b="0" i="1">
                <a:solidFill>
                  <a:srgbClr val="FFFF00"/>
                </a:solidFill>
              </a:rPr>
              <a:t>     // input_value: document contents</a:t>
            </a:r>
          </a:p>
          <a:p>
            <a:r>
              <a:rPr lang="en-US" sz="1800" b="0"/>
              <a:t>     for each word w in input_values:</a:t>
            </a:r>
          </a:p>
          <a:p>
            <a:r>
              <a:rPr lang="en-US" sz="1800" b="0"/>
              <a:t>          EmitIntermediate(w, "1");</a:t>
            </a:r>
          </a:p>
          <a:p>
            <a:endParaRPr lang="en-US" sz="1800" b="0"/>
          </a:p>
          <a:p>
            <a:r>
              <a:rPr lang="en-US" sz="1800"/>
              <a:t>Reduce(String key, Iterator intermediate_values):</a:t>
            </a:r>
          </a:p>
          <a:p>
            <a:r>
              <a:rPr lang="en-US" sz="1800" b="0" i="1">
                <a:solidFill>
                  <a:srgbClr val="FFFF00"/>
                </a:solidFill>
              </a:rPr>
              <a:t>     // key: a word, same for input and output</a:t>
            </a:r>
          </a:p>
          <a:p>
            <a:r>
              <a:rPr lang="en-US" sz="1800" b="0" i="1">
                <a:solidFill>
                  <a:srgbClr val="FFFF00"/>
                </a:solidFill>
              </a:rPr>
              <a:t>     // intermediate_values: a list of counts</a:t>
            </a:r>
          </a:p>
          <a:p>
            <a:r>
              <a:rPr lang="en-US" sz="1800" b="0"/>
              <a:t>     int result = 0;</a:t>
            </a:r>
          </a:p>
          <a:p>
            <a:r>
              <a:rPr lang="en-US" sz="1800" b="0"/>
              <a:t>     for each v in intermediate_values:</a:t>
            </a:r>
          </a:p>
          <a:p>
            <a:r>
              <a:rPr lang="en-US" sz="1800" b="0"/>
              <a:t>          result += ParseInt(v);</a:t>
            </a:r>
          </a:p>
          <a:p>
            <a:r>
              <a:rPr lang="en-US" sz="1800" b="0"/>
              <a:t>          Emit(AsString(result));</a:t>
            </a:r>
          </a:p>
          <a:p>
            <a:endParaRPr lang="en-US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1371600" y="3328988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384300" y="33051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0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371600" y="3557588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1384300" y="35337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1</a:t>
            </a: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1371600" y="3786188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1384300" y="37623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2</a:t>
            </a: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1371600" y="4014788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1384300" y="39909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3</a:t>
            </a: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1371600" y="4243388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1384300" y="4219575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4</a:t>
            </a:r>
          </a:p>
        </p:txBody>
      </p:sp>
      <p:sp>
        <p:nvSpPr>
          <p:cNvPr id="28684" name="Oval 18"/>
          <p:cNvSpPr>
            <a:spLocks noChangeArrowheads="1"/>
          </p:cNvSpPr>
          <p:nvPr/>
        </p:nvSpPr>
        <p:spPr bwMode="auto">
          <a:xfrm>
            <a:off x="2514600" y="2971800"/>
            <a:ext cx="838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TextBox 19"/>
          <p:cNvSpPr txBox="1">
            <a:spLocks noChangeArrowheads="1"/>
          </p:cNvSpPr>
          <p:nvPr/>
        </p:nvSpPr>
        <p:spPr bwMode="auto">
          <a:xfrm>
            <a:off x="2611438" y="30622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6" name="Oval 21"/>
          <p:cNvSpPr>
            <a:spLocks noChangeArrowheads="1"/>
          </p:cNvSpPr>
          <p:nvPr/>
        </p:nvSpPr>
        <p:spPr bwMode="auto">
          <a:xfrm>
            <a:off x="2514600" y="3810000"/>
            <a:ext cx="838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TextBox 22"/>
          <p:cNvSpPr txBox="1">
            <a:spLocks noChangeArrowheads="1"/>
          </p:cNvSpPr>
          <p:nvPr/>
        </p:nvSpPr>
        <p:spPr bwMode="auto">
          <a:xfrm>
            <a:off x="2611438" y="39004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8" name="Oval 24"/>
          <p:cNvSpPr>
            <a:spLocks noChangeArrowheads="1"/>
          </p:cNvSpPr>
          <p:nvPr/>
        </p:nvSpPr>
        <p:spPr bwMode="auto">
          <a:xfrm>
            <a:off x="2514600" y="4648200"/>
            <a:ext cx="838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TextBox 25"/>
          <p:cNvSpPr txBox="1">
            <a:spLocks noChangeArrowheads="1"/>
          </p:cNvSpPr>
          <p:nvPr/>
        </p:nvSpPr>
        <p:spPr bwMode="auto">
          <a:xfrm>
            <a:off x="2611438" y="47386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0" name="Oval 27"/>
          <p:cNvSpPr>
            <a:spLocks noChangeArrowheads="1"/>
          </p:cNvSpPr>
          <p:nvPr/>
        </p:nvSpPr>
        <p:spPr bwMode="auto">
          <a:xfrm>
            <a:off x="5791200" y="3430588"/>
            <a:ext cx="838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TextBox 28"/>
          <p:cNvSpPr txBox="1">
            <a:spLocks noChangeArrowheads="1"/>
          </p:cNvSpPr>
          <p:nvPr/>
        </p:nvSpPr>
        <p:spPr bwMode="auto">
          <a:xfrm>
            <a:off x="5888038" y="3521075"/>
            <a:ext cx="6445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2" name="Oval 30"/>
          <p:cNvSpPr>
            <a:spLocks noChangeArrowheads="1"/>
          </p:cNvSpPr>
          <p:nvPr/>
        </p:nvSpPr>
        <p:spPr bwMode="auto">
          <a:xfrm>
            <a:off x="5791200" y="4189413"/>
            <a:ext cx="838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3" name="TextBox 31"/>
          <p:cNvSpPr txBox="1">
            <a:spLocks noChangeArrowheads="1"/>
          </p:cNvSpPr>
          <p:nvPr/>
        </p:nvSpPr>
        <p:spPr bwMode="auto">
          <a:xfrm>
            <a:off x="5888038" y="4278313"/>
            <a:ext cx="644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4191000" y="2133600"/>
            <a:ext cx="838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4287838" y="2224088"/>
            <a:ext cx="654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Master</a:t>
            </a:r>
            <a:endParaRPr lang="en-US" b="0"/>
          </a:p>
        </p:txBody>
      </p:sp>
      <p:sp>
        <p:nvSpPr>
          <p:cNvPr id="28696" name="Oval 36"/>
          <p:cNvSpPr>
            <a:spLocks noChangeArrowheads="1"/>
          </p:cNvSpPr>
          <p:nvPr/>
        </p:nvSpPr>
        <p:spPr bwMode="auto">
          <a:xfrm>
            <a:off x="4114800" y="1143000"/>
            <a:ext cx="9906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7" name="TextBox 37"/>
          <p:cNvSpPr txBox="1">
            <a:spLocks noChangeArrowheads="1"/>
          </p:cNvSpPr>
          <p:nvPr/>
        </p:nvSpPr>
        <p:spPr bwMode="auto">
          <a:xfrm>
            <a:off x="4224338" y="1217613"/>
            <a:ext cx="7715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User</a:t>
            </a:r>
            <a:br>
              <a:rPr lang="en-US" sz="1200" b="0"/>
            </a:br>
            <a:r>
              <a:rPr lang="en-US" sz="1200" b="0"/>
              <a:t>Program</a:t>
            </a:r>
            <a:endParaRPr lang="en-US" b="0"/>
          </a:p>
        </p:txBody>
      </p:sp>
      <p:sp>
        <p:nvSpPr>
          <p:cNvPr id="28698" name="Rectangle 39"/>
          <p:cNvSpPr>
            <a:spLocks noChangeArrowheads="1"/>
          </p:cNvSpPr>
          <p:nvPr/>
        </p:nvSpPr>
        <p:spPr bwMode="auto">
          <a:xfrm>
            <a:off x="7315200" y="3443288"/>
            <a:ext cx="609600" cy="4333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9" name="TextBox 40"/>
          <p:cNvSpPr txBox="1">
            <a:spLocks noChangeArrowheads="1"/>
          </p:cNvSpPr>
          <p:nvPr/>
        </p:nvSpPr>
        <p:spPr bwMode="auto">
          <a:xfrm>
            <a:off x="7313613" y="3429000"/>
            <a:ext cx="61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output</a:t>
            </a:r>
          </a:p>
          <a:p>
            <a:pPr algn="ctr"/>
            <a:r>
              <a:rPr lang="en-US" sz="1200" b="0"/>
              <a:t>file 0</a:t>
            </a:r>
          </a:p>
        </p:txBody>
      </p:sp>
      <p:sp>
        <p:nvSpPr>
          <p:cNvPr id="28700" name="Rectangle 44"/>
          <p:cNvSpPr>
            <a:spLocks noChangeArrowheads="1"/>
          </p:cNvSpPr>
          <p:nvPr/>
        </p:nvSpPr>
        <p:spPr bwMode="auto">
          <a:xfrm>
            <a:off x="7315200" y="4200525"/>
            <a:ext cx="609600" cy="4333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1" name="TextBox 45"/>
          <p:cNvSpPr txBox="1">
            <a:spLocks noChangeArrowheads="1"/>
          </p:cNvSpPr>
          <p:nvPr/>
        </p:nvSpPr>
        <p:spPr bwMode="auto">
          <a:xfrm>
            <a:off x="7315200" y="4186238"/>
            <a:ext cx="61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output</a:t>
            </a:r>
          </a:p>
          <a:p>
            <a:pPr algn="ctr"/>
            <a:r>
              <a:rPr lang="en-US" sz="1200" b="0"/>
              <a:t>file 1</a:t>
            </a:r>
          </a:p>
        </p:txBody>
      </p:sp>
      <p:sp>
        <p:nvSpPr>
          <p:cNvPr id="28702" name="Rectangle 46"/>
          <p:cNvSpPr>
            <a:spLocks noChangeArrowheads="1"/>
          </p:cNvSpPr>
          <p:nvPr/>
        </p:nvSpPr>
        <p:spPr bwMode="auto">
          <a:xfrm>
            <a:off x="44196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3" name="Rectangle 47"/>
          <p:cNvSpPr>
            <a:spLocks noChangeArrowheads="1"/>
          </p:cNvSpPr>
          <p:nvPr/>
        </p:nvSpPr>
        <p:spPr bwMode="auto">
          <a:xfrm>
            <a:off x="45720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4" name="Rectangle 48"/>
          <p:cNvSpPr>
            <a:spLocks noChangeArrowheads="1"/>
          </p:cNvSpPr>
          <p:nvPr/>
        </p:nvSpPr>
        <p:spPr bwMode="auto">
          <a:xfrm>
            <a:off x="44196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Rectangle 49"/>
          <p:cNvSpPr>
            <a:spLocks noChangeArrowheads="1"/>
          </p:cNvSpPr>
          <p:nvPr/>
        </p:nvSpPr>
        <p:spPr bwMode="auto">
          <a:xfrm>
            <a:off x="45720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6" name="Rectangle 50"/>
          <p:cNvSpPr>
            <a:spLocks noChangeArrowheads="1"/>
          </p:cNvSpPr>
          <p:nvPr/>
        </p:nvSpPr>
        <p:spPr bwMode="auto">
          <a:xfrm>
            <a:off x="44196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Rectangle 51"/>
          <p:cNvSpPr>
            <a:spLocks noChangeArrowheads="1"/>
          </p:cNvSpPr>
          <p:nvPr/>
        </p:nvSpPr>
        <p:spPr bwMode="auto">
          <a:xfrm>
            <a:off x="45720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8708" name="Curved Connector 53"/>
          <p:cNvCxnSpPr>
            <a:cxnSpLocks noChangeShapeType="1"/>
            <a:stCxn id="28674" idx="3"/>
            <a:endCxn id="28684" idx="2"/>
          </p:cNvCxnSpPr>
          <p:nvPr/>
        </p:nvCxnSpPr>
        <p:spPr bwMode="auto">
          <a:xfrm flipV="1">
            <a:off x="1981200" y="3200400"/>
            <a:ext cx="533400" cy="2428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09" name="Curved Connector 55"/>
          <p:cNvCxnSpPr>
            <a:cxnSpLocks noChangeShapeType="1"/>
            <a:stCxn id="28677" idx="3"/>
            <a:endCxn id="28684" idx="3"/>
          </p:cNvCxnSpPr>
          <p:nvPr/>
        </p:nvCxnSpPr>
        <p:spPr bwMode="auto">
          <a:xfrm flipV="1">
            <a:off x="1968500" y="3362325"/>
            <a:ext cx="668338" cy="309563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0" name="Curved Connector 55"/>
          <p:cNvCxnSpPr>
            <a:cxnSpLocks noChangeShapeType="1"/>
            <a:stCxn id="28681" idx="3"/>
            <a:endCxn id="28688" idx="1"/>
          </p:cNvCxnSpPr>
          <p:nvPr/>
        </p:nvCxnSpPr>
        <p:spPr bwMode="auto">
          <a:xfrm>
            <a:off x="1968500" y="4129088"/>
            <a:ext cx="668338" cy="585787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1" name="Straight Arrow Connector 66"/>
          <p:cNvCxnSpPr>
            <a:cxnSpLocks noChangeShapeType="1"/>
            <a:stCxn id="28678" idx="3"/>
            <a:endCxn id="28686" idx="2"/>
          </p:cNvCxnSpPr>
          <p:nvPr/>
        </p:nvCxnSpPr>
        <p:spPr bwMode="auto">
          <a:xfrm>
            <a:off x="1981200" y="3900488"/>
            <a:ext cx="533400" cy="138112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2" name="Straight Arrow Connector 68"/>
          <p:cNvCxnSpPr>
            <a:cxnSpLocks noChangeShapeType="1"/>
            <a:stCxn id="28682" idx="3"/>
            <a:endCxn id="28686" idx="3"/>
          </p:cNvCxnSpPr>
          <p:nvPr/>
        </p:nvCxnSpPr>
        <p:spPr bwMode="auto">
          <a:xfrm flipV="1">
            <a:off x="1981200" y="4200525"/>
            <a:ext cx="655638" cy="1571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3" name="Straight Arrow Connector 72"/>
          <p:cNvCxnSpPr>
            <a:cxnSpLocks noChangeShapeType="1"/>
            <a:stCxn id="28684" idx="6"/>
            <a:endCxn id="28702" idx="1"/>
          </p:cNvCxnSpPr>
          <p:nvPr/>
        </p:nvCxnSpPr>
        <p:spPr bwMode="auto">
          <a:xfrm>
            <a:off x="3352800" y="32004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4" name="Straight Arrow Connector 75"/>
          <p:cNvCxnSpPr>
            <a:cxnSpLocks noChangeShapeType="1"/>
          </p:cNvCxnSpPr>
          <p:nvPr/>
        </p:nvCxnSpPr>
        <p:spPr bwMode="auto">
          <a:xfrm>
            <a:off x="3352800" y="4037013"/>
            <a:ext cx="1066800" cy="317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5" name="Straight Arrow Connector 78"/>
          <p:cNvCxnSpPr>
            <a:cxnSpLocks noChangeShapeType="1"/>
          </p:cNvCxnSpPr>
          <p:nvPr/>
        </p:nvCxnSpPr>
        <p:spPr bwMode="auto">
          <a:xfrm>
            <a:off x="3352800" y="4875213"/>
            <a:ext cx="1066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6" name="Straight Arrow Connector 81"/>
          <p:cNvCxnSpPr>
            <a:cxnSpLocks noChangeShapeType="1"/>
            <a:stCxn id="28690" idx="6"/>
            <a:endCxn id="28699" idx="1"/>
          </p:cNvCxnSpPr>
          <p:nvPr/>
        </p:nvCxnSpPr>
        <p:spPr bwMode="auto">
          <a:xfrm>
            <a:off x="6629400" y="3659188"/>
            <a:ext cx="684213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7" name="Straight Arrow Connector 84"/>
          <p:cNvCxnSpPr>
            <a:cxnSpLocks noChangeShapeType="1"/>
            <a:stCxn id="28692" idx="6"/>
            <a:endCxn id="28701" idx="1"/>
          </p:cNvCxnSpPr>
          <p:nvPr/>
        </p:nvCxnSpPr>
        <p:spPr bwMode="auto">
          <a:xfrm>
            <a:off x="6629400" y="4418013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8" name="Straight Arrow Connector 90"/>
          <p:cNvCxnSpPr>
            <a:cxnSpLocks noChangeShapeType="1"/>
            <a:stCxn id="28705" idx="3"/>
            <a:endCxn id="28690" idx="2"/>
          </p:cNvCxnSpPr>
          <p:nvPr/>
        </p:nvCxnSpPr>
        <p:spPr bwMode="auto">
          <a:xfrm flipV="1">
            <a:off x="4724400" y="3659188"/>
            <a:ext cx="1066800" cy="379412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19" name="Straight Arrow Connector 93"/>
          <p:cNvCxnSpPr>
            <a:cxnSpLocks noChangeShapeType="1"/>
            <a:stCxn id="28705" idx="3"/>
            <a:endCxn id="28692" idx="2"/>
          </p:cNvCxnSpPr>
          <p:nvPr/>
        </p:nvCxnSpPr>
        <p:spPr bwMode="auto">
          <a:xfrm>
            <a:off x="4724400" y="4038600"/>
            <a:ext cx="1066800" cy="3794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20" name="Curved Connector 98"/>
          <p:cNvCxnSpPr>
            <a:cxnSpLocks noChangeShapeType="1"/>
            <a:stCxn id="28703" idx="3"/>
            <a:endCxn id="28690" idx="1"/>
          </p:cNvCxnSpPr>
          <p:nvPr/>
        </p:nvCxnSpPr>
        <p:spPr bwMode="auto">
          <a:xfrm>
            <a:off x="4724400" y="320040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21" name="Curved Connector 98"/>
          <p:cNvCxnSpPr>
            <a:cxnSpLocks noChangeShapeType="1"/>
          </p:cNvCxnSpPr>
          <p:nvPr/>
        </p:nvCxnSpPr>
        <p:spPr bwMode="auto">
          <a:xfrm>
            <a:off x="4724400" y="32004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22" name="Curved Connector 98"/>
          <p:cNvCxnSpPr>
            <a:cxnSpLocks noChangeShapeType="1"/>
            <a:stCxn id="28707" idx="3"/>
          </p:cNvCxnSpPr>
          <p:nvPr/>
        </p:nvCxnSpPr>
        <p:spPr bwMode="auto">
          <a:xfrm flipV="1">
            <a:off x="4724400" y="38100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23" name="Curved Connector 98"/>
          <p:cNvCxnSpPr>
            <a:cxnSpLocks noChangeShapeType="1"/>
            <a:stCxn id="28707" idx="3"/>
            <a:endCxn id="28692" idx="3"/>
          </p:cNvCxnSpPr>
          <p:nvPr/>
        </p:nvCxnSpPr>
        <p:spPr bwMode="auto">
          <a:xfrm flipV="1">
            <a:off x="4724400" y="457835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24" name="Straight Arrow Connector 117"/>
          <p:cNvCxnSpPr>
            <a:cxnSpLocks noChangeShapeType="1"/>
            <a:stCxn id="28696" idx="3"/>
            <a:endCxn id="28684" idx="7"/>
          </p:cNvCxnSpPr>
          <p:nvPr/>
        </p:nvCxnSpPr>
        <p:spPr bwMode="auto">
          <a:xfrm rot="5400000">
            <a:off x="3057525" y="1836738"/>
            <a:ext cx="1374775" cy="1028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5" name="Straight Arrow Connector 120"/>
          <p:cNvCxnSpPr>
            <a:cxnSpLocks noChangeShapeType="1"/>
            <a:stCxn id="28696" idx="4"/>
            <a:endCxn id="28694" idx="0"/>
          </p:cNvCxnSpPr>
          <p:nvPr/>
        </p:nvCxnSpPr>
        <p:spPr bwMode="auto">
          <a:xfrm rot="5400000">
            <a:off x="4419601" y="19431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6" name="Straight Arrow Connector 123"/>
          <p:cNvCxnSpPr>
            <a:cxnSpLocks noChangeShapeType="1"/>
            <a:stCxn id="28696" idx="5"/>
            <a:endCxn id="28690" idx="0"/>
          </p:cNvCxnSpPr>
          <p:nvPr/>
        </p:nvCxnSpPr>
        <p:spPr bwMode="auto">
          <a:xfrm rot="16200000" flipH="1">
            <a:off x="4702175" y="1922463"/>
            <a:ext cx="1766888" cy="1249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7" name="Straight Arrow Connector 127"/>
          <p:cNvCxnSpPr>
            <a:cxnSpLocks noChangeShapeType="1"/>
            <a:stCxn id="28694" idx="3"/>
          </p:cNvCxnSpPr>
          <p:nvPr/>
        </p:nvCxnSpPr>
        <p:spPr bwMode="auto">
          <a:xfrm rot="5400000">
            <a:off x="3532981" y="2343944"/>
            <a:ext cx="600075" cy="960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8" name="Straight Arrow Connector 133"/>
          <p:cNvCxnSpPr>
            <a:cxnSpLocks noChangeShapeType="1"/>
            <a:stCxn id="28694" idx="5"/>
          </p:cNvCxnSpPr>
          <p:nvPr/>
        </p:nvCxnSpPr>
        <p:spPr bwMode="auto">
          <a:xfrm rot="16200000" flipH="1">
            <a:off x="5010944" y="2420144"/>
            <a:ext cx="904875" cy="1112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8729" name="TextBox 136"/>
          <p:cNvSpPr txBox="1">
            <a:spLocks noChangeArrowheads="1"/>
          </p:cNvSpPr>
          <p:nvPr/>
        </p:nvSpPr>
        <p:spPr bwMode="auto">
          <a:xfrm>
            <a:off x="3486150" y="1795463"/>
            <a:ext cx="6286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(1) fork</a:t>
            </a:r>
          </a:p>
        </p:txBody>
      </p:sp>
      <p:sp>
        <p:nvSpPr>
          <p:cNvPr id="28730" name="TextBox 137"/>
          <p:cNvSpPr txBox="1">
            <a:spLocks noChangeArrowheads="1"/>
          </p:cNvSpPr>
          <p:nvPr/>
        </p:nvSpPr>
        <p:spPr bwMode="auto">
          <a:xfrm>
            <a:off x="4324350" y="1752600"/>
            <a:ext cx="6286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(1) fork</a:t>
            </a:r>
          </a:p>
        </p:txBody>
      </p:sp>
      <p:sp>
        <p:nvSpPr>
          <p:cNvPr id="28731" name="TextBox 138"/>
          <p:cNvSpPr txBox="1">
            <a:spLocks noChangeArrowheads="1"/>
          </p:cNvSpPr>
          <p:nvPr/>
        </p:nvSpPr>
        <p:spPr bwMode="auto">
          <a:xfrm>
            <a:off x="5162550" y="1795463"/>
            <a:ext cx="6286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(1) fork</a:t>
            </a:r>
          </a:p>
        </p:txBody>
      </p:sp>
      <p:sp>
        <p:nvSpPr>
          <p:cNvPr id="28732" name="TextBox 139"/>
          <p:cNvSpPr txBox="1">
            <a:spLocks noChangeArrowheads="1"/>
          </p:cNvSpPr>
          <p:nvPr/>
        </p:nvSpPr>
        <p:spPr bwMode="auto">
          <a:xfrm>
            <a:off x="3581400" y="2633663"/>
            <a:ext cx="111601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(2) assign map</a:t>
            </a:r>
          </a:p>
        </p:txBody>
      </p:sp>
      <p:sp>
        <p:nvSpPr>
          <p:cNvPr id="28733" name="TextBox 140"/>
          <p:cNvSpPr txBox="1">
            <a:spLocks noChangeArrowheads="1"/>
          </p:cNvSpPr>
          <p:nvPr/>
        </p:nvSpPr>
        <p:spPr bwMode="auto">
          <a:xfrm>
            <a:off x="4648200" y="2786063"/>
            <a:ext cx="12731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(2) assign reduce</a:t>
            </a:r>
          </a:p>
        </p:txBody>
      </p:sp>
      <p:sp>
        <p:nvSpPr>
          <p:cNvPr id="28734" name="TextBox 141"/>
          <p:cNvSpPr txBox="1">
            <a:spLocks noChangeArrowheads="1"/>
          </p:cNvSpPr>
          <p:nvPr/>
        </p:nvSpPr>
        <p:spPr bwMode="auto">
          <a:xfrm>
            <a:off x="1990725" y="3657600"/>
            <a:ext cx="6762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(3) read</a:t>
            </a:r>
          </a:p>
        </p:txBody>
      </p:sp>
      <p:sp>
        <p:nvSpPr>
          <p:cNvPr id="28735" name="TextBox 142"/>
          <p:cNvSpPr txBox="1">
            <a:spLocks noChangeArrowheads="1"/>
          </p:cNvSpPr>
          <p:nvPr/>
        </p:nvSpPr>
        <p:spPr bwMode="auto">
          <a:xfrm>
            <a:off x="3352800" y="3776663"/>
            <a:ext cx="1022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(4) local write</a:t>
            </a:r>
          </a:p>
        </p:txBody>
      </p:sp>
      <p:sp>
        <p:nvSpPr>
          <p:cNvPr id="28736" name="TextBox 143"/>
          <p:cNvSpPr txBox="1">
            <a:spLocks noChangeArrowheads="1"/>
          </p:cNvSpPr>
          <p:nvPr/>
        </p:nvSpPr>
        <p:spPr bwMode="auto">
          <a:xfrm>
            <a:off x="4419600" y="3581400"/>
            <a:ext cx="1152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(5) remote read</a:t>
            </a:r>
          </a:p>
        </p:txBody>
      </p:sp>
      <p:sp>
        <p:nvSpPr>
          <p:cNvPr id="28737" name="TextBox 144"/>
          <p:cNvSpPr txBox="1">
            <a:spLocks noChangeArrowheads="1"/>
          </p:cNvSpPr>
          <p:nvPr/>
        </p:nvSpPr>
        <p:spPr bwMode="auto">
          <a:xfrm>
            <a:off x="6623050" y="3395663"/>
            <a:ext cx="6921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FF00"/>
                </a:solidFill>
              </a:rPr>
              <a:t>(6) write</a:t>
            </a:r>
          </a:p>
        </p:txBody>
      </p:sp>
      <p:sp>
        <p:nvSpPr>
          <p:cNvPr id="28738" name="TextBox 145"/>
          <p:cNvSpPr txBox="1">
            <a:spLocks noChangeArrowheads="1"/>
          </p:cNvSpPr>
          <p:nvPr/>
        </p:nvSpPr>
        <p:spPr bwMode="auto">
          <a:xfrm>
            <a:off x="1371600" y="5267325"/>
            <a:ext cx="620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39" name="TextBox 146"/>
          <p:cNvSpPr txBox="1">
            <a:spLocks noChangeArrowheads="1"/>
          </p:cNvSpPr>
          <p:nvPr/>
        </p:nvSpPr>
        <p:spPr bwMode="auto">
          <a:xfrm>
            <a:off x="2617788" y="5267325"/>
            <a:ext cx="701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Map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0" name="TextBox 147"/>
          <p:cNvSpPr txBox="1">
            <a:spLocks noChangeArrowheads="1"/>
          </p:cNvSpPr>
          <p:nvPr/>
        </p:nvSpPr>
        <p:spPr bwMode="auto">
          <a:xfrm>
            <a:off x="3754438" y="5267325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Intermediate files</a:t>
            </a:r>
          </a:p>
          <a:p>
            <a:pPr algn="ctr"/>
            <a:r>
              <a:rPr lang="en-US" sz="1400"/>
              <a:t>(on local disk)</a:t>
            </a:r>
          </a:p>
        </p:txBody>
      </p:sp>
      <p:sp>
        <p:nvSpPr>
          <p:cNvPr id="28741" name="TextBox 148"/>
          <p:cNvSpPr txBox="1">
            <a:spLocks noChangeArrowheads="1"/>
          </p:cNvSpPr>
          <p:nvPr/>
        </p:nvSpPr>
        <p:spPr bwMode="auto">
          <a:xfrm>
            <a:off x="5934075" y="5267325"/>
            <a:ext cx="831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Reduce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2" name="TextBox 149"/>
          <p:cNvSpPr txBox="1">
            <a:spLocks noChangeArrowheads="1"/>
          </p:cNvSpPr>
          <p:nvPr/>
        </p:nvSpPr>
        <p:spPr bwMode="auto">
          <a:xfrm>
            <a:off x="7315200" y="5267325"/>
            <a:ext cx="769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Output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43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/>
              <a:t>Redrawn from </a:t>
            </a:r>
            <a:r>
              <a:rPr lang="en-US" sz="1000" b="0" dirty="0" smtClean="0"/>
              <a:t>(Dean </a:t>
            </a:r>
            <a:r>
              <a:rPr lang="en-US" sz="1000" b="0" dirty="0"/>
              <a:t>and </a:t>
            </a:r>
            <a:r>
              <a:rPr lang="en-US" sz="1000" b="0" dirty="0" err="1" smtClean="0"/>
              <a:t>Ghemawat</a:t>
            </a:r>
            <a:r>
              <a:rPr lang="en-US" sz="1000" b="0" dirty="0" smtClean="0"/>
              <a:t>, OSDI </a:t>
            </a:r>
            <a:r>
              <a:rPr lang="en-US" sz="1000" b="0" dirty="0"/>
              <a:t>2004)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get data to the workers?</a:t>
            </a:r>
          </a:p>
        </p:txBody>
      </p:sp>
      <p:pic>
        <p:nvPicPr>
          <p:cNvPr id="31747" name="Picture 33" descr="MCj043524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3" descr="MCj043524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33" descr="MCj043524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3" descr="MCj043524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1404938" y="3929063"/>
            <a:ext cx="17557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Compute Nodes</a:t>
            </a:r>
          </a:p>
        </p:txBody>
      </p:sp>
      <p:pic>
        <p:nvPicPr>
          <p:cNvPr id="31752" name="Picture 33" descr="MCj043524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4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33" descr="MCj043524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33" descr="MCj043524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3733800" y="2362200"/>
            <a:ext cx="1371600" cy="7239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triangle" w="lg" len="lg"/>
            <a:tailEnd type="triangle" w="lg" len="lg"/>
          </a:ln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3733800" y="3352800"/>
            <a:ext cx="1219200" cy="609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triangle" w="lg" len="lg"/>
            <a:tailEnd type="triangle" w="lg" len="lg"/>
          </a:ln>
        </p:spPr>
      </p:cxn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148263" y="1295400"/>
            <a:ext cx="719137" cy="1828800"/>
            <a:chOff x="5105400" y="4114800"/>
            <a:chExt cx="719138" cy="1828800"/>
          </a:xfrm>
        </p:grpSpPr>
        <p:pic>
          <p:nvPicPr>
            <p:cNvPr id="31771" name="Picture 33" descr="MCj0435242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05400" y="44958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72" name="TextBox 7"/>
            <p:cNvSpPr txBox="1">
              <a:spLocks noChangeArrowheads="1"/>
            </p:cNvSpPr>
            <p:nvPr/>
          </p:nvSpPr>
          <p:spPr bwMode="auto">
            <a:xfrm>
              <a:off x="5175326" y="4114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NAS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105400" y="3200400"/>
            <a:ext cx="3657600" cy="3124200"/>
            <a:chOff x="5105400" y="3505200"/>
            <a:chExt cx="3657600" cy="3124200"/>
          </a:xfrm>
        </p:grpSpPr>
        <p:pic>
          <p:nvPicPr>
            <p:cNvPr id="31760" name="Picture 33" descr="MCj0435242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05400" y="41148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1" name="Picture 33" descr="MCj0435242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77062" y="51816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2" name="Picture 33" descr="MCj0435242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043862" y="4191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3" name="Picture 33" descr="MCj0435242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29462" y="35052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4" name="Picture 33" descr="MCj0435242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38862" y="37338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1765" name="Straight Arrow Connector 25"/>
            <p:cNvCxnSpPr>
              <a:cxnSpLocks noChangeShapeType="1"/>
            </p:cNvCxnSpPr>
            <p:nvPr/>
          </p:nvCxnSpPr>
          <p:spPr bwMode="auto">
            <a:xfrm>
              <a:off x="5791200" y="4991100"/>
              <a:ext cx="1143000" cy="6477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1766" name="Straight Arrow Connector 28"/>
            <p:cNvCxnSpPr>
              <a:cxnSpLocks noChangeShapeType="1"/>
            </p:cNvCxnSpPr>
            <p:nvPr/>
          </p:nvCxnSpPr>
          <p:spPr bwMode="auto">
            <a:xfrm flipV="1">
              <a:off x="5867400" y="4572000"/>
              <a:ext cx="304800" cy="76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1767" name="Straight Arrow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6896100" y="4762500"/>
              <a:ext cx="609600" cy="76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1768" name="Straight Arrow Connector 34"/>
            <p:cNvCxnSpPr>
              <a:cxnSpLocks noChangeShapeType="1"/>
            </p:cNvCxnSpPr>
            <p:nvPr/>
          </p:nvCxnSpPr>
          <p:spPr bwMode="auto">
            <a:xfrm>
              <a:off x="5824538" y="4838700"/>
              <a:ext cx="2219324" cy="76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1769" name="Straight Arrow Connector 36"/>
            <p:cNvCxnSpPr>
              <a:cxnSpLocks noChangeShapeType="1"/>
            </p:cNvCxnSpPr>
            <p:nvPr/>
          </p:nvCxnSpPr>
          <p:spPr bwMode="auto">
            <a:xfrm flipV="1">
              <a:off x="7772400" y="5257800"/>
              <a:ext cx="457200" cy="3810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31770" name="TextBox 7"/>
            <p:cNvSpPr txBox="1">
              <a:spLocks noChangeArrowheads="1"/>
            </p:cNvSpPr>
            <p:nvPr/>
          </p:nvSpPr>
          <p:spPr bwMode="auto">
            <a:xfrm>
              <a:off x="5181600" y="3700046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SAN</a:t>
              </a: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09600" y="5572125"/>
            <a:ext cx="4584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What’s the problem here?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File System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move data to workers… Move workers to the data!</a:t>
            </a:r>
          </a:p>
          <a:p>
            <a:pPr lvl="1"/>
            <a:r>
              <a:rPr lang="en-US" dirty="0" smtClean="0"/>
              <a:t>Store data on the local disks for nodes in the cluster</a:t>
            </a:r>
          </a:p>
          <a:p>
            <a:pPr lvl="1"/>
            <a:r>
              <a:rPr lang="en-US" dirty="0" smtClean="0"/>
              <a:t>Start up the workers on the node that has the data local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Not enough RAM to hold all the data in memory</a:t>
            </a:r>
          </a:p>
          <a:p>
            <a:pPr lvl="1"/>
            <a:r>
              <a:rPr lang="en-US" dirty="0" smtClean="0"/>
              <a:t>Disk access is slow, disk throughput is good</a:t>
            </a:r>
          </a:p>
          <a:p>
            <a:r>
              <a:rPr lang="en-US" dirty="0" smtClean="0"/>
              <a:t>A distributed file system is the answer</a:t>
            </a:r>
          </a:p>
          <a:p>
            <a:pPr lvl="1"/>
            <a:r>
              <a:rPr lang="en-US" dirty="0" smtClean="0"/>
              <a:t>GFS (Google File System)</a:t>
            </a:r>
          </a:p>
          <a:p>
            <a:pPr lvl="1"/>
            <a:r>
              <a:rPr lang="en-US" dirty="0" smtClean="0"/>
              <a:t>HDFS for Hadoop (= GFS clone)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GFS: Assumptions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Commodity hardware over “exotic” hardware</a:t>
            </a:r>
          </a:p>
          <a:p>
            <a:r>
              <a:rPr lang="en-GB" smtClean="0"/>
              <a:t>High component failure rates</a:t>
            </a:r>
          </a:p>
          <a:p>
            <a:pPr lvl="1"/>
            <a:r>
              <a:rPr lang="en-GB" smtClean="0"/>
              <a:t>Inexpensive commodity components fail all the time</a:t>
            </a:r>
          </a:p>
          <a:p>
            <a:r>
              <a:rPr lang="en-GB" smtClean="0"/>
              <a:t>“Modest” number of HUGE files</a:t>
            </a:r>
          </a:p>
          <a:p>
            <a:r>
              <a:rPr lang="en-GB" smtClean="0"/>
              <a:t>Files are write-once, mostly appended to</a:t>
            </a:r>
          </a:p>
          <a:p>
            <a:pPr lvl="1"/>
            <a:r>
              <a:rPr lang="en-GB" smtClean="0"/>
              <a:t>Perhaps concurrently</a:t>
            </a:r>
          </a:p>
          <a:p>
            <a:r>
              <a:rPr lang="en-GB" smtClean="0"/>
              <a:t>Large streaming reads over random access</a:t>
            </a:r>
          </a:p>
          <a:p>
            <a:r>
              <a:rPr lang="en-GB" smtClean="0"/>
              <a:t>High sustained throughput over low latency</a:t>
            </a:r>
          </a:p>
        </p:txBody>
      </p:sp>
      <p:sp>
        <p:nvSpPr>
          <p:cNvPr id="33796" name="Text Box 16"/>
          <p:cNvSpPr txBox="1">
            <a:spLocks noChangeArrowheads="1"/>
          </p:cNvSpPr>
          <p:nvPr/>
        </p:nvSpPr>
        <p:spPr bwMode="auto">
          <a:xfrm>
            <a:off x="0" y="6611779"/>
            <a:ext cx="7483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 dirty="0"/>
              <a:t>GFS slides adapted from material by </a:t>
            </a:r>
            <a:r>
              <a:rPr lang="da-DK" sz="1000" b="0" dirty="0" smtClean="0"/>
              <a:t>(Ghemawat et al., SOSP 2003)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GFS: Design Decisions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Files stored as chunks</a:t>
            </a:r>
          </a:p>
          <a:p>
            <a:pPr lvl="1"/>
            <a:r>
              <a:rPr lang="en-GB" smtClean="0"/>
              <a:t>Fixed size (64MB)</a:t>
            </a:r>
          </a:p>
          <a:p>
            <a:r>
              <a:rPr lang="en-GB" smtClean="0"/>
              <a:t>Reliability through replication</a:t>
            </a:r>
          </a:p>
          <a:p>
            <a:pPr lvl="1"/>
            <a:r>
              <a:rPr lang="en-GB" smtClean="0"/>
              <a:t>Each chunk replicated across 3+ chunkservers</a:t>
            </a:r>
          </a:p>
          <a:p>
            <a:r>
              <a:rPr lang="en-GB" smtClean="0"/>
              <a:t>Single master to coordinate access, keep metadata</a:t>
            </a:r>
          </a:p>
          <a:p>
            <a:pPr lvl="1"/>
            <a:r>
              <a:rPr lang="en-GB" smtClean="0"/>
              <a:t>Simple centralized management</a:t>
            </a:r>
          </a:p>
          <a:p>
            <a:r>
              <a:rPr lang="en-GB" smtClean="0"/>
              <a:t>No data caching</a:t>
            </a:r>
          </a:p>
          <a:p>
            <a:pPr lvl="1"/>
            <a:r>
              <a:rPr lang="en-GB" smtClean="0"/>
              <a:t>Little benefit due to large data sets, streaming reads</a:t>
            </a:r>
          </a:p>
          <a:p>
            <a:r>
              <a:rPr lang="en-GB" smtClean="0"/>
              <a:t>Simplify the API</a:t>
            </a:r>
          </a:p>
          <a:p>
            <a:pPr lvl="1"/>
            <a:r>
              <a:rPr lang="en-GB" smtClean="0"/>
              <a:t>Push some of the issues onto the client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0" y="6611938"/>
            <a:ext cx="27879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/>
              <a:t>Redrawn from </a:t>
            </a:r>
            <a:r>
              <a:rPr lang="en-US" sz="1000" b="0" dirty="0" smtClean="0"/>
              <a:t>(</a:t>
            </a:r>
            <a:r>
              <a:rPr lang="en-US" sz="1000" b="0" dirty="0" err="1" smtClean="0"/>
              <a:t>Ghemawat</a:t>
            </a:r>
            <a:r>
              <a:rPr lang="en-US" sz="1000" b="0" dirty="0" smtClean="0"/>
              <a:t> </a:t>
            </a:r>
            <a:r>
              <a:rPr lang="en-US" sz="1000" b="0" dirty="0"/>
              <a:t>et </a:t>
            </a:r>
            <a:r>
              <a:rPr lang="en-US" sz="1000" b="0" dirty="0" smtClean="0"/>
              <a:t>al., SOSP </a:t>
            </a:r>
            <a:r>
              <a:rPr lang="en-US" sz="1000" b="0" dirty="0"/>
              <a:t>2003)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219200" y="2133600"/>
            <a:ext cx="1066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b="0"/>
              <a:t>Application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1219200" y="2438400"/>
            <a:ext cx="1066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GSF Client</a:t>
            </a: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4343400" y="2133600"/>
            <a:ext cx="31242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TextBox 8"/>
          <p:cNvSpPr txBox="1">
            <a:spLocks noChangeArrowheads="1"/>
          </p:cNvSpPr>
          <p:nvPr/>
        </p:nvSpPr>
        <p:spPr bwMode="auto">
          <a:xfrm>
            <a:off x="4343400" y="2133600"/>
            <a:ext cx="1190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GFS master</a:t>
            </a:r>
            <a:endParaRPr lang="en-US"/>
          </a:p>
        </p:txBody>
      </p:sp>
      <p:sp>
        <p:nvSpPr>
          <p:cNvPr id="35847" name="TextBox 9"/>
          <p:cNvSpPr txBox="1">
            <a:spLocks noChangeArrowheads="1"/>
          </p:cNvSpPr>
          <p:nvPr/>
        </p:nvSpPr>
        <p:spPr bwMode="auto">
          <a:xfrm>
            <a:off x="4448175" y="2435225"/>
            <a:ext cx="12668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File namespace</a:t>
            </a:r>
            <a:endParaRPr lang="en-US" sz="1400" b="0"/>
          </a:p>
        </p:txBody>
      </p:sp>
      <p:sp>
        <p:nvSpPr>
          <p:cNvPr id="35848" name="TextBox 10"/>
          <p:cNvSpPr txBox="1">
            <a:spLocks noChangeArrowheads="1"/>
          </p:cNvSpPr>
          <p:nvPr/>
        </p:nvSpPr>
        <p:spPr bwMode="auto">
          <a:xfrm>
            <a:off x="6076950" y="2238375"/>
            <a:ext cx="704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/foo/bar</a:t>
            </a:r>
            <a:endParaRPr lang="en-US" sz="1400" b="0"/>
          </a:p>
        </p:txBody>
      </p:sp>
      <p:cxnSp>
        <p:nvCxnSpPr>
          <p:cNvPr id="35849" name="Straight Connector 11"/>
          <p:cNvCxnSpPr>
            <a:cxnSpLocks noChangeShapeType="1"/>
          </p:cNvCxnSpPr>
          <p:nvPr/>
        </p:nvCxnSpPr>
        <p:spPr bwMode="auto">
          <a:xfrm rot="5400000">
            <a:off x="4749801" y="2716212"/>
            <a:ext cx="411162" cy="4048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0" name="Straight Connector 12"/>
          <p:cNvCxnSpPr>
            <a:cxnSpLocks noChangeShapeType="1"/>
          </p:cNvCxnSpPr>
          <p:nvPr/>
        </p:nvCxnSpPr>
        <p:spPr bwMode="auto">
          <a:xfrm rot="16200000" flipH="1">
            <a:off x="5162551" y="2701925"/>
            <a:ext cx="258762" cy="2809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1" name="Straight Connector 13"/>
          <p:cNvCxnSpPr>
            <a:cxnSpLocks noChangeShapeType="1"/>
          </p:cNvCxnSpPr>
          <p:nvPr/>
        </p:nvCxnSpPr>
        <p:spPr bwMode="auto">
          <a:xfrm rot="16200000" flipH="1">
            <a:off x="5095875" y="3314700"/>
            <a:ext cx="2286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2" name="Straight Connector 14"/>
          <p:cNvCxnSpPr>
            <a:cxnSpLocks noChangeShapeType="1"/>
          </p:cNvCxnSpPr>
          <p:nvPr/>
        </p:nvCxnSpPr>
        <p:spPr bwMode="auto">
          <a:xfrm rot="10800000" flipV="1">
            <a:off x="4981575" y="3200400"/>
            <a:ext cx="228600" cy="2286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3" name="Straight Connector 15"/>
          <p:cNvCxnSpPr>
            <a:cxnSpLocks noChangeShapeType="1"/>
          </p:cNvCxnSpPr>
          <p:nvPr/>
        </p:nvCxnSpPr>
        <p:spPr bwMode="auto">
          <a:xfrm rot="16200000" flipH="1">
            <a:off x="5041900" y="2832100"/>
            <a:ext cx="2286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4" name="Straight Connector 16"/>
          <p:cNvCxnSpPr>
            <a:cxnSpLocks noChangeShapeType="1"/>
          </p:cNvCxnSpPr>
          <p:nvPr/>
        </p:nvCxnSpPr>
        <p:spPr bwMode="auto">
          <a:xfrm rot="16200000" flipH="1">
            <a:off x="4832350" y="3055938"/>
            <a:ext cx="2286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855" name="Rectangle 21"/>
          <p:cNvSpPr>
            <a:spLocks noChangeArrowheads="1"/>
          </p:cNvSpPr>
          <p:nvPr/>
        </p:nvSpPr>
        <p:spPr bwMode="auto">
          <a:xfrm>
            <a:off x="6172200" y="25146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Rectangle 22"/>
          <p:cNvSpPr>
            <a:spLocks noChangeArrowheads="1"/>
          </p:cNvSpPr>
          <p:nvPr/>
        </p:nvSpPr>
        <p:spPr bwMode="auto">
          <a:xfrm>
            <a:off x="6172200" y="27432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Rectangle 23"/>
          <p:cNvSpPr>
            <a:spLocks noChangeArrowheads="1"/>
          </p:cNvSpPr>
          <p:nvPr/>
        </p:nvSpPr>
        <p:spPr bwMode="auto">
          <a:xfrm>
            <a:off x="6172200" y="29718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Rectangle 24"/>
          <p:cNvSpPr>
            <a:spLocks noChangeArrowheads="1"/>
          </p:cNvSpPr>
          <p:nvPr/>
        </p:nvSpPr>
        <p:spPr bwMode="auto">
          <a:xfrm>
            <a:off x="6172200" y="32004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TextBox 25"/>
          <p:cNvSpPr txBox="1">
            <a:spLocks noChangeArrowheads="1"/>
          </p:cNvSpPr>
          <p:nvPr/>
        </p:nvSpPr>
        <p:spPr bwMode="auto">
          <a:xfrm>
            <a:off x="6096000" y="2481263"/>
            <a:ext cx="990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0"/>
              <a:t>chunk 2ef0</a:t>
            </a:r>
          </a:p>
        </p:txBody>
      </p:sp>
      <p:cxnSp>
        <p:nvCxnSpPr>
          <p:cNvPr id="35860" name="Straight Connector 26"/>
          <p:cNvCxnSpPr>
            <a:cxnSpLocks noChangeShapeType="1"/>
          </p:cNvCxnSpPr>
          <p:nvPr/>
        </p:nvCxnSpPr>
        <p:spPr bwMode="auto">
          <a:xfrm>
            <a:off x="4941888" y="2941638"/>
            <a:ext cx="533400" cy="48736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1" name="Shape 29"/>
          <p:cNvCxnSpPr>
            <a:cxnSpLocks noChangeShapeType="1"/>
            <a:endCxn id="35848" idx="1"/>
          </p:cNvCxnSpPr>
          <p:nvPr/>
        </p:nvCxnSpPr>
        <p:spPr bwMode="auto">
          <a:xfrm flipV="1">
            <a:off x="5486400" y="2376488"/>
            <a:ext cx="590550" cy="101441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sm" len="sm"/>
          </a:ln>
        </p:spPr>
      </p:cxnSp>
      <p:sp>
        <p:nvSpPr>
          <p:cNvPr id="35862" name="Rectangle 34"/>
          <p:cNvSpPr>
            <a:spLocks noChangeArrowheads="1"/>
          </p:cNvSpPr>
          <p:nvPr/>
        </p:nvSpPr>
        <p:spPr bwMode="auto">
          <a:xfrm>
            <a:off x="4343400" y="4267200"/>
            <a:ext cx="1676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GFS chunkserver</a:t>
            </a:r>
          </a:p>
        </p:txBody>
      </p:sp>
      <p:sp>
        <p:nvSpPr>
          <p:cNvPr id="35863" name="Rectangle 35"/>
          <p:cNvSpPr>
            <a:spLocks noChangeArrowheads="1"/>
          </p:cNvSpPr>
          <p:nvPr/>
        </p:nvSpPr>
        <p:spPr bwMode="auto">
          <a:xfrm>
            <a:off x="4343400" y="4572000"/>
            <a:ext cx="1676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b="0"/>
              <a:t>Linux file system</a:t>
            </a:r>
          </a:p>
        </p:txBody>
      </p:sp>
      <p:sp>
        <p:nvSpPr>
          <p:cNvPr id="35864" name="Flowchart: Magnetic Disk 36"/>
          <p:cNvSpPr>
            <a:spLocks noChangeArrowheads="1"/>
          </p:cNvSpPr>
          <p:nvPr/>
        </p:nvSpPr>
        <p:spPr bwMode="auto">
          <a:xfrm>
            <a:off x="4572000" y="4953000"/>
            <a:ext cx="304800" cy="304800"/>
          </a:xfrm>
          <a:prstGeom prst="flowChartMagneticDisk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5" name="Flowchart: Magnetic Disk 37"/>
          <p:cNvSpPr>
            <a:spLocks noChangeArrowheads="1"/>
          </p:cNvSpPr>
          <p:nvPr/>
        </p:nvSpPr>
        <p:spPr bwMode="auto">
          <a:xfrm>
            <a:off x="5105400" y="4953000"/>
            <a:ext cx="304800" cy="304800"/>
          </a:xfrm>
          <a:prstGeom prst="flowChartMagneticDisk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5866" name="Straight Connector 38"/>
          <p:cNvCxnSpPr>
            <a:cxnSpLocks noChangeShapeType="1"/>
          </p:cNvCxnSpPr>
          <p:nvPr/>
        </p:nvCxnSpPr>
        <p:spPr bwMode="auto">
          <a:xfrm rot="5400000">
            <a:off x="4305301" y="49911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7" name="Straight Connector 39"/>
          <p:cNvCxnSpPr>
            <a:cxnSpLocks noChangeShapeType="1"/>
            <a:endCxn id="35864" idx="2"/>
          </p:cNvCxnSpPr>
          <p:nvPr/>
        </p:nvCxnSpPr>
        <p:spPr bwMode="auto">
          <a:xfrm>
            <a:off x="4419600" y="5105400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8" name="Straight Connector 40"/>
          <p:cNvCxnSpPr>
            <a:cxnSpLocks noChangeShapeType="1"/>
          </p:cNvCxnSpPr>
          <p:nvPr/>
        </p:nvCxnSpPr>
        <p:spPr bwMode="auto">
          <a:xfrm rot="5400000">
            <a:off x="4838701" y="4989512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9" name="Straight Connector 41"/>
          <p:cNvCxnSpPr>
            <a:cxnSpLocks noChangeShapeType="1"/>
          </p:cNvCxnSpPr>
          <p:nvPr/>
        </p:nvCxnSpPr>
        <p:spPr bwMode="auto">
          <a:xfrm>
            <a:off x="4953000" y="5103813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870" name="TextBox 42"/>
          <p:cNvSpPr txBox="1">
            <a:spLocks noChangeArrowheads="1"/>
          </p:cNvSpPr>
          <p:nvPr/>
        </p:nvSpPr>
        <p:spPr bwMode="auto">
          <a:xfrm>
            <a:off x="5562600" y="4919663"/>
            <a:ext cx="390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871" name="Rectangle 43"/>
          <p:cNvSpPr>
            <a:spLocks noChangeArrowheads="1"/>
          </p:cNvSpPr>
          <p:nvPr/>
        </p:nvSpPr>
        <p:spPr bwMode="auto">
          <a:xfrm>
            <a:off x="6477000" y="4267200"/>
            <a:ext cx="1676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GFS chunkserver</a:t>
            </a:r>
          </a:p>
        </p:txBody>
      </p:sp>
      <p:sp>
        <p:nvSpPr>
          <p:cNvPr id="35872" name="Rectangle 44"/>
          <p:cNvSpPr>
            <a:spLocks noChangeArrowheads="1"/>
          </p:cNvSpPr>
          <p:nvPr/>
        </p:nvSpPr>
        <p:spPr bwMode="auto">
          <a:xfrm>
            <a:off x="6477000" y="4572000"/>
            <a:ext cx="1676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b="0"/>
              <a:t>Linux file system</a:t>
            </a:r>
          </a:p>
        </p:txBody>
      </p:sp>
      <p:sp>
        <p:nvSpPr>
          <p:cNvPr id="35873" name="Flowchart: Magnetic Disk 45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flowChartMagneticDisk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Flowchart: Magnetic Disk 46"/>
          <p:cNvSpPr>
            <a:spLocks noChangeArrowheads="1"/>
          </p:cNvSpPr>
          <p:nvPr/>
        </p:nvSpPr>
        <p:spPr bwMode="auto">
          <a:xfrm>
            <a:off x="7239000" y="4953000"/>
            <a:ext cx="304800" cy="304800"/>
          </a:xfrm>
          <a:prstGeom prst="flowChartMagneticDisk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5875" name="Straight Connector 47"/>
          <p:cNvCxnSpPr>
            <a:cxnSpLocks noChangeShapeType="1"/>
          </p:cNvCxnSpPr>
          <p:nvPr/>
        </p:nvCxnSpPr>
        <p:spPr bwMode="auto">
          <a:xfrm rot="5400000">
            <a:off x="6438901" y="49911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76" name="Straight Connector 48"/>
          <p:cNvCxnSpPr>
            <a:cxnSpLocks noChangeShapeType="1"/>
            <a:endCxn id="35873" idx="2"/>
          </p:cNvCxnSpPr>
          <p:nvPr/>
        </p:nvCxnSpPr>
        <p:spPr bwMode="auto">
          <a:xfrm>
            <a:off x="6553200" y="5105400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77" name="Straight Connector 49"/>
          <p:cNvCxnSpPr>
            <a:cxnSpLocks noChangeShapeType="1"/>
          </p:cNvCxnSpPr>
          <p:nvPr/>
        </p:nvCxnSpPr>
        <p:spPr bwMode="auto">
          <a:xfrm rot="5400000">
            <a:off x="6972301" y="4989512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78" name="Straight Connector 50"/>
          <p:cNvCxnSpPr>
            <a:cxnSpLocks noChangeShapeType="1"/>
          </p:cNvCxnSpPr>
          <p:nvPr/>
        </p:nvCxnSpPr>
        <p:spPr bwMode="auto">
          <a:xfrm>
            <a:off x="7086600" y="5103813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879" name="TextBox 51"/>
          <p:cNvSpPr txBox="1">
            <a:spLocks noChangeArrowheads="1"/>
          </p:cNvSpPr>
          <p:nvPr/>
        </p:nvSpPr>
        <p:spPr bwMode="auto">
          <a:xfrm>
            <a:off x="7696200" y="4919663"/>
            <a:ext cx="390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35880" name="Straight Arrow Connector 53"/>
          <p:cNvCxnSpPr>
            <a:cxnSpLocks noChangeShapeType="1"/>
          </p:cNvCxnSpPr>
          <p:nvPr/>
        </p:nvCxnSpPr>
        <p:spPr bwMode="auto">
          <a:xfrm>
            <a:off x="2286000" y="2514600"/>
            <a:ext cx="2057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81" name="Straight Arrow Connector 55"/>
          <p:cNvCxnSpPr>
            <a:cxnSpLocks noChangeShapeType="1"/>
          </p:cNvCxnSpPr>
          <p:nvPr/>
        </p:nvCxnSpPr>
        <p:spPr bwMode="auto">
          <a:xfrm rot="10800000">
            <a:off x="2286000" y="2667000"/>
            <a:ext cx="2057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82" name="TextBox 58"/>
          <p:cNvSpPr txBox="1">
            <a:spLocks noChangeArrowheads="1"/>
          </p:cNvSpPr>
          <p:nvPr/>
        </p:nvSpPr>
        <p:spPr bwMode="auto">
          <a:xfrm>
            <a:off x="2438400" y="2286000"/>
            <a:ext cx="16795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/>
              <a:t>(file name, chunk index)</a:t>
            </a:r>
          </a:p>
        </p:txBody>
      </p:sp>
      <p:sp>
        <p:nvSpPr>
          <p:cNvPr id="35883" name="TextBox 59"/>
          <p:cNvSpPr txBox="1">
            <a:spLocks noChangeArrowheads="1"/>
          </p:cNvSpPr>
          <p:nvPr/>
        </p:nvSpPr>
        <p:spPr bwMode="auto">
          <a:xfrm>
            <a:off x="2286000" y="2667000"/>
            <a:ext cx="20970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/>
              <a:t>(chunk handle, chunk location)</a:t>
            </a:r>
          </a:p>
        </p:txBody>
      </p:sp>
      <p:cxnSp>
        <p:nvCxnSpPr>
          <p:cNvPr id="35884" name="Straight Arrow Connector 60"/>
          <p:cNvCxnSpPr>
            <a:cxnSpLocks noChangeShapeType="1"/>
          </p:cNvCxnSpPr>
          <p:nvPr/>
        </p:nvCxnSpPr>
        <p:spPr bwMode="auto">
          <a:xfrm rot="5400000">
            <a:off x="4380707" y="3925094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85" name="Straight Arrow Connector 64"/>
          <p:cNvCxnSpPr>
            <a:cxnSpLocks noChangeShapeType="1"/>
          </p:cNvCxnSpPr>
          <p:nvPr/>
        </p:nvCxnSpPr>
        <p:spPr bwMode="auto">
          <a:xfrm rot="5400000" flipH="1" flipV="1">
            <a:off x="4228307" y="3925094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86" name="Straight Arrow Connector 67"/>
          <p:cNvCxnSpPr>
            <a:cxnSpLocks noChangeShapeType="1"/>
          </p:cNvCxnSpPr>
          <p:nvPr/>
        </p:nvCxnSpPr>
        <p:spPr bwMode="auto">
          <a:xfrm rot="5400000">
            <a:off x="6514307" y="3923506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87" name="Straight Arrow Connector 68"/>
          <p:cNvCxnSpPr>
            <a:cxnSpLocks noChangeShapeType="1"/>
          </p:cNvCxnSpPr>
          <p:nvPr/>
        </p:nvCxnSpPr>
        <p:spPr bwMode="auto">
          <a:xfrm rot="5400000" flipH="1" flipV="1">
            <a:off x="6361907" y="3923506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88" name="TextBox 69"/>
          <p:cNvSpPr txBox="1">
            <a:spLocks noChangeArrowheads="1"/>
          </p:cNvSpPr>
          <p:nvPr/>
        </p:nvSpPr>
        <p:spPr bwMode="auto">
          <a:xfrm>
            <a:off x="4686300" y="3581400"/>
            <a:ext cx="18669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/>
              <a:t>Instructions to chunkserver</a:t>
            </a:r>
          </a:p>
        </p:txBody>
      </p:sp>
      <p:sp>
        <p:nvSpPr>
          <p:cNvPr id="35889" name="TextBox 70"/>
          <p:cNvSpPr txBox="1">
            <a:spLocks noChangeArrowheads="1"/>
          </p:cNvSpPr>
          <p:nvPr/>
        </p:nvSpPr>
        <p:spPr bwMode="auto">
          <a:xfrm>
            <a:off x="5410200" y="3962400"/>
            <a:ext cx="13271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/>
              <a:t>Chunkserver state</a:t>
            </a:r>
          </a:p>
        </p:txBody>
      </p:sp>
      <p:cxnSp>
        <p:nvCxnSpPr>
          <p:cNvPr id="35890" name="Straight Arrow Connector 71"/>
          <p:cNvCxnSpPr>
            <a:cxnSpLocks noChangeShapeType="1"/>
          </p:cNvCxnSpPr>
          <p:nvPr/>
        </p:nvCxnSpPr>
        <p:spPr bwMode="auto">
          <a:xfrm>
            <a:off x="1981200" y="4343400"/>
            <a:ext cx="2362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91" name="TextBox 72"/>
          <p:cNvSpPr txBox="1">
            <a:spLocks noChangeArrowheads="1"/>
          </p:cNvSpPr>
          <p:nvPr/>
        </p:nvSpPr>
        <p:spPr bwMode="auto">
          <a:xfrm>
            <a:off x="2362200" y="4081463"/>
            <a:ext cx="18605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/>
              <a:t>(chunk handle, byte range)</a:t>
            </a:r>
          </a:p>
        </p:txBody>
      </p:sp>
      <p:cxnSp>
        <p:nvCxnSpPr>
          <p:cNvPr id="35892" name="Straight Arrow Connector 73"/>
          <p:cNvCxnSpPr>
            <a:cxnSpLocks noChangeShapeType="1"/>
          </p:cNvCxnSpPr>
          <p:nvPr/>
        </p:nvCxnSpPr>
        <p:spPr bwMode="auto">
          <a:xfrm rot="5400000" flipH="1" flipV="1">
            <a:off x="1181894" y="3542506"/>
            <a:ext cx="160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93" name="Shape 79"/>
          <p:cNvCxnSpPr>
            <a:cxnSpLocks noChangeShapeType="1"/>
          </p:cNvCxnSpPr>
          <p:nvPr/>
        </p:nvCxnSpPr>
        <p:spPr bwMode="auto">
          <a:xfrm rot="10800000">
            <a:off x="1524000" y="2743200"/>
            <a:ext cx="2819400" cy="1752600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94" name="TextBox 84"/>
          <p:cNvSpPr txBox="1">
            <a:spLocks noChangeArrowheads="1"/>
          </p:cNvSpPr>
          <p:nvPr/>
        </p:nvSpPr>
        <p:spPr bwMode="auto">
          <a:xfrm>
            <a:off x="2362200" y="4495800"/>
            <a:ext cx="87471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/>
              <a:t>chunk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Master’s Responsibilities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Metadata storage</a:t>
            </a:r>
          </a:p>
          <a:p>
            <a:r>
              <a:rPr lang="en-GB" dirty="0" smtClean="0"/>
              <a:t>Namespace management/locking</a:t>
            </a:r>
          </a:p>
          <a:p>
            <a:r>
              <a:rPr lang="en-GB" dirty="0" smtClean="0"/>
              <a:t>Periodic communication with </a:t>
            </a:r>
            <a:r>
              <a:rPr lang="en-GB" dirty="0" err="1" smtClean="0"/>
              <a:t>chunkservers</a:t>
            </a:r>
            <a:endParaRPr lang="en-GB" dirty="0" smtClean="0"/>
          </a:p>
          <a:p>
            <a:r>
              <a:rPr lang="en-GB" dirty="0" smtClean="0"/>
              <a:t>Chunk creation, re-replication, rebalancing</a:t>
            </a:r>
          </a:p>
          <a:p>
            <a:r>
              <a:rPr lang="en-GB" dirty="0" smtClean="0"/>
              <a:t>Garbage Collection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3"/>
          <p:cNvSpPr txBox="1">
            <a:spLocks noChangeArrowheads="1"/>
          </p:cNvSpPr>
          <p:nvPr/>
        </p:nvSpPr>
        <p:spPr bwMode="auto">
          <a:xfrm>
            <a:off x="152400" y="22098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/>
              <a:t>Questions?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362200"/>
            <a:ext cx="914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/>
              <a:t>MapReduce “killer app” #1:</a:t>
            </a:r>
          </a:p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Inverted Indexing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58180"/>
            <a:ext cx="7560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simple, distributed programming models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836" y="2590800"/>
            <a:ext cx="472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cheap commodity clusters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515380"/>
            <a:ext cx="760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= data-intensive computing for the masses!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3001" y="2590800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(or utility computing)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Retrieval: Topics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information retrieval (IR)</a:t>
            </a:r>
          </a:p>
          <a:p>
            <a:r>
              <a:rPr lang="en-US" dirty="0" smtClean="0"/>
              <a:t>Boolean retrieval</a:t>
            </a:r>
          </a:p>
          <a:p>
            <a:r>
              <a:rPr lang="en-US" dirty="0" smtClean="0"/>
              <a:t>Ranked retrieval</a:t>
            </a:r>
          </a:p>
          <a:p>
            <a:r>
              <a:rPr lang="en-US" dirty="0" smtClean="0"/>
              <a:t>Inverted indexing with MapReduce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of IR Systems</a:t>
            </a: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5638800" y="1143000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Documents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849438" y="1295400"/>
            <a:ext cx="13716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Query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1676400" y="5562600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Hits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676400" y="2438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>
                <a:solidFill>
                  <a:schemeClr val="bg2"/>
                </a:solidFill>
              </a:rPr>
              <a:t>Representation</a:t>
            </a:r>
          </a:p>
          <a:p>
            <a:pPr algn="ctr"/>
            <a:r>
              <a:rPr lang="en-US" sz="1400">
                <a:solidFill>
                  <a:schemeClr val="bg2"/>
                </a:solidFill>
              </a:rPr>
              <a:t>Function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670550" y="2438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>
                <a:solidFill>
                  <a:schemeClr val="bg2"/>
                </a:solidFill>
              </a:rPr>
              <a:t>Representation</a:t>
            </a:r>
          </a:p>
          <a:p>
            <a:pPr algn="ctr"/>
            <a:r>
              <a:rPr lang="en-US" sz="1400">
                <a:solidFill>
                  <a:schemeClr val="bg2"/>
                </a:solidFill>
              </a:rPr>
              <a:t>Function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447800" y="3352800"/>
            <a:ext cx="2192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Query Representation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205413" y="3352800"/>
            <a:ext cx="2566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Document Representation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676400" y="42672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>
                <a:solidFill>
                  <a:schemeClr val="bg2"/>
                </a:solidFill>
              </a:rPr>
              <a:t>Comparison</a:t>
            </a:r>
          </a:p>
          <a:p>
            <a:pPr algn="ctr"/>
            <a:r>
              <a:rPr lang="en-US" sz="1400">
                <a:solidFill>
                  <a:schemeClr val="bg2"/>
                </a:solidFill>
              </a:rPr>
              <a:t>Function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5146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650875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5822950" y="4038600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Index</a:t>
            </a: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650875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2535238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64770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3352800" y="4648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>
            <a:off x="2514600" y="495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1219200" y="2133600"/>
            <a:ext cx="6781800" cy="312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25146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1219200" y="2133600"/>
            <a:ext cx="6781800" cy="312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cxnSpLocks noChangeShapeType="1"/>
            <a:stCxn id="48149" idx="0"/>
            <a:endCxn id="48149" idx="2"/>
          </p:cNvCxnSpPr>
          <p:nvPr/>
        </p:nvCxnSpPr>
        <p:spPr bwMode="auto">
          <a:xfrm rot="16200000" flipH="1">
            <a:off x="3048001" y="3695700"/>
            <a:ext cx="31242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0" y="2133600"/>
            <a:ext cx="801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46513" y="2133600"/>
            <a:ext cx="788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  <p:bldP spid="11271" grpId="0" animBg="1"/>
      <p:bldP spid="11272" grpId="0"/>
      <p:bldP spid="11273" grpId="0"/>
      <p:bldP spid="11274" grpId="0" animBg="1"/>
      <p:bldP spid="11275" grpId="0" animBg="1"/>
      <p:bldP spid="11276" grpId="0" animBg="1"/>
      <p:bldP spid="11277" grpId="0" animBg="1"/>
      <p:bldP spid="11278" grpId="0" animBg="1"/>
      <p:bldP spid="11281" grpId="0" animBg="1"/>
      <p:bldP spid="11284" grpId="0" animBg="1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represent text?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Documents → “Bag of words”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Term occurrence is independent</a:t>
            </a:r>
          </a:p>
          <a:p>
            <a:pPr lvl="1"/>
            <a:r>
              <a:rPr lang="en-US" dirty="0" smtClean="0"/>
              <a:t>Document relevance is independent</a:t>
            </a:r>
          </a:p>
          <a:p>
            <a:pPr lvl="1"/>
            <a:r>
              <a:rPr lang="en-US" dirty="0" smtClean="0"/>
              <a:t>“Words” are well-defined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Inverted Indexing: Boolean Retrieval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46225" y="1835150"/>
            <a:ext cx="1511300" cy="173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525588" y="1905000"/>
            <a:ext cx="1530350" cy="93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The quick brown </a:t>
            </a:r>
          </a:p>
          <a:p>
            <a:r>
              <a:rPr lang="en-US" sz="1400" b="0"/>
              <a:t>fox jumped over </a:t>
            </a:r>
          </a:p>
          <a:p>
            <a:r>
              <a:rPr lang="en-US" sz="1400" b="0"/>
              <a:t>the lazy dog’s </a:t>
            </a:r>
          </a:p>
          <a:p>
            <a:r>
              <a:rPr lang="en-US" sz="1400" b="0"/>
              <a:t>back. 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449388" y="1281113"/>
            <a:ext cx="163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Document 1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546225" y="4425950"/>
            <a:ext cx="1511300" cy="173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1449388" y="3871913"/>
            <a:ext cx="163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Document 2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1525588" y="4495800"/>
            <a:ext cx="1500187" cy="93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Now is the time </a:t>
            </a:r>
          </a:p>
          <a:p>
            <a:r>
              <a:rPr lang="en-US" sz="1400" b="0"/>
              <a:t>for all good men </a:t>
            </a:r>
          </a:p>
          <a:p>
            <a:r>
              <a:rPr lang="en-US" sz="1400" b="0"/>
              <a:t>to come to the </a:t>
            </a:r>
          </a:p>
          <a:p>
            <a:r>
              <a:rPr lang="en-US" sz="1400" b="0"/>
              <a:t>aid of their party.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3865563" y="3214688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the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3865563" y="2757488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is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3865563" y="2528888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for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3865563" y="3443288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to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3865563" y="2986088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of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721349" y="2298700"/>
            <a:ext cx="1511300" cy="3873500"/>
            <a:chOff x="2816" y="1400"/>
            <a:chExt cx="952" cy="2440"/>
          </a:xfrm>
        </p:grpSpPr>
        <p:sp>
          <p:nvSpPr>
            <p:cNvPr id="53269" name="Rectangle 16"/>
            <p:cNvSpPr>
              <a:spLocks noChangeArrowheads="1"/>
            </p:cNvSpPr>
            <p:nvPr/>
          </p:nvSpPr>
          <p:spPr bwMode="auto">
            <a:xfrm>
              <a:off x="2816" y="3416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quick</a:t>
              </a:r>
            </a:p>
          </p:txBody>
        </p:sp>
        <p:sp>
          <p:nvSpPr>
            <p:cNvPr id="53270" name="Rectangle 17"/>
            <p:cNvSpPr>
              <a:spLocks noChangeArrowheads="1"/>
            </p:cNvSpPr>
            <p:nvPr/>
          </p:nvSpPr>
          <p:spPr bwMode="auto">
            <a:xfrm>
              <a:off x="2816" y="1832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brown</a:t>
              </a:r>
            </a:p>
          </p:txBody>
        </p:sp>
        <p:sp>
          <p:nvSpPr>
            <p:cNvPr id="53271" name="Rectangle 18"/>
            <p:cNvSpPr>
              <a:spLocks noChangeArrowheads="1"/>
            </p:cNvSpPr>
            <p:nvPr/>
          </p:nvSpPr>
          <p:spPr bwMode="auto">
            <a:xfrm>
              <a:off x="2816" y="226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fox</a:t>
              </a:r>
            </a:p>
          </p:txBody>
        </p:sp>
        <p:sp>
          <p:nvSpPr>
            <p:cNvPr id="53272" name="Rectangle 19"/>
            <p:cNvSpPr>
              <a:spLocks noChangeArrowheads="1"/>
            </p:cNvSpPr>
            <p:nvPr/>
          </p:nvSpPr>
          <p:spPr bwMode="auto">
            <a:xfrm>
              <a:off x="2816" y="3128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over</a:t>
              </a:r>
            </a:p>
          </p:txBody>
        </p:sp>
        <p:sp>
          <p:nvSpPr>
            <p:cNvPr id="53273" name="Rectangle 20"/>
            <p:cNvSpPr>
              <a:spLocks noChangeArrowheads="1"/>
            </p:cNvSpPr>
            <p:nvPr/>
          </p:nvSpPr>
          <p:spPr bwMode="auto">
            <a:xfrm>
              <a:off x="2816" y="2696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lazy</a:t>
              </a:r>
            </a:p>
          </p:txBody>
        </p:sp>
        <p:sp>
          <p:nvSpPr>
            <p:cNvPr id="53274" name="Rectangle 21"/>
            <p:cNvSpPr>
              <a:spLocks noChangeArrowheads="1"/>
            </p:cNvSpPr>
            <p:nvPr/>
          </p:nvSpPr>
          <p:spPr bwMode="auto">
            <a:xfrm>
              <a:off x="2816" y="212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dog</a:t>
              </a:r>
            </a:p>
          </p:txBody>
        </p:sp>
        <p:sp>
          <p:nvSpPr>
            <p:cNvPr id="53275" name="Rectangle 22"/>
            <p:cNvSpPr>
              <a:spLocks noChangeArrowheads="1"/>
            </p:cNvSpPr>
            <p:nvPr/>
          </p:nvSpPr>
          <p:spPr bwMode="auto">
            <a:xfrm>
              <a:off x="2816" y="1688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back</a:t>
              </a:r>
            </a:p>
          </p:txBody>
        </p:sp>
        <p:sp>
          <p:nvSpPr>
            <p:cNvPr id="53276" name="Rectangle 23"/>
            <p:cNvSpPr>
              <a:spLocks noChangeArrowheads="1"/>
            </p:cNvSpPr>
            <p:nvPr/>
          </p:nvSpPr>
          <p:spPr bwMode="auto">
            <a:xfrm>
              <a:off x="2816" y="298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now</a:t>
              </a:r>
            </a:p>
          </p:txBody>
        </p:sp>
        <p:sp>
          <p:nvSpPr>
            <p:cNvPr id="53277" name="Rectangle 24"/>
            <p:cNvSpPr>
              <a:spLocks noChangeArrowheads="1"/>
            </p:cNvSpPr>
            <p:nvPr/>
          </p:nvSpPr>
          <p:spPr bwMode="auto">
            <a:xfrm>
              <a:off x="2816" y="370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time</a:t>
              </a:r>
            </a:p>
          </p:txBody>
        </p:sp>
        <p:sp>
          <p:nvSpPr>
            <p:cNvPr id="53278" name="Rectangle 25"/>
            <p:cNvSpPr>
              <a:spLocks noChangeArrowheads="1"/>
            </p:cNvSpPr>
            <p:nvPr/>
          </p:nvSpPr>
          <p:spPr bwMode="auto">
            <a:xfrm>
              <a:off x="2816" y="154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all</a:t>
              </a:r>
            </a:p>
          </p:txBody>
        </p:sp>
        <p:sp>
          <p:nvSpPr>
            <p:cNvPr id="53279" name="Rectangle 26"/>
            <p:cNvSpPr>
              <a:spLocks noChangeArrowheads="1"/>
            </p:cNvSpPr>
            <p:nvPr/>
          </p:nvSpPr>
          <p:spPr bwMode="auto">
            <a:xfrm>
              <a:off x="2816" y="2408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good</a:t>
              </a:r>
            </a:p>
          </p:txBody>
        </p:sp>
        <p:sp>
          <p:nvSpPr>
            <p:cNvPr id="53280" name="Rectangle 27"/>
            <p:cNvSpPr>
              <a:spLocks noChangeArrowheads="1"/>
            </p:cNvSpPr>
            <p:nvPr/>
          </p:nvSpPr>
          <p:spPr bwMode="auto">
            <a:xfrm>
              <a:off x="2816" y="284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men</a:t>
              </a:r>
            </a:p>
          </p:txBody>
        </p:sp>
        <p:sp>
          <p:nvSpPr>
            <p:cNvPr id="53281" name="Rectangle 28"/>
            <p:cNvSpPr>
              <a:spLocks noChangeArrowheads="1"/>
            </p:cNvSpPr>
            <p:nvPr/>
          </p:nvSpPr>
          <p:spPr bwMode="auto">
            <a:xfrm>
              <a:off x="2816" y="1976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come</a:t>
              </a:r>
            </a:p>
          </p:txBody>
        </p:sp>
        <p:sp>
          <p:nvSpPr>
            <p:cNvPr id="53282" name="Rectangle 29"/>
            <p:cNvSpPr>
              <a:spLocks noChangeArrowheads="1"/>
            </p:cNvSpPr>
            <p:nvPr/>
          </p:nvSpPr>
          <p:spPr bwMode="auto">
            <a:xfrm>
              <a:off x="2816" y="2552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jump</a:t>
              </a:r>
            </a:p>
          </p:txBody>
        </p:sp>
        <p:sp>
          <p:nvSpPr>
            <p:cNvPr id="53283" name="Rectangle 30"/>
            <p:cNvSpPr>
              <a:spLocks noChangeArrowheads="1"/>
            </p:cNvSpPr>
            <p:nvPr/>
          </p:nvSpPr>
          <p:spPr bwMode="auto">
            <a:xfrm>
              <a:off x="2816" y="140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aid</a:t>
              </a:r>
            </a:p>
          </p:txBody>
        </p:sp>
        <p:sp>
          <p:nvSpPr>
            <p:cNvPr id="53284" name="Rectangle 31"/>
            <p:cNvSpPr>
              <a:spLocks noChangeArrowheads="1"/>
            </p:cNvSpPr>
            <p:nvPr/>
          </p:nvSpPr>
          <p:spPr bwMode="auto">
            <a:xfrm>
              <a:off x="2816" y="356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their</a:t>
              </a:r>
            </a:p>
          </p:txBody>
        </p:sp>
        <p:sp>
          <p:nvSpPr>
            <p:cNvPr id="53285" name="Rectangle 32"/>
            <p:cNvSpPr>
              <a:spLocks noChangeArrowheads="1"/>
            </p:cNvSpPr>
            <p:nvPr/>
          </p:nvSpPr>
          <p:spPr bwMode="auto">
            <a:xfrm>
              <a:off x="2816" y="3272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party</a:t>
              </a:r>
            </a:p>
          </p:txBody>
        </p:sp>
        <p:sp>
          <p:nvSpPr>
            <p:cNvPr id="53286" name="Rectangle 33"/>
            <p:cNvSpPr>
              <a:spLocks noChangeArrowheads="1"/>
            </p:cNvSpPr>
            <p:nvPr/>
          </p:nvSpPr>
          <p:spPr bwMode="auto">
            <a:xfrm>
              <a:off x="3488" y="140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287" name="Rectangle 34"/>
            <p:cNvSpPr>
              <a:spLocks noChangeArrowheads="1"/>
            </p:cNvSpPr>
            <p:nvPr/>
          </p:nvSpPr>
          <p:spPr bwMode="auto">
            <a:xfrm>
              <a:off x="3488" y="154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288" name="Rectangle 35"/>
            <p:cNvSpPr>
              <a:spLocks noChangeArrowheads="1"/>
            </p:cNvSpPr>
            <p:nvPr/>
          </p:nvSpPr>
          <p:spPr bwMode="auto">
            <a:xfrm>
              <a:off x="3488" y="168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289" name="Rectangle 36"/>
            <p:cNvSpPr>
              <a:spLocks noChangeArrowheads="1"/>
            </p:cNvSpPr>
            <p:nvPr/>
          </p:nvSpPr>
          <p:spPr bwMode="auto">
            <a:xfrm>
              <a:off x="3488" y="183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290" name="Rectangle 37"/>
            <p:cNvSpPr>
              <a:spLocks noChangeArrowheads="1"/>
            </p:cNvSpPr>
            <p:nvPr/>
          </p:nvSpPr>
          <p:spPr bwMode="auto">
            <a:xfrm>
              <a:off x="3488" y="197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291" name="Rectangle 38"/>
            <p:cNvSpPr>
              <a:spLocks noChangeArrowheads="1"/>
            </p:cNvSpPr>
            <p:nvPr/>
          </p:nvSpPr>
          <p:spPr bwMode="auto">
            <a:xfrm>
              <a:off x="3488" y="212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292" name="Rectangle 39"/>
            <p:cNvSpPr>
              <a:spLocks noChangeArrowheads="1"/>
            </p:cNvSpPr>
            <p:nvPr/>
          </p:nvSpPr>
          <p:spPr bwMode="auto">
            <a:xfrm>
              <a:off x="3488" y="226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293" name="Rectangle 40"/>
            <p:cNvSpPr>
              <a:spLocks noChangeArrowheads="1"/>
            </p:cNvSpPr>
            <p:nvPr/>
          </p:nvSpPr>
          <p:spPr bwMode="auto">
            <a:xfrm>
              <a:off x="3488" y="240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294" name="Rectangle 41"/>
            <p:cNvSpPr>
              <a:spLocks noChangeArrowheads="1"/>
            </p:cNvSpPr>
            <p:nvPr/>
          </p:nvSpPr>
          <p:spPr bwMode="auto">
            <a:xfrm>
              <a:off x="3488" y="255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295" name="Rectangle 42"/>
            <p:cNvSpPr>
              <a:spLocks noChangeArrowheads="1"/>
            </p:cNvSpPr>
            <p:nvPr/>
          </p:nvSpPr>
          <p:spPr bwMode="auto">
            <a:xfrm>
              <a:off x="3488" y="269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296" name="Rectangle 43"/>
            <p:cNvSpPr>
              <a:spLocks noChangeArrowheads="1"/>
            </p:cNvSpPr>
            <p:nvPr/>
          </p:nvSpPr>
          <p:spPr bwMode="auto">
            <a:xfrm>
              <a:off x="3488" y="284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297" name="Rectangle 44"/>
            <p:cNvSpPr>
              <a:spLocks noChangeArrowheads="1"/>
            </p:cNvSpPr>
            <p:nvPr/>
          </p:nvSpPr>
          <p:spPr bwMode="auto">
            <a:xfrm>
              <a:off x="3488" y="298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298" name="Rectangle 45"/>
            <p:cNvSpPr>
              <a:spLocks noChangeArrowheads="1"/>
            </p:cNvSpPr>
            <p:nvPr/>
          </p:nvSpPr>
          <p:spPr bwMode="auto">
            <a:xfrm>
              <a:off x="3488" y="312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299" name="Rectangle 46"/>
            <p:cNvSpPr>
              <a:spLocks noChangeArrowheads="1"/>
            </p:cNvSpPr>
            <p:nvPr/>
          </p:nvSpPr>
          <p:spPr bwMode="auto">
            <a:xfrm>
              <a:off x="3488" y="327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00" name="Rectangle 47"/>
            <p:cNvSpPr>
              <a:spLocks noChangeArrowheads="1"/>
            </p:cNvSpPr>
            <p:nvPr/>
          </p:nvSpPr>
          <p:spPr bwMode="auto">
            <a:xfrm>
              <a:off x="3488" y="341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01" name="Rectangle 48"/>
            <p:cNvSpPr>
              <a:spLocks noChangeArrowheads="1"/>
            </p:cNvSpPr>
            <p:nvPr/>
          </p:nvSpPr>
          <p:spPr bwMode="auto">
            <a:xfrm>
              <a:off x="3488" y="356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02" name="Rectangle 49"/>
            <p:cNvSpPr>
              <a:spLocks noChangeArrowheads="1"/>
            </p:cNvSpPr>
            <p:nvPr/>
          </p:nvSpPr>
          <p:spPr bwMode="auto">
            <a:xfrm>
              <a:off x="3488" y="370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03" name="Rectangle 50"/>
            <p:cNvSpPr>
              <a:spLocks noChangeArrowheads="1"/>
            </p:cNvSpPr>
            <p:nvPr/>
          </p:nvSpPr>
          <p:spPr bwMode="auto">
            <a:xfrm>
              <a:off x="3632" y="140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04" name="Rectangle 51"/>
            <p:cNvSpPr>
              <a:spLocks noChangeArrowheads="1"/>
            </p:cNvSpPr>
            <p:nvPr/>
          </p:nvSpPr>
          <p:spPr bwMode="auto">
            <a:xfrm>
              <a:off x="3632" y="154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05" name="Rectangle 52"/>
            <p:cNvSpPr>
              <a:spLocks noChangeArrowheads="1"/>
            </p:cNvSpPr>
            <p:nvPr/>
          </p:nvSpPr>
          <p:spPr bwMode="auto">
            <a:xfrm>
              <a:off x="3632" y="168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06" name="Rectangle 53"/>
            <p:cNvSpPr>
              <a:spLocks noChangeArrowheads="1"/>
            </p:cNvSpPr>
            <p:nvPr/>
          </p:nvSpPr>
          <p:spPr bwMode="auto">
            <a:xfrm>
              <a:off x="3632" y="183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07" name="Rectangle 54"/>
            <p:cNvSpPr>
              <a:spLocks noChangeArrowheads="1"/>
            </p:cNvSpPr>
            <p:nvPr/>
          </p:nvSpPr>
          <p:spPr bwMode="auto">
            <a:xfrm>
              <a:off x="3632" y="197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08" name="Rectangle 55"/>
            <p:cNvSpPr>
              <a:spLocks noChangeArrowheads="1"/>
            </p:cNvSpPr>
            <p:nvPr/>
          </p:nvSpPr>
          <p:spPr bwMode="auto">
            <a:xfrm>
              <a:off x="3632" y="212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09" name="Rectangle 56"/>
            <p:cNvSpPr>
              <a:spLocks noChangeArrowheads="1"/>
            </p:cNvSpPr>
            <p:nvPr/>
          </p:nvSpPr>
          <p:spPr bwMode="auto">
            <a:xfrm>
              <a:off x="3632" y="226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10" name="Rectangle 57"/>
            <p:cNvSpPr>
              <a:spLocks noChangeArrowheads="1"/>
            </p:cNvSpPr>
            <p:nvPr/>
          </p:nvSpPr>
          <p:spPr bwMode="auto">
            <a:xfrm>
              <a:off x="3632" y="240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11" name="Rectangle 58"/>
            <p:cNvSpPr>
              <a:spLocks noChangeArrowheads="1"/>
            </p:cNvSpPr>
            <p:nvPr/>
          </p:nvSpPr>
          <p:spPr bwMode="auto">
            <a:xfrm>
              <a:off x="3632" y="255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12" name="Rectangle 59"/>
            <p:cNvSpPr>
              <a:spLocks noChangeArrowheads="1"/>
            </p:cNvSpPr>
            <p:nvPr/>
          </p:nvSpPr>
          <p:spPr bwMode="auto">
            <a:xfrm>
              <a:off x="3632" y="269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13" name="Rectangle 60"/>
            <p:cNvSpPr>
              <a:spLocks noChangeArrowheads="1"/>
            </p:cNvSpPr>
            <p:nvPr/>
          </p:nvSpPr>
          <p:spPr bwMode="auto">
            <a:xfrm>
              <a:off x="3632" y="284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14" name="Rectangle 61"/>
            <p:cNvSpPr>
              <a:spLocks noChangeArrowheads="1"/>
            </p:cNvSpPr>
            <p:nvPr/>
          </p:nvSpPr>
          <p:spPr bwMode="auto">
            <a:xfrm>
              <a:off x="3632" y="298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15" name="Rectangle 62"/>
            <p:cNvSpPr>
              <a:spLocks noChangeArrowheads="1"/>
            </p:cNvSpPr>
            <p:nvPr/>
          </p:nvSpPr>
          <p:spPr bwMode="auto">
            <a:xfrm>
              <a:off x="3632" y="312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16" name="Rectangle 63"/>
            <p:cNvSpPr>
              <a:spLocks noChangeArrowheads="1"/>
            </p:cNvSpPr>
            <p:nvPr/>
          </p:nvSpPr>
          <p:spPr bwMode="auto">
            <a:xfrm>
              <a:off x="3632" y="327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17" name="Rectangle 64"/>
            <p:cNvSpPr>
              <a:spLocks noChangeArrowheads="1"/>
            </p:cNvSpPr>
            <p:nvPr/>
          </p:nvSpPr>
          <p:spPr bwMode="auto">
            <a:xfrm>
              <a:off x="3632" y="341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3318" name="Rectangle 65"/>
            <p:cNvSpPr>
              <a:spLocks noChangeArrowheads="1"/>
            </p:cNvSpPr>
            <p:nvPr/>
          </p:nvSpPr>
          <p:spPr bwMode="auto">
            <a:xfrm>
              <a:off x="3632" y="356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3319" name="Rectangle 66"/>
            <p:cNvSpPr>
              <a:spLocks noChangeArrowheads="1"/>
            </p:cNvSpPr>
            <p:nvPr/>
          </p:nvSpPr>
          <p:spPr bwMode="auto">
            <a:xfrm>
              <a:off x="3632" y="370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</p:grpSp>
      <p:sp>
        <p:nvSpPr>
          <p:cNvPr id="53264" name="Rectangle 67"/>
          <p:cNvSpPr>
            <a:spLocks noChangeArrowheads="1"/>
          </p:cNvSpPr>
          <p:nvPr/>
        </p:nvSpPr>
        <p:spPr bwMode="auto">
          <a:xfrm>
            <a:off x="5624511" y="1516063"/>
            <a:ext cx="91281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endParaRPr lang="en-US" sz="2000" b="0"/>
          </a:p>
          <a:p>
            <a:r>
              <a:rPr lang="en-US" sz="2000" b="0"/>
              <a:t>  Term</a:t>
            </a:r>
          </a:p>
        </p:txBody>
      </p:sp>
      <p:sp>
        <p:nvSpPr>
          <p:cNvPr id="53265" name="Rectangle 68"/>
          <p:cNvSpPr>
            <a:spLocks noChangeArrowheads="1"/>
          </p:cNvSpPr>
          <p:nvPr/>
        </p:nvSpPr>
        <p:spPr bwMode="auto">
          <a:xfrm rot="-5400000">
            <a:off x="6292849" y="1557337"/>
            <a:ext cx="11366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Document 1</a:t>
            </a:r>
          </a:p>
        </p:txBody>
      </p:sp>
      <p:sp>
        <p:nvSpPr>
          <p:cNvPr id="53266" name="Rectangle 69"/>
          <p:cNvSpPr>
            <a:spLocks noChangeArrowheads="1"/>
          </p:cNvSpPr>
          <p:nvPr/>
        </p:nvSpPr>
        <p:spPr bwMode="auto">
          <a:xfrm rot="-5400000">
            <a:off x="6596062" y="1557337"/>
            <a:ext cx="11366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Document 2</a:t>
            </a:r>
          </a:p>
        </p:txBody>
      </p:sp>
      <p:sp>
        <p:nvSpPr>
          <p:cNvPr id="53267" name="Rectangle 70"/>
          <p:cNvSpPr>
            <a:spLocks noChangeArrowheads="1"/>
          </p:cNvSpPr>
          <p:nvPr/>
        </p:nvSpPr>
        <p:spPr bwMode="auto">
          <a:xfrm>
            <a:off x="3698875" y="1676400"/>
            <a:ext cx="12541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/>
              <a:t>Stopword</a:t>
            </a:r>
          </a:p>
          <a:p>
            <a:r>
              <a:rPr lang="en-US" sz="2000" b="0"/>
              <a:t>     List</a:t>
            </a:r>
          </a:p>
        </p:txBody>
      </p:sp>
      <p:sp>
        <p:nvSpPr>
          <p:cNvPr id="53268" name="Right Arrow 72"/>
          <p:cNvSpPr>
            <a:spLocks noChangeArrowheads="1"/>
          </p:cNvSpPr>
          <p:nvPr/>
        </p:nvSpPr>
        <p:spPr bwMode="auto">
          <a:xfrm>
            <a:off x="4114800" y="403860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Inverted Indexing: Postings</a:t>
            </a:r>
          </a:p>
        </p:txBody>
      </p:sp>
      <p:grpSp>
        <p:nvGrpSpPr>
          <p:cNvPr id="2" name="Group 169"/>
          <p:cNvGrpSpPr>
            <a:grpSpLocks/>
          </p:cNvGrpSpPr>
          <p:nvPr/>
        </p:nvGrpSpPr>
        <p:grpSpPr bwMode="auto">
          <a:xfrm>
            <a:off x="1206500" y="1447800"/>
            <a:ext cx="2924175" cy="4625975"/>
            <a:chOff x="1104" y="928"/>
            <a:chExt cx="1842" cy="2914"/>
          </a:xfrm>
        </p:grpSpPr>
        <p:sp>
          <p:nvSpPr>
            <p:cNvPr id="54399" name="Rectangle 5"/>
            <p:cNvSpPr>
              <a:spLocks noChangeArrowheads="1"/>
            </p:cNvSpPr>
            <p:nvPr/>
          </p:nvSpPr>
          <p:spPr bwMode="auto">
            <a:xfrm>
              <a:off x="1196" y="3554"/>
              <a:ext cx="120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00" name="Rectangle 6"/>
            <p:cNvSpPr>
              <a:spLocks noChangeArrowheads="1"/>
            </p:cNvSpPr>
            <p:nvPr/>
          </p:nvSpPr>
          <p:spPr bwMode="auto">
            <a:xfrm>
              <a:off x="1104" y="3366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quick</a:t>
              </a:r>
            </a:p>
          </p:txBody>
        </p:sp>
        <p:sp>
          <p:nvSpPr>
            <p:cNvPr id="54401" name="Rectangle 7"/>
            <p:cNvSpPr>
              <a:spLocks noChangeArrowheads="1"/>
            </p:cNvSpPr>
            <p:nvPr/>
          </p:nvSpPr>
          <p:spPr bwMode="auto">
            <a:xfrm>
              <a:off x="1104" y="1782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brown</a:t>
              </a:r>
            </a:p>
          </p:txBody>
        </p:sp>
        <p:sp>
          <p:nvSpPr>
            <p:cNvPr id="54402" name="Rectangle 8"/>
            <p:cNvSpPr>
              <a:spLocks noChangeArrowheads="1"/>
            </p:cNvSpPr>
            <p:nvPr/>
          </p:nvSpPr>
          <p:spPr bwMode="auto">
            <a:xfrm>
              <a:off x="1104" y="221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fox</a:t>
              </a:r>
            </a:p>
          </p:txBody>
        </p:sp>
        <p:sp>
          <p:nvSpPr>
            <p:cNvPr id="54403" name="Rectangle 9"/>
            <p:cNvSpPr>
              <a:spLocks noChangeArrowheads="1"/>
            </p:cNvSpPr>
            <p:nvPr/>
          </p:nvSpPr>
          <p:spPr bwMode="auto">
            <a:xfrm>
              <a:off x="1104" y="3078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over</a:t>
              </a:r>
            </a:p>
          </p:txBody>
        </p:sp>
        <p:sp>
          <p:nvSpPr>
            <p:cNvPr id="54404" name="Rectangle 10"/>
            <p:cNvSpPr>
              <a:spLocks noChangeArrowheads="1"/>
            </p:cNvSpPr>
            <p:nvPr/>
          </p:nvSpPr>
          <p:spPr bwMode="auto">
            <a:xfrm>
              <a:off x="1104" y="2646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lazy</a:t>
              </a:r>
            </a:p>
          </p:txBody>
        </p:sp>
        <p:sp>
          <p:nvSpPr>
            <p:cNvPr id="54405" name="Rectangle 11"/>
            <p:cNvSpPr>
              <a:spLocks noChangeArrowheads="1"/>
            </p:cNvSpPr>
            <p:nvPr/>
          </p:nvSpPr>
          <p:spPr bwMode="auto">
            <a:xfrm>
              <a:off x="1104" y="207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dog</a:t>
              </a:r>
            </a:p>
          </p:txBody>
        </p:sp>
        <p:sp>
          <p:nvSpPr>
            <p:cNvPr id="54406" name="Rectangle 12"/>
            <p:cNvSpPr>
              <a:spLocks noChangeArrowheads="1"/>
            </p:cNvSpPr>
            <p:nvPr/>
          </p:nvSpPr>
          <p:spPr bwMode="auto">
            <a:xfrm>
              <a:off x="1104" y="1638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back</a:t>
              </a:r>
            </a:p>
          </p:txBody>
        </p:sp>
        <p:sp>
          <p:nvSpPr>
            <p:cNvPr id="54407" name="Rectangle 13"/>
            <p:cNvSpPr>
              <a:spLocks noChangeArrowheads="1"/>
            </p:cNvSpPr>
            <p:nvPr/>
          </p:nvSpPr>
          <p:spPr bwMode="auto">
            <a:xfrm>
              <a:off x="1104" y="293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now</a:t>
              </a:r>
            </a:p>
          </p:txBody>
        </p:sp>
        <p:sp>
          <p:nvSpPr>
            <p:cNvPr id="54408" name="Rectangle 14"/>
            <p:cNvSpPr>
              <a:spLocks noChangeArrowheads="1"/>
            </p:cNvSpPr>
            <p:nvPr/>
          </p:nvSpPr>
          <p:spPr bwMode="auto">
            <a:xfrm>
              <a:off x="1104" y="365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time</a:t>
              </a:r>
            </a:p>
          </p:txBody>
        </p:sp>
        <p:sp>
          <p:nvSpPr>
            <p:cNvPr id="54409" name="Rectangle 15"/>
            <p:cNvSpPr>
              <a:spLocks noChangeArrowheads="1"/>
            </p:cNvSpPr>
            <p:nvPr/>
          </p:nvSpPr>
          <p:spPr bwMode="auto">
            <a:xfrm>
              <a:off x="1104" y="1494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all</a:t>
              </a:r>
            </a:p>
          </p:txBody>
        </p:sp>
        <p:sp>
          <p:nvSpPr>
            <p:cNvPr id="54410" name="Rectangle 16"/>
            <p:cNvSpPr>
              <a:spLocks noChangeArrowheads="1"/>
            </p:cNvSpPr>
            <p:nvPr/>
          </p:nvSpPr>
          <p:spPr bwMode="auto">
            <a:xfrm>
              <a:off x="1104" y="2358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good</a:t>
              </a:r>
            </a:p>
          </p:txBody>
        </p:sp>
        <p:sp>
          <p:nvSpPr>
            <p:cNvPr id="54411" name="Rectangle 17"/>
            <p:cNvSpPr>
              <a:spLocks noChangeArrowheads="1"/>
            </p:cNvSpPr>
            <p:nvPr/>
          </p:nvSpPr>
          <p:spPr bwMode="auto">
            <a:xfrm>
              <a:off x="1104" y="279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men</a:t>
              </a:r>
            </a:p>
          </p:txBody>
        </p:sp>
        <p:sp>
          <p:nvSpPr>
            <p:cNvPr id="54412" name="Rectangle 18"/>
            <p:cNvSpPr>
              <a:spLocks noChangeArrowheads="1"/>
            </p:cNvSpPr>
            <p:nvPr/>
          </p:nvSpPr>
          <p:spPr bwMode="auto">
            <a:xfrm>
              <a:off x="1104" y="1926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come</a:t>
              </a:r>
            </a:p>
          </p:txBody>
        </p:sp>
        <p:sp>
          <p:nvSpPr>
            <p:cNvPr id="54413" name="Rectangle 19"/>
            <p:cNvSpPr>
              <a:spLocks noChangeArrowheads="1"/>
            </p:cNvSpPr>
            <p:nvPr/>
          </p:nvSpPr>
          <p:spPr bwMode="auto">
            <a:xfrm>
              <a:off x="1104" y="2502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jump</a:t>
              </a:r>
            </a:p>
          </p:txBody>
        </p:sp>
        <p:sp>
          <p:nvSpPr>
            <p:cNvPr id="54414" name="Rectangle 20"/>
            <p:cNvSpPr>
              <a:spLocks noChangeArrowheads="1"/>
            </p:cNvSpPr>
            <p:nvPr/>
          </p:nvSpPr>
          <p:spPr bwMode="auto">
            <a:xfrm>
              <a:off x="1104" y="135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aid</a:t>
              </a:r>
            </a:p>
          </p:txBody>
        </p:sp>
        <p:sp>
          <p:nvSpPr>
            <p:cNvPr id="54415" name="Rectangle 21"/>
            <p:cNvSpPr>
              <a:spLocks noChangeArrowheads="1"/>
            </p:cNvSpPr>
            <p:nvPr/>
          </p:nvSpPr>
          <p:spPr bwMode="auto">
            <a:xfrm>
              <a:off x="1104" y="3510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their</a:t>
              </a:r>
            </a:p>
          </p:txBody>
        </p:sp>
        <p:sp>
          <p:nvSpPr>
            <p:cNvPr id="54416" name="Rectangle 22"/>
            <p:cNvSpPr>
              <a:spLocks noChangeArrowheads="1"/>
            </p:cNvSpPr>
            <p:nvPr/>
          </p:nvSpPr>
          <p:spPr bwMode="auto">
            <a:xfrm>
              <a:off x="1104" y="3222"/>
              <a:ext cx="66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party</a:t>
              </a:r>
            </a:p>
          </p:txBody>
        </p:sp>
        <p:sp>
          <p:nvSpPr>
            <p:cNvPr id="54417" name="Rectangle 23"/>
            <p:cNvSpPr>
              <a:spLocks noChangeArrowheads="1"/>
            </p:cNvSpPr>
            <p:nvPr/>
          </p:nvSpPr>
          <p:spPr bwMode="auto">
            <a:xfrm>
              <a:off x="1776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18" name="Rectangle 24"/>
            <p:cNvSpPr>
              <a:spLocks noChangeArrowheads="1"/>
            </p:cNvSpPr>
            <p:nvPr/>
          </p:nvSpPr>
          <p:spPr bwMode="auto">
            <a:xfrm>
              <a:off x="1776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19" name="Rectangle 25"/>
            <p:cNvSpPr>
              <a:spLocks noChangeArrowheads="1"/>
            </p:cNvSpPr>
            <p:nvPr/>
          </p:nvSpPr>
          <p:spPr bwMode="auto">
            <a:xfrm>
              <a:off x="1776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20" name="Rectangle 26"/>
            <p:cNvSpPr>
              <a:spLocks noChangeArrowheads="1"/>
            </p:cNvSpPr>
            <p:nvPr/>
          </p:nvSpPr>
          <p:spPr bwMode="auto">
            <a:xfrm>
              <a:off x="1776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21" name="Rectangle 27"/>
            <p:cNvSpPr>
              <a:spLocks noChangeArrowheads="1"/>
            </p:cNvSpPr>
            <p:nvPr/>
          </p:nvSpPr>
          <p:spPr bwMode="auto">
            <a:xfrm>
              <a:off x="1776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22" name="Rectangle 28"/>
            <p:cNvSpPr>
              <a:spLocks noChangeArrowheads="1"/>
            </p:cNvSpPr>
            <p:nvPr/>
          </p:nvSpPr>
          <p:spPr bwMode="auto">
            <a:xfrm>
              <a:off x="1776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23" name="Rectangle 29"/>
            <p:cNvSpPr>
              <a:spLocks noChangeArrowheads="1"/>
            </p:cNvSpPr>
            <p:nvPr/>
          </p:nvSpPr>
          <p:spPr bwMode="auto">
            <a:xfrm>
              <a:off x="1776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24" name="Rectangle 30"/>
            <p:cNvSpPr>
              <a:spLocks noChangeArrowheads="1"/>
            </p:cNvSpPr>
            <p:nvPr/>
          </p:nvSpPr>
          <p:spPr bwMode="auto">
            <a:xfrm>
              <a:off x="1776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25" name="Rectangle 31"/>
            <p:cNvSpPr>
              <a:spLocks noChangeArrowheads="1"/>
            </p:cNvSpPr>
            <p:nvPr/>
          </p:nvSpPr>
          <p:spPr bwMode="auto">
            <a:xfrm>
              <a:off x="1776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26" name="Rectangle 32"/>
            <p:cNvSpPr>
              <a:spLocks noChangeArrowheads="1"/>
            </p:cNvSpPr>
            <p:nvPr/>
          </p:nvSpPr>
          <p:spPr bwMode="auto">
            <a:xfrm>
              <a:off x="1776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27" name="Rectangle 33"/>
            <p:cNvSpPr>
              <a:spLocks noChangeArrowheads="1"/>
            </p:cNvSpPr>
            <p:nvPr/>
          </p:nvSpPr>
          <p:spPr bwMode="auto">
            <a:xfrm>
              <a:off x="1776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28" name="Rectangle 34"/>
            <p:cNvSpPr>
              <a:spLocks noChangeArrowheads="1"/>
            </p:cNvSpPr>
            <p:nvPr/>
          </p:nvSpPr>
          <p:spPr bwMode="auto">
            <a:xfrm>
              <a:off x="1776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29" name="Rectangle 35"/>
            <p:cNvSpPr>
              <a:spLocks noChangeArrowheads="1"/>
            </p:cNvSpPr>
            <p:nvPr/>
          </p:nvSpPr>
          <p:spPr bwMode="auto">
            <a:xfrm>
              <a:off x="1776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30" name="Rectangle 36"/>
            <p:cNvSpPr>
              <a:spLocks noChangeArrowheads="1"/>
            </p:cNvSpPr>
            <p:nvPr/>
          </p:nvSpPr>
          <p:spPr bwMode="auto">
            <a:xfrm>
              <a:off x="1776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31" name="Rectangle 37"/>
            <p:cNvSpPr>
              <a:spLocks noChangeArrowheads="1"/>
            </p:cNvSpPr>
            <p:nvPr/>
          </p:nvSpPr>
          <p:spPr bwMode="auto">
            <a:xfrm>
              <a:off x="1776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32" name="Rectangle 38"/>
            <p:cNvSpPr>
              <a:spLocks noChangeArrowheads="1"/>
            </p:cNvSpPr>
            <p:nvPr/>
          </p:nvSpPr>
          <p:spPr bwMode="auto">
            <a:xfrm>
              <a:off x="1776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33" name="Rectangle 39"/>
            <p:cNvSpPr>
              <a:spLocks noChangeArrowheads="1"/>
            </p:cNvSpPr>
            <p:nvPr/>
          </p:nvSpPr>
          <p:spPr bwMode="auto">
            <a:xfrm>
              <a:off x="1776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34" name="Rectangle 40"/>
            <p:cNvSpPr>
              <a:spLocks noChangeArrowheads="1"/>
            </p:cNvSpPr>
            <p:nvPr/>
          </p:nvSpPr>
          <p:spPr bwMode="auto">
            <a:xfrm>
              <a:off x="1920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35" name="Rectangle 41"/>
            <p:cNvSpPr>
              <a:spLocks noChangeArrowheads="1"/>
            </p:cNvSpPr>
            <p:nvPr/>
          </p:nvSpPr>
          <p:spPr bwMode="auto">
            <a:xfrm>
              <a:off x="1920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36" name="Rectangle 42"/>
            <p:cNvSpPr>
              <a:spLocks noChangeArrowheads="1"/>
            </p:cNvSpPr>
            <p:nvPr/>
          </p:nvSpPr>
          <p:spPr bwMode="auto">
            <a:xfrm>
              <a:off x="1920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37" name="Rectangle 43"/>
            <p:cNvSpPr>
              <a:spLocks noChangeArrowheads="1"/>
            </p:cNvSpPr>
            <p:nvPr/>
          </p:nvSpPr>
          <p:spPr bwMode="auto">
            <a:xfrm>
              <a:off x="1920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38" name="Rectangle 44"/>
            <p:cNvSpPr>
              <a:spLocks noChangeArrowheads="1"/>
            </p:cNvSpPr>
            <p:nvPr/>
          </p:nvSpPr>
          <p:spPr bwMode="auto">
            <a:xfrm>
              <a:off x="1920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39" name="Rectangle 45"/>
            <p:cNvSpPr>
              <a:spLocks noChangeArrowheads="1"/>
            </p:cNvSpPr>
            <p:nvPr/>
          </p:nvSpPr>
          <p:spPr bwMode="auto">
            <a:xfrm>
              <a:off x="1920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40" name="Rectangle 46"/>
            <p:cNvSpPr>
              <a:spLocks noChangeArrowheads="1"/>
            </p:cNvSpPr>
            <p:nvPr/>
          </p:nvSpPr>
          <p:spPr bwMode="auto">
            <a:xfrm>
              <a:off x="1920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41" name="Rectangle 47"/>
            <p:cNvSpPr>
              <a:spLocks noChangeArrowheads="1"/>
            </p:cNvSpPr>
            <p:nvPr/>
          </p:nvSpPr>
          <p:spPr bwMode="auto">
            <a:xfrm>
              <a:off x="1920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42" name="Rectangle 48"/>
            <p:cNvSpPr>
              <a:spLocks noChangeArrowheads="1"/>
            </p:cNvSpPr>
            <p:nvPr/>
          </p:nvSpPr>
          <p:spPr bwMode="auto">
            <a:xfrm>
              <a:off x="1920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43" name="Rectangle 49"/>
            <p:cNvSpPr>
              <a:spLocks noChangeArrowheads="1"/>
            </p:cNvSpPr>
            <p:nvPr/>
          </p:nvSpPr>
          <p:spPr bwMode="auto">
            <a:xfrm>
              <a:off x="1920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44" name="Rectangle 50"/>
            <p:cNvSpPr>
              <a:spLocks noChangeArrowheads="1"/>
            </p:cNvSpPr>
            <p:nvPr/>
          </p:nvSpPr>
          <p:spPr bwMode="auto">
            <a:xfrm>
              <a:off x="1920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45" name="Rectangle 51"/>
            <p:cNvSpPr>
              <a:spLocks noChangeArrowheads="1"/>
            </p:cNvSpPr>
            <p:nvPr/>
          </p:nvSpPr>
          <p:spPr bwMode="auto">
            <a:xfrm>
              <a:off x="1920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46" name="Rectangle 52"/>
            <p:cNvSpPr>
              <a:spLocks noChangeArrowheads="1"/>
            </p:cNvSpPr>
            <p:nvPr/>
          </p:nvSpPr>
          <p:spPr bwMode="auto">
            <a:xfrm>
              <a:off x="1920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47" name="Rectangle 53"/>
            <p:cNvSpPr>
              <a:spLocks noChangeArrowheads="1"/>
            </p:cNvSpPr>
            <p:nvPr/>
          </p:nvSpPr>
          <p:spPr bwMode="auto">
            <a:xfrm>
              <a:off x="1920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48" name="Rectangle 54"/>
            <p:cNvSpPr>
              <a:spLocks noChangeArrowheads="1"/>
            </p:cNvSpPr>
            <p:nvPr/>
          </p:nvSpPr>
          <p:spPr bwMode="auto">
            <a:xfrm>
              <a:off x="1920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49" name="Rectangle 55"/>
            <p:cNvSpPr>
              <a:spLocks noChangeArrowheads="1"/>
            </p:cNvSpPr>
            <p:nvPr/>
          </p:nvSpPr>
          <p:spPr bwMode="auto">
            <a:xfrm>
              <a:off x="1920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50" name="Rectangle 56"/>
            <p:cNvSpPr>
              <a:spLocks noChangeArrowheads="1"/>
            </p:cNvSpPr>
            <p:nvPr/>
          </p:nvSpPr>
          <p:spPr bwMode="auto">
            <a:xfrm>
              <a:off x="1920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51" name="Rectangle 57"/>
            <p:cNvSpPr>
              <a:spLocks noChangeArrowheads="1"/>
            </p:cNvSpPr>
            <p:nvPr/>
          </p:nvSpPr>
          <p:spPr bwMode="auto">
            <a:xfrm>
              <a:off x="1187" y="1001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0"/>
                <a:t>Term</a:t>
              </a:r>
            </a:p>
          </p:txBody>
        </p:sp>
        <p:sp>
          <p:nvSpPr>
            <p:cNvPr id="54452" name="Rectangle 58"/>
            <p:cNvSpPr>
              <a:spLocks noChangeArrowheads="1"/>
            </p:cNvSpPr>
            <p:nvPr/>
          </p:nvSpPr>
          <p:spPr bwMode="auto">
            <a:xfrm rot="-5400000">
              <a:off x="1641" y="1037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1</a:t>
              </a:r>
            </a:p>
          </p:txBody>
        </p:sp>
        <p:sp>
          <p:nvSpPr>
            <p:cNvPr id="54453" name="Rectangle 59"/>
            <p:cNvSpPr>
              <a:spLocks noChangeArrowheads="1"/>
            </p:cNvSpPr>
            <p:nvPr/>
          </p:nvSpPr>
          <p:spPr bwMode="auto">
            <a:xfrm rot="-5400000">
              <a:off x="1785" y="1036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2</a:t>
              </a:r>
            </a:p>
          </p:txBody>
        </p:sp>
        <p:sp>
          <p:nvSpPr>
            <p:cNvPr id="54454" name="Rectangle 60"/>
            <p:cNvSpPr>
              <a:spLocks noChangeArrowheads="1"/>
            </p:cNvSpPr>
            <p:nvPr/>
          </p:nvSpPr>
          <p:spPr bwMode="auto">
            <a:xfrm>
              <a:off x="2064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55" name="Rectangle 61"/>
            <p:cNvSpPr>
              <a:spLocks noChangeArrowheads="1"/>
            </p:cNvSpPr>
            <p:nvPr/>
          </p:nvSpPr>
          <p:spPr bwMode="auto">
            <a:xfrm>
              <a:off x="2064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56" name="Rectangle 62"/>
            <p:cNvSpPr>
              <a:spLocks noChangeArrowheads="1"/>
            </p:cNvSpPr>
            <p:nvPr/>
          </p:nvSpPr>
          <p:spPr bwMode="auto">
            <a:xfrm>
              <a:off x="2064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57" name="Rectangle 63"/>
            <p:cNvSpPr>
              <a:spLocks noChangeArrowheads="1"/>
            </p:cNvSpPr>
            <p:nvPr/>
          </p:nvSpPr>
          <p:spPr bwMode="auto">
            <a:xfrm>
              <a:off x="2064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58" name="Rectangle 64"/>
            <p:cNvSpPr>
              <a:spLocks noChangeArrowheads="1"/>
            </p:cNvSpPr>
            <p:nvPr/>
          </p:nvSpPr>
          <p:spPr bwMode="auto">
            <a:xfrm>
              <a:off x="2064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59" name="Rectangle 65"/>
            <p:cNvSpPr>
              <a:spLocks noChangeArrowheads="1"/>
            </p:cNvSpPr>
            <p:nvPr/>
          </p:nvSpPr>
          <p:spPr bwMode="auto">
            <a:xfrm>
              <a:off x="2064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60" name="Rectangle 66"/>
            <p:cNvSpPr>
              <a:spLocks noChangeArrowheads="1"/>
            </p:cNvSpPr>
            <p:nvPr/>
          </p:nvSpPr>
          <p:spPr bwMode="auto">
            <a:xfrm>
              <a:off x="2064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61" name="Rectangle 67"/>
            <p:cNvSpPr>
              <a:spLocks noChangeArrowheads="1"/>
            </p:cNvSpPr>
            <p:nvPr/>
          </p:nvSpPr>
          <p:spPr bwMode="auto">
            <a:xfrm>
              <a:off x="2064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62" name="Rectangle 68"/>
            <p:cNvSpPr>
              <a:spLocks noChangeArrowheads="1"/>
            </p:cNvSpPr>
            <p:nvPr/>
          </p:nvSpPr>
          <p:spPr bwMode="auto">
            <a:xfrm>
              <a:off x="2064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63" name="Rectangle 69"/>
            <p:cNvSpPr>
              <a:spLocks noChangeArrowheads="1"/>
            </p:cNvSpPr>
            <p:nvPr/>
          </p:nvSpPr>
          <p:spPr bwMode="auto">
            <a:xfrm>
              <a:off x="2064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64" name="Rectangle 70"/>
            <p:cNvSpPr>
              <a:spLocks noChangeArrowheads="1"/>
            </p:cNvSpPr>
            <p:nvPr/>
          </p:nvSpPr>
          <p:spPr bwMode="auto">
            <a:xfrm>
              <a:off x="2064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65" name="Rectangle 71"/>
            <p:cNvSpPr>
              <a:spLocks noChangeArrowheads="1"/>
            </p:cNvSpPr>
            <p:nvPr/>
          </p:nvSpPr>
          <p:spPr bwMode="auto">
            <a:xfrm>
              <a:off x="2064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66" name="Rectangle 72"/>
            <p:cNvSpPr>
              <a:spLocks noChangeArrowheads="1"/>
            </p:cNvSpPr>
            <p:nvPr/>
          </p:nvSpPr>
          <p:spPr bwMode="auto">
            <a:xfrm>
              <a:off x="2064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67" name="Rectangle 73"/>
            <p:cNvSpPr>
              <a:spLocks noChangeArrowheads="1"/>
            </p:cNvSpPr>
            <p:nvPr/>
          </p:nvSpPr>
          <p:spPr bwMode="auto">
            <a:xfrm>
              <a:off x="2064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68" name="Rectangle 74"/>
            <p:cNvSpPr>
              <a:spLocks noChangeArrowheads="1"/>
            </p:cNvSpPr>
            <p:nvPr/>
          </p:nvSpPr>
          <p:spPr bwMode="auto">
            <a:xfrm>
              <a:off x="2064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69" name="Rectangle 75"/>
            <p:cNvSpPr>
              <a:spLocks noChangeArrowheads="1"/>
            </p:cNvSpPr>
            <p:nvPr/>
          </p:nvSpPr>
          <p:spPr bwMode="auto">
            <a:xfrm>
              <a:off x="2064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70" name="Rectangle 76"/>
            <p:cNvSpPr>
              <a:spLocks noChangeArrowheads="1"/>
            </p:cNvSpPr>
            <p:nvPr/>
          </p:nvSpPr>
          <p:spPr bwMode="auto">
            <a:xfrm>
              <a:off x="2064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71" name="Rectangle 77"/>
            <p:cNvSpPr>
              <a:spLocks noChangeArrowheads="1"/>
            </p:cNvSpPr>
            <p:nvPr/>
          </p:nvSpPr>
          <p:spPr bwMode="auto">
            <a:xfrm>
              <a:off x="2208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72" name="Rectangle 78"/>
            <p:cNvSpPr>
              <a:spLocks noChangeArrowheads="1"/>
            </p:cNvSpPr>
            <p:nvPr/>
          </p:nvSpPr>
          <p:spPr bwMode="auto">
            <a:xfrm>
              <a:off x="2208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73" name="Rectangle 79"/>
            <p:cNvSpPr>
              <a:spLocks noChangeArrowheads="1"/>
            </p:cNvSpPr>
            <p:nvPr/>
          </p:nvSpPr>
          <p:spPr bwMode="auto">
            <a:xfrm>
              <a:off x="2208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74" name="Rectangle 80"/>
            <p:cNvSpPr>
              <a:spLocks noChangeArrowheads="1"/>
            </p:cNvSpPr>
            <p:nvPr/>
          </p:nvSpPr>
          <p:spPr bwMode="auto">
            <a:xfrm>
              <a:off x="2208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75" name="Rectangle 81"/>
            <p:cNvSpPr>
              <a:spLocks noChangeArrowheads="1"/>
            </p:cNvSpPr>
            <p:nvPr/>
          </p:nvSpPr>
          <p:spPr bwMode="auto">
            <a:xfrm>
              <a:off x="2208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76" name="Rectangle 82"/>
            <p:cNvSpPr>
              <a:spLocks noChangeArrowheads="1"/>
            </p:cNvSpPr>
            <p:nvPr/>
          </p:nvSpPr>
          <p:spPr bwMode="auto">
            <a:xfrm>
              <a:off x="2208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77" name="Rectangle 83"/>
            <p:cNvSpPr>
              <a:spLocks noChangeArrowheads="1"/>
            </p:cNvSpPr>
            <p:nvPr/>
          </p:nvSpPr>
          <p:spPr bwMode="auto">
            <a:xfrm>
              <a:off x="2208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78" name="Rectangle 84"/>
            <p:cNvSpPr>
              <a:spLocks noChangeArrowheads="1"/>
            </p:cNvSpPr>
            <p:nvPr/>
          </p:nvSpPr>
          <p:spPr bwMode="auto">
            <a:xfrm>
              <a:off x="2208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79" name="Rectangle 85"/>
            <p:cNvSpPr>
              <a:spLocks noChangeArrowheads="1"/>
            </p:cNvSpPr>
            <p:nvPr/>
          </p:nvSpPr>
          <p:spPr bwMode="auto">
            <a:xfrm>
              <a:off x="2208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80" name="Rectangle 86"/>
            <p:cNvSpPr>
              <a:spLocks noChangeArrowheads="1"/>
            </p:cNvSpPr>
            <p:nvPr/>
          </p:nvSpPr>
          <p:spPr bwMode="auto">
            <a:xfrm>
              <a:off x="2208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81" name="Rectangle 87"/>
            <p:cNvSpPr>
              <a:spLocks noChangeArrowheads="1"/>
            </p:cNvSpPr>
            <p:nvPr/>
          </p:nvSpPr>
          <p:spPr bwMode="auto">
            <a:xfrm>
              <a:off x="2208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82" name="Rectangle 88"/>
            <p:cNvSpPr>
              <a:spLocks noChangeArrowheads="1"/>
            </p:cNvSpPr>
            <p:nvPr/>
          </p:nvSpPr>
          <p:spPr bwMode="auto">
            <a:xfrm>
              <a:off x="2208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83" name="Rectangle 89"/>
            <p:cNvSpPr>
              <a:spLocks noChangeArrowheads="1"/>
            </p:cNvSpPr>
            <p:nvPr/>
          </p:nvSpPr>
          <p:spPr bwMode="auto">
            <a:xfrm>
              <a:off x="2208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84" name="Rectangle 90"/>
            <p:cNvSpPr>
              <a:spLocks noChangeArrowheads="1"/>
            </p:cNvSpPr>
            <p:nvPr/>
          </p:nvSpPr>
          <p:spPr bwMode="auto">
            <a:xfrm>
              <a:off x="2208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85" name="Rectangle 91"/>
            <p:cNvSpPr>
              <a:spLocks noChangeArrowheads="1"/>
            </p:cNvSpPr>
            <p:nvPr/>
          </p:nvSpPr>
          <p:spPr bwMode="auto">
            <a:xfrm>
              <a:off x="2208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86" name="Rectangle 92"/>
            <p:cNvSpPr>
              <a:spLocks noChangeArrowheads="1"/>
            </p:cNvSpPr>
            <p:nvPr/>
          </p:nvSpPr>
          <p:spPr bwMode="auto">
            <a:xfrm>
              <a:off x="2208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87" name="Rectangle 93"/>
            <p:cNvSpPr>
              <a:spLocks noChangeArrowheads="1"/>
            </p:cNvSpPr>
            <p:nvPr/>
          </p:nvSpPr>
          <p:spPr bwMode="auto">
            <a:xfrm>
              <a:off x="2208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88" name="Rectangle 94"/>
            <p:cNvSpPr>
              <a:spLocks noChangeArrowheads="1"/>
            </p:cNvSpPr>
            <p:nvPr/>
          </p:nvSpPr>
          <p:spPr bwMode="auto">
            <a:xfrm rot="-5400000">
              <a:off x="1929" y="1036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3</a:t>
              </a:r>
            </a:p>
          </p:txBody>
        </p:sp>
        <p:sp>
          <p:nvSpPr>
            <p:cNvPr id="54489" name="Rectangle 95"/>
            <p:cNvSpPr>
              <a:spLocks noChangeArrowheads="1"/>
            </p:cNvSpPr>
            <p:nvPr/>
          </p:nvSpPr>
          <p:spPr bwMode="auto">
            <a:xfrm rot="-5400000">
              <a:off x="2073" y="1036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4</a:t>
              </a:r>
            </a:p>
          </p:txBody>
        </p:sp>
        <p:sp>
          <p:nvSpPr>
            <p:cNvPr id="54490" name="Rectangle 96"/>
            <p:cNvSpPr>
              <a:spLocks noChangeArrowheads="1"/>
            </p:cNvSpPr>
            <p:nvPr/>
          </p:nvSpPr>
          <p:spPr bwMode="auto">
            <a:xfrm>
              <a:off x="2352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91" name="Rectangle 97"/>
            <p:cNvSpPr>
              <a:spLocks noChangeArrowheads="1"/>
            </p:cNvSpPr>
            <p:nvPr/>
          </p:nvSpPr>
          <p:spPr bwMode="auto">
            <a:xfrm>
              <a:off x="2352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92" name="Rectangle 98"/>
            <p:cNvSpPr>
              <a:spLocks noChangeArrowheads="1"/>
            </p:cNvSpPr>
            <p:nvPr/>
          </p:nvSpPr>
          <p:spPr bwMode="auto">
            <a:xfrm>
              <a:off x="2352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93" name="Rectangle 99"/>
            <p:cNvSpPr>
              <a:spLocks noChangeArrowheads="1"/>
            </p:cNvSpPr>
            <p:nvPr/>
          </p:nvSpPr>
          <p:spPr bwMode="auto">
            <a:xfrm>
              <a:off x="2352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94" name="Rectangle 100"/>
            <p:cNvSpPr>
              <a:spLocks noChangeArrowheads="1"/>
            </p:cNvSpPr>
            <p:nvPr/>
          </p:nvSpPr>
          <p:spPr bwMode="auto">
            <a:xfrm>
              <a:off x="2352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95" name="Rectangle 101"/>
            <p:cNvSpPr>
              <a:spLocks noChangeArrowheads="1"/>
            </p:cNvSpPr>
            <p:nvPr/>
          </p:nvSpPr>
          <p:spPr bwMode="auto">
            <a:xfrm>
              <a:off x="2352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96" name="Rectangle 102"/>
            <p:cNvSpPr>
              <a:spLocks noChangeArrowheads="1"/>
            </p:cNvSpPr>
            <p:nvPr/>
          </p:nvSpPr>
          <p:spPr bwMode="auto">
            <a:xfrm>
              <a:off x="2352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497" name="Rectangle 103"/>
            <p:cNvSpPr>
              <a:spLocks noChangeArrowheads="1"/>
            </p:cNvSpPr>
            <p:nvPr/>
          </p:nvSpPr>
          <p:spPr bwMode="auto">
            <a:xfrm>
              <a:off x="2352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98" name="Rectangle 104"/>
            <p:cNvSpPr>
              <a:spLocks noChangeArrowheads="1"/>
            </p:cNvSpPr>
            <p:nvPr/>
          </p:nvSpPr>
          <p:spPr bwMode="auto">
            <a:xfrm>
              <a:off x="2352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499" name="Rectangle 105"/>
            <p:cNvSpPr>
              <a:spLocks noChangeArrowheads="1"/>
            </p:cNvSpPr>
            <p:nvPr/>
          </p:nvSpPr>
          <p:spPr bwMode="auto">
            <a:xfrm>
              <a:off x="2352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00" name="Rectangle 106"/>
            <p:cNvSpPr>
              <a:spLocks noChangeArrowheads="1"/>
            </p:cNvSpPr>
            <p:nvPr/>
          </p:nvSpPr>
          <p:spPr bwMode="auto">
            <a:xfrm>
              <a:off x="2352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01" name="Rectangle 107"/>
            <p:cNvSpPr>
              <a:spLocks noChangeArrowheads="1"/>
            </p:cNvSpPr>
            <p:nvPr/>
          </p:nvSpPr>
          <p:spPr bwMode="auto">
            <a:xfrm>
              <a:off x="2352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02" name="Rectangle 108"/>
            <p:cNvSpPr>
              <a:spLocks noChangeArrowheads="1"/>
            </p:cNvSpPr>
            <p:nvPr/>
          </p:nvSpPr>
          <p:spPr bwMode="auto">
            <a:xfrm>
              <a:off x="2352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03" name="Rectangle 109"/>
            <p:cNvSpPr>
              <a:spLocks noChangeArrowheads="1"/>
            </p:cNvSpPr>
            <p:nvPr/>
          </p:nvSpPr>
          <p:spPr bwMode="auto">
            <a:xfrm>
              <a:off x="2352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04" name="Rectangle 110"/>
            <p:cNvSpPr>
              <a:spLocks noChangeArrowheads="1"/>
            </p:cNvSpPr>
            <p:nvPr/>
          </p:nvSpPr>
          <p:spPr bwMode="auto">
            <a:xfrm>
              <a:off x="2352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05" name="Rectangle 111"/>
            <p:cNvSpPr>
              <a:spLocks noChangeArrowheads="1"/>
            </p:cNvSpPr>
            <p:nvPr/>
          </p:nvSpPr>
          <p:spPr bwMode="auto">
            <a:xfrm>
              <a:off x="2352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06" name="Rectangle 112"/>
            <p:cNvSpPr>
              <a:spLocks noChangeArrowheads="1"/>
            </p:cNvSpPr>
            <p:nvPr/>
          </p:nvSpPr>
          <p:spPr bwMode="auto">
            <a:xfrm>
              <a:off x="2352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07" name="Rectangle 113"/>
            <p:cNvSpPr>
              <a:spLocks noChangeArrowheads="1"/>
            </p:cNvSpPr>
            <p:nvPr/>
          </p:nvSpPr>
          <p:spPr bwMode="auto">
            <a:xfrm>
              <a:off x="2496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08" name="Rectangle 114"/>
            <p:cNvSpPr>
              <a:spLocks noChangeArrowheads="1"/>
            </p:cNvSpPr>
            <p:nvPr/>
          </p:nvSpPr>
          <p:spPr bwMode="auto">
            <a:xfrm>
              <a:off x="2496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09" name="Rectangle 115"/>
            <p:cNvSpPr>
              <a:spLocks noChangeArrowheads="1"/>
            </p:cNvSpPr>
            <p:nvPr/>
          </p:nvSpPr>
          <p:spPr bwMode="auto">
            <a:xfrm>
              <a:off x="2496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10" name="Rectangle 116"/>
            <p:cNvSpPr>
              <a:spLocks noChangeArrowheads="1"/>
            </p:cNvSpPr>
            <p:nvPr/>
          </p:nvSpPr>
          <p:spPr bwMode="auto">
            <a:xfrm>
              <a:off x="2496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11" name="Rectangle 117"/>
            <p:cNvSpPr>
              <a:spLocks noChangeArrowheads="1"/>
            </p:cNvSpPr>
            <p:nvPr/>
          </p:nvSpPr>
          <p:spPr bwMode="auto">
            <a:xfrm>
              <a:off x="2496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12" name="Rectangle 118"/>
            <p:cNvSpPr>
              <a:spLocks noChangeArrowheads="1"/>
            </p:cNvSpPr>
            <p:nvPr/>
          </p:nvSpPr>
          <p:spPr bwMode="auto">
            <a:xfrm>
              <a:off x="2496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13" name="Rectangle 119"/>
            <p:cNvSpPr>
              <a:spLocks noChangeArrowheads="1"/>
            </p:cNvSpPr>
            <p:nvPr/>
          </p:nvSpPr>
          <p:spPr bwMode="auto">
            <a:xfrm>
              <a:off x="2496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14" name="Rectangle 120"/>
            <p:cNvSpPr>
              <a:spLocks noChangeArrowheads="1"/>
            </p:cNvSpPr>
            <p:nvPr/>
          </p:nvSpPr>
          <p:spPr bwMode="auto">
            <a:xfrm>
              <a:off x="2496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15" name="Rectangle 121"/>
            <p:cNvSpPr>
              <a:spLocks noChangeArrowheads="1"/>
            </p:cNvSpPr>
            <p:nvPr/>
          </p:nvSpPr>
          <p:spPr bwMode="auto">
            <a:xfrm>
              <a:off x="2496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16" name="Rectangle 122"/>
            <p:cNvSpPr>
              <a:spLocks noChangeArrowheads="1"/>
            </p:cNvSpPr>
            <p:nvPr/>
          </p:nvSpPr>
          <p:spPr bwMode="auto">
            <a:xfrm>
              <a:off x="2496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17" name="Rectangle 123"/>
            <p:cNvSpPr>
              <a:spLocks noChangeArrowheads="1"/>
            </p:cNvSpPr>
            <p:nvPr/>
          </p:nvSpPr>
          <p:spPr bwMode="auto">
            <a:xfrm>
              <a:off x="2496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18" name="Rectangle 124"/>
            <p:cNvSpPr>
              <a:spLocks noChangeArrowheads="1"/>
            </p:cNvSpPr>
            <p:nvPr/>
          </p:nvSpPr>
          <p:spPr bwMode="auto">
            <a:xfrm>
              <a:off x="2496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19" name="Rectangle 125"/>
            <p:cNvSpPr>
              <a:spLocks noChangeArrowheads="1"/>
            </p:cNvSpPr>
            <p:nvPr/>
          </p:nvSpPr>
          <p:spPr bwMode="auto">
            <a:xfrm>
              <a:off x="2496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20" name="Rectangle 126"/>
            <p:cNvSpPr>
              <a:spLocks noChangeArrowheads="1"/>
            </p:cNvSpPr>
            <p:nvPr/>
          </p:nvSpPr>
          <p:spPr bwMode="auto">
            <a:xfrm>
              <a:off x="2496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21" name="Rectangle 127"/>
            <p:cNvSpPr>
              <a:spLocks noChangeArrowheads="1"/>
            </p:cNvSpPr>
            <p:nvPr/>
          </p:nvSpPr>
          <p:spPr bwMode="auto">
            <a:xfrm>
              <a:off x="2496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22" name="Rectangle 128"/>
            <p:cNvSpPr>
              <a:spLocks noChangeArrowheads="1"/>
            </p:cNvSpPr>
            <p:nvPr/>
          </p:nvSpPr>
          <p:spPr bwMode="auto">
            <a:xfrm>
              <a:off x="2496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23" name="Rectangle 129"/>
            <p:cNvSpPr>
              <a:spLocks noChangeArrowheads="1"/>
            </p:cNvSpPr>
            <p:nvPr/>
          </p:nvSpPr>
          <p:spPr bwMode="auto">
            <a:xfrm>
              <a:off x="2496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24" name="Rectangle 130"/>
            <p:cNvSpPr>
              <a:spLocks noChangeArrowheads="1"/>
            </p:cNvSpPr>
            <p:nvPr/>
          </p:nvSpPr>
          <p:spPr bwMode="auto">
            <a:xfrm rot="-5400000">
              <a:off x="2217" y="1037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5</a:t>
              </a:r>
            </a:p>
          </p:txBody>
        </p:sp>
        <p:sp>
          <p:nvSpPr>
            <p:cNvPr id="54525" name="Rectangle 131"/>
            <p:cNvSpPr>
              <a:spLocks noChangeArrowheads="1"/>
            </p:cNvSpPr>
            <p:nvPr/>
          </p:nvSpPr>
          <p:spPr bwMode="auto">
            <a:xfrm rot="-5400000">
              <a:off x="2361" y="1037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6</a:t>
              </a:r>
            </a:p>
          </p:txBody>
        </p:sp>
        <p:sp>
          <p:nvSpPr>
            <p:cNvPr id="54526" name="Rectangle 132"/>
            <p:cNvSpPr>
              <a:spLocks noChangeArrowheads="1"/>
            </p:cNvSpPr>
            <p:nvPr/>
          </p:nvSpPr>
          <p:spPr bwMode="auto">
            <a:xfrm>
              <a:off x="2640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27" name="Rectangle 133"/>
            <p:cNvSpPr>
              <a:spLocks noChangeArrowheads="1"/>
            </p:cNvSpPr>
            <p:nvPr/>
          </p:nvSpPr>
          <p:spPr bwMode="auto">
            <a:xfrm>
              <a:off x="2640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28" name="Rectangle 134"/>
            <p:cNvSpPr>
              <a:spLocks noChangeArrowheads="1"/>
            </p:cNvSpPr>
            <p:nvPr/>
          </p:nvSpPr>
          <p:spPr bwMode="auto">
            <a:xfrm>
              <a:off x="2640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29" name="Rectangle 135"/>
            <p:cNvSpPr>
              <a:spLocks noChangeArrowheads="1"/>
            </p:cNvSpPr>
            <p:nvPr/>
          </p:nvSpPr>
          <p:spPr bwMode="auto">
            <a:xfrm>
              <a:off x="2640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30" name="Rectangle 136"/>
            <p:cNvSpPr>
              <a:spLocks noChangeArrowheads="1"/>
            </p:cNvSpPr>
            <p:nvPr/>
          </p:nvSpPr>
          <p:spPr bwMode="auto">
            <a:xfrm>
              <a:off x="2640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31" name="Rectangle 137"/>
            <p:cNvSpPr>
              <a:spLocks noChangeArrowheads="1"/>
            </p:cNvSpPr>
            <p:nvPr/>
          </p:nvSpPr>
          <p:spPr bwMode="auto">
            <a:xfrm>
              <a:off x="2640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32" name="Rectangle 138"/>
            <p:cNvSpPr>
              <a:spLocks noChangeArrowheads="1"/>
            </p:cNvSpPr>
            <p:nvPr/>
          </p:nvSpPr>
          <p:spPr bwMode="auto">
            <a:xfrm>
              <a:off x="2640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33" name="Rectangle 139"/>
            <p:cNvSpPr>
              <a:spLocks noChangeArrowheads="1"/>
            </p:cNvSpPr>
            <p:nvPr/>
          </p:nvSpPr>
          <p:spPr bwMode="auto">
            <a:xfrm>
              <a:off x="2640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34" name="Rectangle 140"/>
            <p:cNvSpPr>
              <a:spLocks noChangeArrowheads="1"/>
            </p:cNvSpPr>
            <p:nvPr/>
          </p:nvSpPr>
          <p:spPr bwMode="auto">
            <a:xfrm>
              <a:off x="2640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35" name="Rectangle 141"/>
            <p:cNvSpPr>
              <a:spLocks noChangeArrowheads="1"/>
            </p:cNvSpPr>
            <p:nvPr/>
          </p:nvSpPr>
          <p:spPr bwMode="auto">
            <a:xfrm>
              <a:off x="2640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36" name="Rectangle 142"/>
            <p:cNvSpPr>
              <a:spLocks noChangeArrowheads="1"/>
            </p:cNvSpPr>
            <p:nvPr/>
          </p:nvSpPr>
          <p:spPr bwMode="auto">
            <a:xfrm>
              <a:off x="2640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37" name="Rectangle 143"/>
            <p:cNvSpPr>
              <a:spLocks noChangeArrowheads="1"/>
            </p:cNvSpPr>
            <p:nvPr/>
          </p:nvSpPr>
          <p:spPr bwMode="auto">
            <a:xfrm>
              <a:off x="2640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38" name="Rectangle 144"/>
            <p:cNvSpPr>
              <a:spLocks noChangeArrowheads="1"/>
            </p:cNvSpPr>
            <p:nvPr/>
          </p:nvSpPr>
          <p:spPr bwMode="auto">
            <a:xfrm>
              <a:off x="2640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39" name="Rectangle 145"/>
            <p:cNvSpPr>
              <a:spLocks noChangeArrowheads="1"/>
            </p:cNvSpPr>
            <p:nvPr/>
          </p:nvSpPr>
          <p:spPr bwMode="auto">
            <a:xfrm>
              <a:off x="2640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40" name="Rectangle 146"/>
            <p:cNvSpPr>
              <a:spLocks noChangeArrowheads="1"/>
            </p:cNvSpPr>
            <p:nvPr/>
          </p:nvSpPr>
          <p:spPr bwMode="auto">
            <a:xfrm>
              <a:off x="2640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41" name="Rectangle 147"/>
            <p:cNvSpPr>
              <a:spLocks noChangeArrowheads="1"/>
            </p:cNvSpPr>
            <p:nvPr/>
          </p:nvSpPr>
          <p:spPr bwMode="auto">
            <a:xfrm>
              <a:off x="2640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42" name="Rectangle 148"/>
            <p:cNvSpPr>
              <a:spLocks noChangeArrowheads="1"/>
            </p:cNvSpPr>
            <p:nvPr/>
          </p:nvSpPr>
          <p:spPr bwMode="auto">
            <a:xfrm>
              <a:off x="2640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43" name="Rectangle 149"/>
            <p:cNvSpPr>
              <a:spLocks noChangeArrowheads="1"/>
            </p:cNvSpPr>
            <p:nvPr/>
          </p:nvSpPr>
          <p:spPr bwMode="auto">
            <a:xfrm>
              <a:off x="2784" y="135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44" name="Rectangle 150"/>
            <p:cNvSpPr>
              <a:spLocks noChangeArrowheads="1"/>
            </p:cNvSpPr>
            <p:nvPr/>
          </p:nvSpPr>
          <p:spPr bwMode="auto">
            <a:xfrm>
              <a:off x="2784" y="14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45" name="Rectangle 151"/>
            <p:cNvSpPr>
              <a:spLocks noChangeArrowheads="1"/>
            </p:cNvSpPr>
            <p:nvPr/>
          </p:nvSpPr>
          <p:spPr bwMode="auto">
            <a:xfrm>
              <a:off x="2784" y="16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46" name="Rectangle 152"/>
            <p:cNvSpPr>
              <a:spLocks noChangeArrowheads="1"/>
            </p:cNvSpPr>
            <p:nvPr/>
          </p:nvSpPr>
          <p:spPr bwMode="auto">
            <a:xfrm>
              <a:off x="2784" y="178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47" name="Rectangle 153"/>
            <p:cNvSpPr>
              <a:spLocks noChangeArrowheads="1"/>
            </p:cNvSpPr>
            <p:nvPr/>
          </p:nvSpPr>
          <p:spPr bwMode="auto">
            <a:xfrm>
              <a:off x="2784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48" name="Rectangle 154"/>
            <p:cNvSpPr>
              <a:spLocks noChangeArrowheads="1"/>
            </p:cNvSpPr>
            <p:nvPr/>
          </p:nvSpPr>
          <p:spPr bwMode="auto">
            <a:xfrm>
              <a:off x="2784" y="207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49" name="Rectangle 155"/>
            <p:cNvSpPr>
              <a:spLocks noChangeArrowheads="1"/>
            </p:cNvSpPr>
            <p:nvPr/>
          </p:nvSpPr>
          <p:spPr bwMode="auto">
            <a:xfrm>
              <a:off x="2784" y="221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50" name="Rectangle 156"/>
            <p:cNvSpPr>
              <a:spLocks noChangeArrowheads="1"/>
            </p:cNvSpPr>
            <p:nvPr/>
          </p:nvSpPr>
          <p:spPr bwMode="auto">
            <a:xfrm>
              <a:off x="2784" y="23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51" name="Rectangle 157"/>
            <p:cNvSpPr>
              <a:spLocks noChangeArrowheads="1"/>
            </p:cNvSpPr>
            <p:nvPr/>
          </p:nvSpPr>
          <p:spPr bwMode="auto">
            <a:xfrm>
              <a:off x="2784" y="25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52" name="Rectangle 158"/>
            <p:cNvSpPr>
              <a:spLocks noChangeArrowheads="1"/>
            </p:cNvSpPr>
            <p:nvPr/>
          </p:nvSpPr>
          <p:spPr bwMode="auto">
            <a:xfrm>
              <a:off x="2784" y="264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53" name="Rectangle 159"/>
            <p:cNvSpPr>
              <a:spLocks noChangeArrowheads="1"/>
            </p:cNvSpPr>
            <p:nvPr/>
          </p:nvSpPr>
          <p:spPr bwMode="auto">
            <a:xfrm>
              <a:off x="2784" y="279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54" name="Rectangle 160"/>
            <p:cNvSpPr>
              <a:spLocks noChangeArrowheads="1"/>
            </p:cNvSpPr>
            <p:nvPr/>
          </p:nvSpPr>
          <p:spPr bwMode="auto">
            <a:xfrm>
              <a:off x="2784" y="293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55" name="Rectangle 161"/>
            <p:cNvSpPr>
              <a:spLocks noChangeArrowheads="1"/>
            </p:cNvSpPr>
            <p:nvPr/>
          </p:nvSpPr>
          <p:spPr bwMode="auto">
            <a:xfrm>
              <a:off x="2784" y="307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56" name="Rectangle 162"/>
            <p:cNvSpPr>
              <a:spLocks noChangeArrowheads="1"/>
            </p:cNvSpPr>
            <p:nvPr/>
          </p:nvSpPr>
          <p:spPr bwMode="auto">
            <a:xfrm>
              <a:off x="2784" y="322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1</a:t>
              </a:r>
            </a:p>
          </p:txBody>
        </p:sp>
        <p:sp>
          <p:nvSpPr>
            <p:cNvPr id="54557" name="Rectangle 163"/>
            <p:cNvSpPr>
              <a:spLocks noChangeArrowheads="1"/>
            </p:cNvSpPr>
            <p:nvPr/>
          </p:nvSpPr>
          <p:spPr bwMode="auto">
            <a:xfrm>
              <a:off x="2784" y="33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58" name="Rectangle 164"/>
            <p:cNvSpPr>
              <a:spLocks noChangeArrowheads="1"/>
            </p:cNvSpPr>
            <p:nvPr/>
          </p:nvSpPr>
          <p:spPr bwMode="auto">
            <a:xfrm>
              <a:off x="2784" y="35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59" name="Rectangle 165"/>
            <p:cNvSpPr>
              <a:spLocks noChangeArrowheads="1"/>
            </p:cNvSpPr>
            <p:nvPr/>
          </p:nvSpPr>
          <p:spPr bwMode="auto">
            <a:xfrm>
              <a:off x="2784" y="365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/>
                <a:t>0</a:t>
              </a:r>
            </a:p>
          </p:txBody>
        </p:sp>
        <p:sp>
          <p:nvSpPr>
            <p:cNvPr id="54560" name="Rectangle 166"/>
            <p:cNvSpPr>
              <a:spLocks noChangeArrowheads="1"/>
            </p:cNvSpPr>
            <p:nvPr/>
          </p:nvSpPr>
          <p:spPr bwMode="auto">
            <a:xfrm rot="-5400000">
              <a:off x="2505" y="1037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7</a:t>
              </a:r>
            </a:p>
          </p:txBody>
        </p:sp>
        <p:sp>
          <p:nvSpPr>
            <p:cNvPr id="54561" name="Rectangle 167"/>
            <p:cNvSpPr>
              <a:spLocks noChangeArrowheads="1"/>
            </p:cNvSpPr>
            <p:nvPr/>
          </p:nvSpPr>
          <p:spPr bwMode="auto">
            <a:xfrm rot="-5400000">
              <a:off x="2648" y="1037"/>
              <a:ext cx="4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/>
                <a:t>Doc 8</a:t>
              </a:r>
            </a:p>
          </p:txBody>
        </p:sp>
      </p:grp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5181600" y="53340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quick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5181600" y="28194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brown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5181600" y="35052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fox</a:t>
            </a:r>
          </a:p>
        </p:txBody>
      </p:sp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5181600" y="48768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over</a:t>
            </a:r>
          </a:p>
        </p:txBody>
      </p:sp>
      <p:sp>
        <p:nvSpPr>
          <p:cNvPr id="54281" name="Rectangle 10"/>
          <p:cNvSpPr>
            <a:spLocks noChangeArrowheads="1"/>
          </p:cNvSpPr>
          <p:nvPr/>
        </p:nvSpPr>
        <p:spPr bwMode="auto">
          <a:xfrm>
            <a:off x="5181600" y="41910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lazy</a:t>
            </a:r>
          </a:p>
        </p:txBody>
      </p:sp>
      <p:sp>
        <p:nvSpPr>
          <p:cNvPr id="54282" name="Rectangle 11"/>
          <p:cNvSpPr>
            <a:spLocks noChangeArrowheads="1"/>
          </p:cNvSpPr>
          <p:nvPr/>
        </p:nvSpPr>
        <p:spPr bwMode="auto">
          <a:xfrm>
            <a:off x="5181600" y="32766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dog</a:t>
            </a:r>
          </a:p>
        </p:txBody>
      </p:sp>
      <p:sp>
        <p:nvSpPr>
          <p:cNvPr id="54283" name="Rectangle 12"/>
          <p:cNvSpPr>
            <a:spLocks noChangeArrowheads="1"/>
          </p:cNvSpPr>
          <p:nvPr/>
        </p:nvSpPr>
        <p:spPr bwMode="auto">
          <a:xfrm>
            <a:off x="5181600" y="25908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back</a:t>
            </a:r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5181600" y="46482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now</a:t>
            </a:r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5181600" y="57912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time</a:t>
            </a: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5181600" y="23622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all</a:t>
            </a:r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5181600" y="37338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good</a:t>
            </a:r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5181600" y="44196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men</a:t>
            </a:r>
          </a:p>
        </p:txBody>
      </p:sp>
      <p:sp>
        <p:nvSpPr>
          <p:cNvPr id="54289" name="Rectangle 18"/>
          <p:cNvSpPr>
            <a:spLocks noChangeArrowheads="1"/>
          </p:cNvSpPr>
          <p:nvPr/>
        </p:nvSpPr>
        <p:spPr bwMode="auto">
          <a:xfrm>
            <a:off x="5181600" y="30480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come</a:t>
            </a:r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5181600" y="39624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jump</a:t>
            </a:r>
          </a:p>
        </p:txBody>
      </p:sp>
      <p:sp>
        <p:nvSpPr>
          <p:cNvPr id="54291" name="Rectangle 20"/>
          <p:cNvSpPr>
            <a:spLocks noChangeArrowheads="1"/>
          </p:cNvSpPr>
          <p:nvPr/>
        </p:nvSpPr>
        <p:spPr bwMode="auto">
          <a:xfrm>
            <a:off x="5181600" y="21336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aid</a:t>
            </a:r>
          </a:p>
        </p:txBody>
      </p:sp>
      <p:sp>
        <p:nvSpPr>
          <p:cNvPr id="54292" name="Rectangle 21"/>
          <p:cNvSpPr>
            <a:spLocks noChangeArrowheads="1"/>
          </p:cNvSpPr>
          <p:nvPr/>
        </p:nvSpPr>
        <p:spPr bwMode="auto">
          <a:xfrm>
            <a:off x="5181600" y="55626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their</a:t>
            </a:r>
          </a:p>
        </p:txBody>
      </p: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5181600" y="51054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party</a:t>
            </a:r>
          </a:p>
        </p:txBody>
      </p:sp>
      <p:sp>
        <p:nvSpPr>
          <p:cNvPr id="54294" name="Rectangle 23"/>
          <p:cNvSpPr>
            <a:spLocks noChangeArrowheads="1"/>
          </p:cNvSpPr>
          <p:nvPr/>
        </p:nvSpPr>
        <p:spPr bwMode="auto">
          <a:xfrm>
            <a:off x="6388100" y="2133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6769100" y="2133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8</a:t>
            </a:r>
          </a:p>
        </p:txBody>
      </p:sp>
      <p:cxnSp>
        <p:nvCxnSpPr>
          <p:cNvPr id="54296" name="Straight Arrow Connector 190"/>
          <p:cNvCxnSpPr>
            <a:cxnSpLocks noChangeShapeType="1"/>
            <a:stCxn id="54294" idx="3"/>
            <a:endCxn id="54295" idx="1"/>
          </p:cNvCxnSpPr>
          <p:nvPr/>
        </p:nvCxnSpPr>
        <p:spPr bwMode="auto">
          <a:xfrm>
            <a:off x="6604000" y="2241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7" name="Straight Arrow Connector 191"/>
          <p:cNvCxnSpPr>
            <a:cxnSpLocks noChangeShapeType="1"/>
            <a:stCxn id="54291" idx="3"/>
            <a:endCxn id="54294" idx="1"/>
          </p:cNvCxnSpPr>
          <p:nvPr/>
        </p:nvCxnSpPr>
        <p:spPr bwMode="auto">
          <a:xfrm>
            <a:off x="6235700" y="22415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298" name="Rectangle 23"/>
          <p:cNvSpPr>
            <a:spLocks noChangeArrowheads="1"/>
          </p:cNvSpPr>
          <p:nvPr/>
        </p:nvSpPr>
        <p:spPr bwMode="auto">
          <a:xfrm>
            <a:off x="6388100" y="2362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54299" name="Rectangle 23"/>
          <p:cNvSpPr>
            <a:spLocks noChangeArrowheads="1"/>
          </p:cNvSpPr>
          <p:nvPr/>
        </p:nvSpPr>
        <p:spPr bwMode="auto">
          <a:xfrm>
            <a:off x="6769100" y="2362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cxnSp>
        <p:nvCxnSpPr>
          <p:cNvPr id="54300" name="Straight Arrow Connector 196"/>
          <p:cNvCxnSpPr>
            <a:cxnSpLocks noChangeShapeType="1"/>
            <a:stCxn id="54298" idx="3"/>
            <a:endCxn id="54299" idx="1"/>
          </p:cNvCxnSpPr>
          <p:nvPr/>
        </p:nvCxnSpPr>
        <p:spPr bwMode="auto">
          <a:xfrm>
            <a:off x="6604000" y="2470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01" name="Straight Arrow Connector 197"/>
          <p:cNvCxnSpPr>
            <a:cxnSpLocks noChangeShapeType="1"/>
            <a:stCxn id="54286" idx="3"/>
            <a:endCxn id="54298" idx="1"/>
          </p:cNvCxnSpPr>
          <p:nvPr/>
        </p:nvCxnSpPr>
        <p:spPr bwMode="auto">
          <a:xfrm>
            <a:off x="6235700" y="24701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23"/>
          <p:cNvSpPr>
            <a:spLocks noChangeArrowheads="1"/>
          </p:cNvSpPr>
          <p:nvPr/>
        </p:nvSpPr>
        <p:spPr bwMode="auto">
          <a:xfrm>
            <a:off x="7150100" y="2362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cxnSp>
        <p:nvCxnSpPr>
          <p:cNvPr id="54303" name="Straight Arrow Connector 200"/>
          <p:cNvCxnSpPr>
            <a:cxnSpLocks noChangeShapeType="1"/>
            <a:stCxn id="54299" idx="3"/>
            <a:endCxn id="54302" idx="1"/>
          </p:cNvCxnSpPr>
          <p:nvPr/>
        </p:nvCxnSpPr>
        <p:spPr bwMode="auto">
          <a:xfrm>
            <a:off x="6985000" y="2470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4" name="Rectangle 23"/>
          <p:cNvSpPr>
            <a:spLocks noChangeArrowheads="1"/>
          </p:cNvSpPr>
          <p:nvPr/>
        </p:nvSpPr>
        <p:spPr bwMode="auto">
          <a:xfrm>
            <a:off x="6388100" y="2590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54305" name="Rectangle 23"/>
          <p:cNvSpPr>
            <a:spLocks noChangeArrowheads="1"/>
          </p:cNvSpPr>
          <p:nvPr/>
        </p:nvSpPr>
        <p:spPr bwMode="auto">
          <a:xfrm>
            <a:off x="6769100" y="2590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cxnSp>
        <p:nvCxnSpPr>
          <p:cNvPr id="54306" name="Straight Arrow Connector 204"/>
          <p:cNvCxnSpPr>
            <a:cxnSpLocks noChangeShapeType="1"/>
            <a:stCxn id="54304" idx="3"/>
            <a:endCxn id="54305" idx="1"/>
          </p:cNvCxnSpPr>
          <p:nvPr/>
        </p:nvCxnSpPr>
        <p:spPr bwMode="auto">
          <a:xfrm>
            <a:off x="6604000" y="26987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07" name="Straight Arrow Connector 205"/>
          <p:cNvCxnSpPr>
            <a:cxnSpLocks noChangeShapeType="1"/>
            <a:stCxn id="54283" idx="3"/>
            <a:endCxn id="54304" idx="1"/>
          </p:cNvCxnSpPr>
          <p:nvPr/>
        </p:nvCxnSpPr>
        <p:spPr bwMode="auto">
          <a:xfrm>
            <a:off x="6235700" y="26987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8" name="Rectangle 23"/>
          <p:cNvSpPr>
            <a:spLocks noChangeArrowheads="1"/>
          </p:cNvSpPr>
          <p:nvPr/>
        </p:nvSpPr>
        <p:spPr bwMode="auto">
          <a:xfrm>
            <a:off x="7150100" y="2590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4309" name="Straight Arrow Connector 207"/>
          <p:cNvCxnSpPr>
            <a:cxnSpLocks noChangeShapeType="1"/>
            <a:stCxn id="54305" idx="3"/>
            <a:endCxn id="54308" idx="1"/>
          </p:cNvCxnSpPr>
          <p:nvPr/>
        </p:nvCxnSpPr>
        <p:spPr bwMode="auto">
          <a:xfrm>
            <a:off x="6985000" y="26987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10" name="Rectangle 23"/>
          <p:cNvSpPr>
            <a:spLocks noChangeArrowheads="1"/>
          </p:cNvSpPr>
          <p:nvPr/>
        </p:nvSpPr>
        <p:spPr bwMode="auto">
          <a:xfrm>
            <a:off x="6388100" y="2819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54311" name="Rectangle 23"/>
          <p:cNvSpPr>
            <a:spLocks noChangeArrowheads="1"/>
          </p:cNvSpPr>
          <p:nvPr/>
        </p:nvSpPr>
        <p:spPr bwMode="auto">
          <a:xfrm>
            <a:off x="6769100" y="2819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cxnSp>
        <p:nvCxnSpPr>
          <p:cNvPr id="54312" name="Straight Arrow Connector 214"/>
          <p:cNvCxnSpPr>
            <a:cxnSpLocks noChangeShapeType="1"/>
          </p:cNvCxnSpPr>
          <p:nvPr/>
        </p:nvCxnSpPr>
        <p:spPr bwMode="auto">
          <a:xfrm>
            <a:off x="6604000" y="289560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13" name="Straight Arrow Connector 215"/>
          <p:cNvCxnSpPr>
            <a:cxnSpLocks noChangeShapeType="1"/>
            <a:stCxn id="54278" idx="3"/>
            <a:endCxn id="54310" idx="1"/>
          </p:cNvCxnSpPr>
          <p:nvPr/>
        </p:nvCxnSpPr>
        <p:spPr bwMode="auto">
          <a:xfrm>
            <a:off x="6235700" y="29273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14" name="Rectangle 23"/>
          <p:cNvSpPr>
            <a:spLocks noChangeArrowheads="1"/>
          </p:cNvSpPr>
          <p:nvPr/>
        </p:nvSpPr>
        <p:spPr bwMode="auto">
          <a:xfrm>
            <a:off x="7150100" y="2819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4315" name="Straight Arrow Connector 217"/>
          <p:cNvCxnSpPr>
            <a:cxnSpLocks noChangeShapeType="1"/>
          </p:cNvCxnSpPr>
          <p:nvPr/>
        </p:nvCxnSpPr>
        <p:spPr bwMode="auto">
          <a:xfrm>
            <a:off x="6985000" y="289560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16" name="Rectangle 23"/>
          <p:cNvSpPr>
            <a:spLocks noChangeArrowheads="1"/>
          </p:cNvSpPr>
          <p:nvPr/>
        </p:nvSpPr>
        <p:spPr bwMode="auto">
          <a:xfrm>
            <a:off x="7543800" y="2819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4317" name="Straight Arrow Connector 219"/>
          <p:cNvCxnSpPr>
            <a:cxnSpLocks noChangeShapeType="1"/>
          </p:cNvCxnSpPr>
          <p:nvPr/>
        </p:nvCxnSpPr>
        <p:spPr bwMode="auto">
          <a:xfrm>
            <a:off x="7366000" y="2895600"/>
            <a:ext cx="17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18" name="Rectangle 23"/>
          <p:cNvSpPr>
            <a:spLocks noChangeArrowheads="1"/>
          </p:cNvSpPr>
          <p:nvPr/>
        </p:nvSpPr>
        <p:spPr bwMode="auto">
          <a:xfrm>
            <a:off x="6388100" y="3048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54319" name="Rectangle 23"/>
          <p:cNvSpPr>
            <a:spLocks noChangeArrowheads="1"/>
          </p:cNvSpPr>
          <p:nvPr/>
        </p:nvSpPr>
        <p:spPr bwMode="auto">
          <a:xfrm>
            <a:off x="6769100" y="3048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cxnSp>
        <p:nvCxnSpPr>
          <p:cNvPr id="54320" name="Straight Arrow Connector 223"/>
          <p:cNvCxnSpPr>
            <a:cxnSpLocks noChangeShapeType="1"/>
            <a:stCxn id="54318" idx="3"/>
            <a:endCxn id="54319" idx="1"/>
          </p:cNvCxnSpPr>
          <p:nvPr/>
        </p:nvCxnSpPr>
        <p:spPr bwMode="auto">
          <a:xfrm>
            <a:off x="6604000" y="31559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21" name="Straight Arrow Connector 224"/>
          <p:cNvCxnSpPr>
            <a:cxnSpLocks noChangeShapeType="1"/>
            <a:stCxn id="54289" idx="3"/>
            <a:endCxn id="54318" idx="1"/>
          </p:cNvCxnSpPr>
          <p:nvPr/>
        </p:nvCxnSpPr>
        <p:spPr bwMode="auto">
          <a:xfrm>
            <a:off x="6235700" y="31559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22" name="Rectangle 23"/>
          <p:cNvSpPr>
            <a:spLocks noChangeArrowheads="1"/>
          </p:cNvSpPr>
          <p:nvPr/>
        </p:nvSpPr>
        <p:spPr bwMode="auto">
          <a:xfrm>
            <a:off x="7150100" y="3048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cxnSp>
        <p:nvCxnSpPr>
          <p:cNvPr id="54323" name="Straight Arrow Connector 226"/>
          <p:cNvCxnSpPr>
            <a:cxnSpLocks noChangeShapeType="1"/>
            <a:stCxn id="54319" idx="3"/>
            <a:endCxn id="54322" idx="1"/>
          </p:cNvCxnSpPr>
          <p:nvPr/>
        </p:nvCxnSpPr>
        <p:spPr bwMode="auto">
          <a:xfrm>
            <a:off x="6985000" y="31559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24" name="Rectangle 23"/>
          <p:cNvSpPr>
            <a:spLocks noChangeArrowheads="1"/>
          </p:cNvSpPr>
          <p:nvPr/>
        </p:nvSpPr>
        <p:spPr bwMode="auto">
          <a:xfrm>
            <a:off x="7543800" y="3048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8</a:t>
            </a:r>
          </a:p>
        </p:txBody>
      </p:sp>
      <p:cxnSp>
        <p:nvCxnSpPr>
          <p:cNvPr id="54325" name="Straight Arrow Connector 228"/>
          <p:cNvCxnSpPr>
            <a:cxnSpLocks noChangeShapeType="1"/>
            <a:stCxn id="54322" idx="3"/>
            <a:endCxn id="54324" idx="1"/>
          </p:cNvCxnSpPr>
          <p:nvPr/>
        </p:nvCxnSpPr>
        <p:spPr bwMode="auto">
          <a:xfrm>
            <a:off x="7366000" y="3155950"/>
            <a:ext cx="17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26" name="Rectangle 23"/>
          <p:cNvSpPr>
            <a:spLocks noChangeArrowheads="1"/>
          </p:cNvSpPr>
          <p:nvPr/>
        </p:nvSpPr>
        <p:spPr bwMode="auto">
          <a:xfrm>
            <a:off x="6388100" y="3276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54327" name="Rectangle 23"/>
          <p:cNvSpPr>
            <a:spLocks noChangeArrowheads="1"/>
          </p:cNvSpPr>
          <p:nvPr/>
        </p:nvSpPr>
        <p:spPr bwMode="auto">
          <a:xfrm>
            <a:off x="6769100" y="3276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4328" name="Straight Arrow Connector 232"/>
          <p:cNvCxnSpPr>
            <a:cxnSpLocks noChangeShapeType="1"/>
            <a:stCxn id="54326" idx="3"/>
            <a:endCxn id="54327" idx="1"/>
          </p:cNvCxnSpPr>
          <p:nvPr/>
        </p:nvCxnSpPr>
        <p:spPr bwMode="auto">
          <a:xfrm>
            <a:off x="6604000" y="3384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29" name="Straight Arrow Connector 233"/>
          <p:cNvCxnSpPr>
            <a:cxnSpLocks noChangeShapeType="1"/>
            <a:stCxn id="54282" idx="3"/>
            <a:endCxn id="54326" idx="1"/>
          </p:cNvCxnSpPr>
          <p:nvPr/>
        </p:nvCxnSpPr>
        <p:spPr bwMode="auto">
          <a:xfrm>
            <a:off x="6235700" y="33845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30" name="Rectangle 23"/>
          <p:cNvSpPr>
            <a:spLocks noChangeArrowheads="1"/>
          </p:cNvSpPr>
          <p:nvPr/>
        </p:nvSpPr>
        <p:spPr bwMode="auto">
          <a:xfrm>
            <a:off x="6388100" y="3505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54331" name="Rectangle 23"/>
          <p:cNvSpPr>
            <a:spLocks noChangeArrowheads="1"/>
          </p:cNvSpPr>
          <p:nvPr/>
        </p:nvSpPr>
        <p:spPr bwMode="auto">
          <a:xfrm>
            <a:off x="6769100" y="3505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4332" name="Straight Arrow Connector 236"/>
          <p:cNvCxnSpPr>
            <a:cxnSpLocks noChangeShapeType="1"/>
            <a:stCxn id="54330" idx="3"/>
            <a:endCxn id="54331" idx="1"/>
          </p:cNvCxnSpPr>
          <p:nvPr/>
        </p:nvCxnSpPr>
        <p:spPr bwMode="auto">
          <a:xfrm>
            <a:off x="6604000" y="3613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33" name="Straight Arrow Connector 237"/>
          <p:cNvCxnSpPr>
            <a:cxnSpLocks noChangeShapeType="1"/>
            <a:stCxn id="54279" idx="3"/>
            <a:endCxn id="54330" idx="1"/>
          </p:cNvCxnSpPr>
          <p:nvPr/>
        </p:nvCxnSpPr>
        <p:spPr bwMode="auto">
          <a:xfrm>
            <a:off x="6235700" y="36131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34" name="Rectangle 23"/>
          <p:cNvSpPr>
            <a:spLocks noChangeArrowheads="1"/>
          </p:cNvSpPr>
          <p:nvPr/>
        </p:nvSpPr>
        <p:spPr bwMode="auto">
          <a:xfrm>
            <a:off x="7150100" y="3505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4335" name="Straight Arrow Connector 239"/>
          <p:cNvCxnSpPr>
            <a:cxnSpLocks noChangeShapeType="1"/>
            <a:stCxn id="54331" idx="3"/>
            <a:endCxn id="54334" idx="1"/>
          </p:cNvCxnSpPr>
          <p:nvPr/>
        </p:nvCxnSpPr>
        <p:spPr bwMode="auto">
          <a:xfrm>
            <a:off x="6985000" y="3613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36" name="Rectangle 23"/>
          <p:cNvSpPr>
            <a:spLocks noChangeArrowheads="1"/>
          </p:cNvSpPr>
          <p:nvPr/>
        </p:nvSpPr>
        <p:spPr bwMode="auto">
          <a:xfrm>
            <a:off x="6388100" y="3733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54337" name="Rectangle 23"/>
          <p:cNvSpPr>
            <a:spLocks noChangeArrowheads="1"/>
          </p:cNvSpPr>
          <p:nvPr/>
        </p:nvSpPr>
        <p:spPr bwMode="auto">
          <a:xfrm>
            <a:off x="6769100" y="3733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cxnSp>
        <p:nvCxnSpPr>
          <p:cNvPr id="54338" name="Straight Arrow Connector 244"/>
          <p:cNvCxnSpPr>
            <a:cxnSpLocks noChangeShapeType="1"/>
            <a:stCxn id="54336" idx="3"/>
            <a:endCxn id="54337" idx="1"/>
          </p:cNvCxnSpPr>
          <p:nvPr/>
        </p:nvCxnSpPr>
        <p:spPr bwMode="auto">
          <a:xfrm>
            <a:off x="6604000" y="38417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39" name="Straight Arrow Connector 245"/>
          <p:cNvCxnSpPr>
            <a:cxnSpLocks noChangeShapeType="1"/>
            <a:stCxn id="54287" idx="3"/>
            <a:endCxn id="54336" idx="1"/>
          </p:cNvCxnSpPr>
          <p:nvPr/>
        </p:nvCxnSpPr>
        <p:spPr bwMode="auto">
          <a:xfrm>
            <a:off x="6235700" y="38417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40" name="Rectangle 23"/>
          <p:cNvSpPr>
            <a:spLocks noChangeArrowheads="1"/>
          </p:cNvSpPr>
          <p:nvPr/>
        </p:nvSpPr>
        <p:spPr bwMode="auto">
          <a:xfrm>
            <a:off x="7150100" y="3733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cxnSp>
        <p:nvCxnSpPr>
          <p:cNvPr id="54341" name="Straight Arrow Connector 247"/>
          <p:cNvCxnSpPr>
            <a:cxnSpLocks noChangeShapeType="1"/>
            <a:stCxn id="54337" idx="3"/>
            <a:endCxn id="54340" idx="1"/>
          </p:cNvCxnSpPr>
          <p:nvPr/>
        </p:nvCxnSpPr>
        <p:spPr bwMode="auto">
          <a:xfrm>
            <a:off x="6985000" y="38417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42" name="Rectangle 23"/>
          <p:cNvSpPr>
            <a:spLocks noChangeArrowheads="1"/>
          </p:cNvSpPr>
          <p:nvPr/>
        </p:nvSpPr>
        <p:spPr bwMode="auto">
          <a:xfrm>
            <a:off x="7543800" y="3733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8</a:t>
            </a:r>
          </a:p>
        </p:txBody>
      </p:sp>
      <p:cxnSp>
        <p:nvCxnSpPr>
          <p:cNvPr id="54343" name="Straight Arrow Connector 249"/>
          <p:cNvCxnSpPr>
            <a:cxnSpLocks noChangeShapeType="1"/>
            <a:stCxn id="54340" idx="3"/>
            <a:endCxn id="54342" idx="1"/>
          </p:cNvCxnSpPr>
          <p:nvPr/>
        </p:nvCxnSpPr>
        <p:spPr bwMode="auto">
          <a:xfrm>
            <a:off x="7366000" y="3841750"/>
            <a:ext cx="17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44" name="Rectangle 23"/>
          <p:cNvSpPr>
            <a:spLocks noChangeArrowheads="1"/>
          </p:cNvSpPr>
          <p:nvPr/>
        </p:nvSpPr>
        <p:spPr bwMode="auto">
          <a:xfrm>
            <a:off x="6388100" y="3962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cxnSp>
        <p:nvCxnSpPr>
          <p:cNvPr id="54345" name="Straight Arrow Connector 252"/>
          <p:cNvCxnSpPr>
            <a:cxnSpLocks noChangeShapeType="1"/>
            <a:stCxn id="54290" idx="3"/>
            <a:endCxn id="54344" idx="1"/>
          </p:cNvCxnSpPr>
          <p:nvPr/>
        </p:nvCxnSpPr>
        <p:spPr bwMode="auto">
          <a:xfrm>
            <a:off x="6235700" y="40703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46" name="Rectangle 23"/>
          <p:cNvSpPr>
            <a:spLocks noChangeArrowheads="1"/>
          </p:cNvSpPr>
          <p:nvPr/>
        </p:nvSpPr>
        <p:spPr bwMode="auto">
          <a:xfrm>
            <a:off x="6388100" y="4191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54347" name="Rectangle 23"/>
          <p:cNvSpPr>
            <a:spLocks noChangeArrowheads="1"/>
          </p:cNvSpPr>
          <p:nvPr/>
        </p:nvSpPr>
        <p:spPr bwMode="auto">
          <a:xfrm>
            <a:off x="6769100" y="4191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cxnSp>
        <p:nvCxnSpPr>
          <p:cNvPr id="54348" name="Straight Arrow Connector 256"/>
          <p:cNvCxnSpPr>
            <a:cxnSpLocks noChangeShapeType="1"/>
            <a:stCxn id="54346" idx="3"/>
            <a:endCxn id="54347" idx="1"/>
          </p:cNvCxnSpPr>
          <p:nvPr/>
        </p:nvCxnSpPr>
        <p:spPr bwMode="auto">
          <a:xfrm>
            <a:off x="6604000" y="42989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49" name="Straight Arrow Connector 257"/>
          <p:cNvCxnSpPr>
            <a:cxnSpLocks noChangeShapeType="1"/>
            <a:stCxn id="54281" idx="3"/>
            <a:endCxn id="54346" idx="1"/>
          </p:cNvCxnSpPr>
          <p:nvPr/>
        </p:nvCxnSpPr>
        <p:spPr bwMode="auto">
          <a:xfrm>
            <a:off x="6235700" y="42989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0" name="Rectangle 23"/>
          <p:cNvSpPr>
            <a:spLocks noChangeArrowheads="1"/>
          </p:cNvSpPr>
          <p:nvPr/>
        </p:nvSpPr>
        <p:spPr bwMode="auto">
          <a:xfrm>
            <a:off x="7150100" y="4191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4351" name="Straight Arrow Connector 259"/>
          <p:cNvCxnSpPr>
            <a:cxnSpLocks noChangeShapeType="1"/>
            <a:stCxn id="54347" idx="3"/>
            <a:endCxn id="54350" idx="1"/>
          </p:cNvCxnSpPr>
          <p:nvPr/>
        </p:nvCxnSpPr>
        <p:spPr bwMode="auto">
          <a:xfrm>
            <a:off x="6985000" y="42989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2" name="Rectangle 23"/>
          <p:cNvSpPr>
            <a:spLocks noChangeArrowheads="1"/>
          </p:cNvSpPr>
          <p:nvPr/>
        </p:nvSpPr>
        <p:spPr bwMode="auto">
          <a:xfrm>
            <a:off x="7543800" y="4191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4353" name="Straight Arrow Connector 261"/>
          <p:cNvCxnSpPr>
            <a:cxnSpLocks noChangeShapeType="1"/>
            <a:stCxn id="54350" idx="3"/>
            <a:endCxn id="54352" idx="1"/>
          </p:cNvCxnSpPr>
          <p:nvPr/>
        </p:nvCxnSpPr>
        <p:spPr bwMode="auto">
          <a:xfrm>
            <a:off x="7366000" y="4298950"/>
            <a:ext cx="17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4" name="Rectangle 23"/>
          <p:cNvSpPr>
            <a:spLocks noChangeArrowheads="1"/>
          </p:cNvSpPr>
          <p:nvPr/>
        </p:nvSpPr>
        <p:spPr bwMode="auto">
          <a:xfrm>
            <a:off x="6388100" y="4876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54355" name="Rectangle 23"/>
          <p:cNvSpPr>
            <a:spLocks noChangeArrowheads="1"/>
          </p:cNvSpPr>
          <p:nvPr/>
        </p:nvSpPr>
        <p:spPr bwMode="auto">
          <a:xfrm>
            <a:off x="6769100" y="4876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cxnSp>
        <p:nvCxnSpPr>
          <p:cNvPr id="54356" name="Straight Arrow Connector 265"/>
          <p:cNvCxnSpPr>
            <a:cxnSpLocks noChangeShapeType="1"/>
            <a:stCxn id="54354" idx="3"/>
            <a:endCxn id="54355" idx="1"/>
          </p:cNvCxnSpPr>
          <p:nvPr/>
        </p:nvCxnSpPr>
        <p:spPr bwMode="auto">
          <a:xfrm>
            <a:off x="6604000" y="49847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57" name="Straight Arrow Connector 266"/>
          <p:cNvCxnSpPr>
            <a:cxnSpLocks noChangeShapeType="1"/>
            <a:stCxn id="54280" idx="3"/>
            <a:endCxn id="54354" idx="1"/>
          </p:cNvCxnSpPr>
          <p:nvPr/>
        </p:nvCxnSpPr>
        <p:spPr bwMode="auto">
          <a:xfrm>
            <a:off x="6235700" y="49847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8" name="Rectangle 23"/>
          <p:cNvSpPr>
            <a:spLocks noChangeArrowheads="1"/>
          </p:cNvSpPr>
          <p:nvPr/>
        </p:nvSpPr>
        <p:spPr bwMode="auto">
          <a:xfrm>
            <a:off x="7150100" y="4876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4359" name="Straight Arrow Connector 268"/>
          <p:cNvCxnSpPr>
            <a:cxnSpLocks noChangeShapeType="1"/>
            <a:stCxn id="54355" idx="3"/>
            <a:endCxn id="54358" idx="1"/>
          </p:cNvCxnSpPr>
          <p:nvPr/>
        </p:nvCxnSpPr>
        <p:spPr bwMode="auto">
          <a:xfrm>
            <a:off x="6985000" y="49847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60" name="Rectangle 23"/>
          <p:cNvSpPr>
            <a:spLocks noChangeArrowheads="1"/>
          </p:cNvSpPr>
          <p:nvPr/>
        </p:nvSpPr>
        <p:spPr bwMode="auto">
          <a:xfrm>
            <a:off x="7543800" y="4876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4361" name="Straight Arrow Connector 270"/>
          <p:cNvCxnSpPr>
            <a:cxnSpLocks noChangeShapeType="1"/>
            <a:stCxn id="54358" idx="3"/>
            <a:endCxn id="54360" idx="1"/>
          </p:cNvCxnSpPr>
          <p:nvPr/>
        </p:nvCxnSpPr>
        <p:spPr bwMode="auto">
          <a:xfrm>
            <a:off x="7366000" y="4984750"/>
            <a:ext cx="17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62" name="Rectangle 23"/>
          <p:cNvSpPr>
            <a:spLocks noChangeArrowheads="1"/>
          </p:cNvSpPr>
          <p:nvPr/>
        </p:nvSpPr>
        <p:spPr bwMode="auto">
          <a:xfrm>
            <a:off x="7937500" y="48768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8</a:t>
            </a:r>
          </a:p>
        </p:txBody>
      </p:sp>
      <p:cxnSp>
        <p:nvCxnSpPr>
          <p:cNvPr id="54363" name="Straight Arrow Connector 273"/>
          <p:cNvCxnSpPr>
            <a:cxnSpLocks noChangeShapeType="1"/>
            <a:stCxn id="54360" idx="3"/>
            <a:endCxn id="54362" idx="1"/>
          </p:cNvCxnSpPr>
          <p:nvPr/>
        </p:nvCxnSpPr>
        <p:spPr bwMode="auto">
          <a:xfrm>
            <a:off x="7759700" y="4984750"/>
            <a:ext cx="17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64" name="Rectangle 23"/>
          <p:cNvSpPr>
            <a:spLocks noChangeArrowheads="1"/>
          </p:cNvSpPr>
          <p:nvPr/>
        </p:nvSpPr>
        <p:spPr bwMode="auto">
          <a:xfrm>
            <a:off x="6388100" y="4419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54365" name="Rectangle 23"/>
          <p:cNvSpPr>
            <a:spLocks noChangeArrowheads="1"/>
          </p:cNvSpPr>
          <p:nvPr/>
        </p:nvSpPr>
        <p:spPr bwMode="auto">
          <a:xfrm>
            <a:off x="6769100" y="4419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cxnSp>
        <p:nvCxnSpPr>
          <p:cNvPr id="54366" name="Straight Arrow Connector 277"/>
          <p:cNvCxnSpPr>
            <a:cxnSpLocks noChangeShapeType="1"/>
            <a:stCxn id="54364" idx="3"/>
            <a:endCxn id="54365" idx="1"/>
          </p:cNvCxnSpPr>
          <p:nvPr/>
        </p:nvCxnSpPr>
        <p:spPr bwMode="auto">
          <a:xfrm>
            <a:off x="6604000" y="4527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67" name="Straight Arrow Connector 278"/>
          <p:cNvCxnSpPr>
            <a:cxnSpLocks noChangeShapeType="1"/>
            <a:stCxn id="54288" idx="3"/>
            <a:endCxn id="54364" idx="1"/>
          </p:cNvCxnSpPr>
          <p:nvPr/>
        </p:nvCxnSpPr>
        <p:spPr bwMode="auto">
          <a:xfrm>
            <a:off x="6235700" y="45275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68" name="Rectangle 23"/>
          <p:cNvSpPr>
            <a:spLocks noChangeArrowheads="1"/>
          </p:cNvSpPr>
          <p:nvPr/>
        </p:nvSpPr>
        <p:spPr bwMode="auto">
          <a:xfrm>
            <a:off x="7150100" y="4419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8</a:t>
            </a:r>
          </a:p>
        </p:txBody>
      </p:sp>
      <p:cxnSp>
        <p:nvCxnSpPr>
          <p:cNvPr id="54369" name="Straight Arrow Connector 280"/>
          <p:cNvCxnSpPr>
            <a:cxnSpLocks noChangeShapeType="1"/>
            <a:stCxn id="54365" idx="3"/>
            <a:endCxn id="54368" idx="1"/>
          </p:cNvCxnSpPr>
          <p:nvPr/>
        </p:nvCxnSpPr>
        <p:spPr bwMode="auto">
          <a:xfrm>
            <a:off x="6985000" y="4527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70" name="Rectangle 23"/>
          <p:cNvSpPr>
            <a:spLocks noChangeArrowheads="1"/>
          </p:cNvSpPr>
          <p:nvPr/>
        </p:nvSpPr>
        <p:spPr bwMode="auto">
          <a:xfrm>
            <a:off x="6388100" y="4648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54371" name="Rectangle 23"/>
          <p:cNvSpPr>
            <a:spLocks noChangeArrowheads="1"/>
          </p:cNvSpPr>
          <p:nvPr/>
        </p:nvSpPr>
        <p:spPr bwMode="auto">
          <a:xfrm>
            <a:off x="6769100" y="4648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cxnSp>
        <p:nvCxnSpPr>
          <p:cNvPr id="54372" name="Straight Arrow Connector 283"/>
          <p:cNvCxnSpPr>
            <a:cxnSpLocks noChangeShapeType="1"/>
            <a:stCxn id="54370" idx="3"/>
            <a:endCxn id="54371" idx="1"/>
          </p:cNvCxnSpPr>
          <p:nvPr/>
        </p:nvCxnSpPr>
        <p:spPr bwMode="auto">
          <a:xfrm>
            <a:off x="6604000" y="4756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73" name="Straight Arrow Connector 284"/>
          <p:cNvCxnSpPr>
            <a:cxnSpLocks noChangeShapeType="1"/>
            <a:stCxn id="54284" idx="3"/>
            <a:endCxn id="54370" idx="1"/>
          </p:cNvCxnSpPr>
          <p:nvPr/>
        </p:nvCxnSpPr>
        <p:spPr bwMode="auto">
          <a:xfrm>
            <a:off x="6235700" y="47561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74" name="Rectangle 23"/>
          <p:cNvSpPr>
            <a:spLocks noChangeArrowheads="1"/>
          </p:cNvSpPr>
          <p:nvPr/>
        </p:nvSpPr>
        <p:spPr bwMode="auto">
          <a:xfrm>
            <a:off x="7150100" y="4648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8</a:t>
            </a:r>
          </a:p>
        </p:txBody>
      </p:sp>
      <p:cxnSp>
        <p:nvCxnSpPr>
          <p:cNvPr id="54375" name="Straight Arrow Connector 286"/>
          <p:cNvCxnSpPr>
            <a:cxnSpLocks noChangeShapeType="1"/>
            <a:stCxn id="54371" idx="3"/>
            <a:endCxn id="54374" idx="1"/>
          </p:cNvCxnSpPr>
          <p:nvPr/>
        </p:nvCxnSpPr>
        <p:spPr bwMode="auto">
          <a:xfrm>
            <a:off x="6985000" y="4756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76" name="Rectangle 23"/>
          <p:cNvSpPr>
            <a:spLocks noChangeArrowheads="1"/>
          </p:cNvSpPr>
          <p:nvPr/>
        </p:nvSpPr>
        <p:spPr bwMode="auto">
          <a:xfrm>
            <a:off x="6388100" y="5562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54377" name="Rectangle 23"/>
          <p:cNvSpPr>
            <a:spLocks noChangeArrowheads="1"/>
          </p:cNvSpPr>
          <p:nvPr/>
        </p:nvSpPr>
        <p:spPr bwMode="auto">
          <a:xfrm>
            <a:off x="6769100" y="5562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4378" name="Straight Arrow Connector 289"/>
          <p:cNvCxnSpPr>
            <a:cxnSpLocks noChangeShapeType="1"/>
            <a:stCxn id="54376" idx="3"/>
            <a:endCxn id="54377" idx="1"/>
          </p:cNvCxnSpPr>
          <p:nvPr/>
        </p:nvCxnSpPr>
        <p:spPr bwMode="auto">
          <a:xfrm>
            <a:off x="6604000" y="5670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79" name="Straight Arrow Connector 290"/>
          <p:cNvCxnSpPr>
            <a:cxnSpLocks noChangeShapeType="1"/>
            <a:stCxn id="54292" idx="3"/>
            <a:endCxn id="54376" idx="1"/>
          </p:cNvCxnSpPr>
          <p:nvPr/>
        </p:nvCxnSpPr>
        <p:spPr bwMode="auto">
          <a:xfrm>
            <a:off x="6235700" y="56705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80" name="Rectangle 23"/>
          <p:cNvSpPr>
            <a:spLocks noChangeArrowheads="1"/>
          </p:cNvSpPr>
          <p:nvPr/>
        </p:nvSpPr>
        <p:spPr bwMode="auto">
          <a:xfrm>
            <a:off x="7150100" y="5562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4381" name="Straight Arrow Connector 292"/>
          <p:cNvCxnSpPr>
            <a:cxnSpLocks noChangeShapeType="1"/>
            <a:stCxn id="54377" idx="3"/>
            <a:endCxn id="54380" idx="1"/>
          </p:cNvCxnSpPr>
          <p:nvPr/>
        </p:nvCxnSpPr>
        <p:spPr bwMode="auto">
          <a:xfrm>
            <a:off x="6985000" y="5670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82" name="Rectangle 23"/>
          <p:cNvSpPr>
            <a:spLocks noChangeArrowheads="1"/>
          </p:cNvSpPr>
          <p:nvPr/>
        </p:nvSpPr>
        <p:spPr bwMode="auto">
          <a:xfrm>
            <a:off x="6388100" y="5791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54383" name="Rectangle 23"/>
          <p:cNvSpPr>
            <a:spLocks noChangeArrowheads="1"/>
          </p:cNvSpPr>
          <p:nvPr/>
        </p:nvSpPr>
        <p:spPr bwMode="auto">
          <a:xfrm>
            <a:off x="6769100" y="5791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cxnSp>
        <p:nvCxnSpPr>
          <p:cNvPr id="54384" name="Straight Arrow Connector 295"/>
          <p:cNvCxnSpPr>
            <a:cxnSpLocks noChangeShapeType="1"/>
            <a:stCxn id="54382" idx="3"/>
            <a:endCxn id="54383" idx="1"/>
          </p:cNvCxnSpPr>
          <p:nvPr/>
        </p:nvCxnSpPr>
        <p:spPr bwMode="auto">
          <a:xfrm>
            <a:off x="6604000" y="5899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85" name="Straight Arrow Connector 296"/>
          <p:cNvCxnSpPr>
            <a:cxnSpLocks noChangeShapeType="1"/>
            <a:stCxn id="54285" idx="3"/>
            <a:endCxn id="54382" idx="1"/>
          </p:cNvCxnSpPr>
          <p:nvPr/>
        </p:nvCxnSpPr>
        <p:spPr bwMode="auto">
          <a:xfrm>
            <a:off x="6235700" y="58991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86" name="Rectangle 23"/>
          <p:cNvSpPr>
            <a:spLocks noChangeArrowheads="1"/>
          </p:cNvSpPr>
          <p:nvPr/>
        </p:nvSpPr>
        <p:spPr bwMode="auto">
          <a:xfrm>
            <a:off x="7150100" y="57912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cxnSp>
        <p:nvCxnSpPr>
          <p:cNvPr id="54387" name="Straight Arrow Connector 298"/>
          <p:cNvCxnSpPr>
            <a:cxnSpLocks noChangeShapeType="1"/>
            <a:stCxn id="54383" idx="3"/>
            <a:endCxn id="54386" idx="1"/>
          </p:cNvCxnSpPr>
          <p:nvPr/>
        </p:nvCxnSpPr>
        <p:spPr bwMode="auto">
          <a:xfrm>
            <a:off x="6985000" y="58991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88" name="Rectangle 23"/>
          <p:cNvSpPr>
            <a:spLocks noChangeArrowheads="1"/>
          </p:cNvSpPr>
          <p:nvPr/>
        </p:nvSpPr>
        <p:spPr bwMode="auto">
          <a:xfrm>
            <a:off x="6388100" y="5334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54389" name="Rectangle 23"/>
          <p:cNvSpPr>
            <a:spLocks noChangeArrowheads="1"/>
          </p:cNvSpPr>
          <p:nvPr/>
        </p:nvSpPr>
        <p:spPr bwMode="auto">
          <a:xfrm>
            <a:off x="6769100" y="5334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cxnSp>
        <p:nvCxnSpPr>
          <p:cNvPr id="54390" name="Straight Arrow Connector 301"/>
          <p:cNvCxnSpPr>
            <a:cxnSpLocks noChangeShapeType="1"/>
            <a:stCxn id="54388" idx="3"/>
            <a:endCxn id="54389" idx="1"/>
          </p:cNvCxnSpPr>
          <p:nvPr/>
        </p:nvCxnSpPr>
        <p:spPr bwMode="auto">
          <a:xfrm>
            <a:off x="6604000" y="54419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91" name="Straight Arrow Connector 302"/>
          <p:cNvCxnSpPr>
            <a:cxnSpLocks noChangeShapeType="1"/>
            <a:stCxn id="54277" idx="3"/>
            <a:endCxn id="54388" idx="1"/>
          </p:cNvCxnSpPr>
          <p:nvPr/>
        </p:nvCxnSpPr>
        <p:spPr bwMode="auto">
          <a:xfrm>
            <a:off x="6235700" y="54419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92" name="Rectangle 23"/>
          <p:cNvSpPr>
            <a:spLocks noChangeArrowheads="1"/>
          </p:cNvSpPr>
          <p:nvPr/>
        </p:nvSpPr>
        <p:spPr bwMode="auto">
          <a:xfrm>
            <a:off x="6388100" y="5105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sp>
        <p:nvSpPr>
          <p:cNvPr id="54393" name="Rectangle 23"/>
          <p:cNvSpPr>
            <a:spLocks noChangeArrowheads="1"/>
          </p:cNvSpPr>
          <p:nvPr/>
        </p:nvSpPr>
        <p:spPr bwMode="auto">
          <a:xfrm>
            <a:off x="6769100" y="5105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8</a:t>
            </a:r>
          </a:p>
        </p:txBody>
      </p:sp>
      <p:cxnSp>
        <p:nvCxnSpPr>
          <p:cNvPr id="54394" name="Straight Arrow Connector 305"/>
          <p:cNvCxnSpPr>
            <a:cxnSpLocks noChangeShapeType="1"/>
            <a:stCxn id="54392" idx="3"/>
            <a:endCxn id="54393" idx="1"/>
          </p:cNvCxnSpPr>
          <p:nvPr/>
        </p:nvCxnSpPr>
        <p:spPr bwMode="auto">
          <a:xfrm>
            <a:off x="6604000" y="52133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395" name="Straight Arrow Connector 306"/>
          <p:cNvCxnSpPr>
            <a:cxnSpLocks noChangeShapeType="1"/>
            <a:stCxn id="54293" idx="3"/>
            <a:endCxn id="54392" idx="1"/>
          </p:cNvCxnSpPr>
          <p:nvPr/>
        </p:nvCxnSpPr>
        <p:spPr bwMode="auto">
          <a:xfrm>
            <a:off x="6235700" y="52133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96" name="Right Arrow 313"/>
          <p:cNvSpPr>
            <a:spLocks noChangeArrowheads="1"/>
          </p:cNvSpPr>
          <p:nvPr/>
        </p:nvSpPr>
        <p:spPr bwMode="auto">
          <a:xfrm>
            <a:off x="4343400" y="388620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97" name="Rectangle 57"/>
          <p:cNvSpPr>
            <a:spLocks noChangeArrowheads="1"/>
          </p:cNvSpPr>
          <p:nvPr/>
        </p:nvSpPr>
        <p:spPr bwMode="auto">
          <a:xfrm>
            <a:off x="5322888" y="1587500"/>
            <a:ext cx="7731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/>
              <a:t>Term</a:t>
            </a:r>
          </a:p>
        </p:txBody>
      </p:sp>
      <p:sp>
        <p:nvSpPr>
          <p:cNvPr id="54398" name="Rectangle 57"/>
          <p:cNvSpPr>
            <a:spLocks noChangeArrowheads="1"/>
          </p:cNvSpPr>
          <p:nvPr/>
        </p:nvSpPr>
        <p:spPr bwMode="auto">
          <a:xfrm>
            <a:off x="6313488" y="1600200"/>
            <a:ext cx="11668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/>
              <a:t>Postings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Retrieval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a Boolean query:</a:t>
            </a:r>
          </a:p>
          <a:p>
            <a:pPr lvl="1"/>
            <a:r>
              <a:rPr lang="en-US" dirty="0" smtClean="0"/>
              <a:t>Build query syntax tree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clause, look up postings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Traverse postings and apply Boolean operator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Efficiency analysis</a:t>
            </a:r>
          </a:p>
          <a:p>
            <a:pPr lvl="1"/>
            <a:r>
              <a:rPr lang="en-US" dirty="0" smtClean="0"/>
              <a:t>Postings traversal is linear (assuming sorted postings)</a:t>
            </a:r>
          </a:p>
          <a:p>
            <a:pPr lvl="1"/>
            <a:r>
              <a:rPr lang="en-US" dirty="0" smtClean="0"/>
              <a:t>Start with shortest posting first </a:t>
            </a:r>
          </a:p>
          <a:p>
            <a:pPr lvl="1"/>
            <a:endParaRPr lang="en-US" dirty="0" smtClean="0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743200" y="2133600"/>
            <a:ext cx="228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( fox or dog ) and quick</a:t>
            </a:r>
          </a:p>
        </p:txBody>
      </p:sp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6781800" y="2743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fox</a:t>
            </a:r>
          </a:p>
        </p:txBody>
      </p:sp>
      <p:sp>
        <p:nvSpPr>
          <p:cNvPr id="55302" name="TextBox 5"/>
          <p:cNvSpPr txBox="1">
            <a:spLocks noChangeArrowheads="1"/>
          </p:cNvSpPr>
          <p:nvPr/>
        </p:nvSpPr>
        <p:spPr bwMode="auto">
          <a:xfrm>
            <a:off x="7551738" y="2743200"/>
            <a:ext cx="5254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dog</a:t>
            </a:r>
          </a:p>
        </p:txBody>
      </p:sp>
      <p:sp>
        <p:nvSpPr>
          <p:cNvPr id="55303" name="TextBox 6"/>
          <p:cNvSpPr txBox="1">
            <a:spLocks noChangeArrowheads="1"/>
          </p:cNvSpPr>
          <p:nvPr/>
        </p:nvSpPr>
        <p:spPr bwMode="auto">
          <a:xfrm>
            <a:off x="7162800" y="2209800"/>
            <a:ext cx="49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OR</a:t>
            </a:r>
          </a:p>
        </p:txBody>
      </p:sp>
      <p:sp>
        <p:nvSpPr>
          <p:cNvPr id="55304" name="TextBox 7"/>
          <p:cNvSpPr txBox="1">
            <a:spLocks noChangeArrowheads="1"/>
          </p:cNvSpPr>
          <p:nvPr/>
        </p:nvSpPr>
        <p:spPr bwMode="auto">
          <a:xfrm>
            <a:off x="6018213" y="2209800"/>
            <a:ext cx="661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quick</a:t>
            </a:r>
          </a:p>
        </p:txBody>
      </p:sp>
      <p:sp>
        <p:nvSpPr>
          <p:cNvPr id="55305" name="TextBox 8"/>
          <p:cNvSpPr txBox="1">
            <a:spLocks noChangeArrowheads="1"/>
          </p:cNvSpPr>
          <p:nvPr/>
        </p:nvSpPr>
        <p:spPr bwMode="auto">
          <a:xfrm>
            <a:off x="6546850" y="1752600"/>
            <a:ext cx="6159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AND</a:t>
            </a:r>
          </a:p>
        </p:txBody>
      </p:sp>
      <p:cxnSp>
        <p:nvCxnSpPr>
          <p:cNvPr id="55306" name="Straight Arrow Connector 10"/>
          <p:cNvCxnSpPr>
            <a:cxnSpLocks noChangeShapeType="1"/>
          </p:cNvCxnSpPr>
          <p:nvPr/>
        </p:nvCxnSpPr>
        <p:spPr bwMode="auto">
          <a:xfrm rot="5400000">
            <a:off x="6618288" y="1897063"/>
            <a:ext cx="119062" cy="506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307" name="Straight Arrow Connector 11"/>
          <p:cNvCxnSpPr>
            <a:cxnSpLocks noChangeShapeType="1"/>
          </p:cNvCxnSpPr>
          <p:nvPr/>
        </p:nvCxnSpPr>
        <p:spPr bwMode="auto">
          <a:xfrm rot="16200000" flipH="1">
            <a:off x="7148513" y="1873250"/>
            <a:ext cx="119062" cy="554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308" name="Straight Arrow Connector 14"/>
          <p:cNvCxnSpPr>
            <a:cxnSpLocks noChangeShapeType="1"/>
            <a:stCxn id="55303" idx="2"/>
            <a:endCxn id="55302" idx="0"/>
          </p:cNvCxnSpPr>
          <p:nvPr/>
        </p:nvCxnSpPr>
        <p:spPr bwMode="auto">
          <a:xfrm rot="16200000" flipH="1">
            <a:off x="7513638" y="2443163"/>
            <a:ext cx="195262" cy="404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309" name="Straight Arrow Connector 17"/>
          <p:cNvCxnSpPr>
            <a:cxnSpLocks noChangeShapeType="1"/>
            <a:stCxn id="55303" idx="2"/>
            <a:endCxn id="55301" idx="0"/>
          </p:cNvCxnSpPr>
          <p:nvPr/>
        </p:nvCxnSpPr>
        <p:spPr bwMode="auto">
          <a:xfrm rot="5400000">
            <a:off x="7112001" y="2446337"/>
            <a:ext cx="195262" cy="398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310" name="Right Arrow 21"/>
          <p:cNvSpPr>
            <a:spLocks noChangeArrowheads="1"/>
          </p:cNvSpPr>
          <p:nvPr/>
        </p:nvSpPr>
        <p:spPr bwMode="auto">
          <a:xfrm>
            <a:off x="5224463" y="2133600"/>
            <a:ext cx="490537" cy="381000"/>
          </a:xfrm>
          <a:prstGeom prst="rightArrow">
            <a:avLst>
              <a:gd name="adj1" fmla="val 50000"/>
              <a:gd name="adj2" fmla="val 50069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1" name="Rectangle 8"/>
          <p:cNvSpPr>
            <a:spLocks noChangeArrowheads="1"/>
          </p:cNvSpPr>
          <p:nvPr/>
        </p:nvSpPr>
        <p:spPr bwMode="auto">
          <a:xfrm>
            <a:off x="2692400" y="34290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fox</a:t>
            </a:r>
          </a:p>
        </p:txBody>
      </p:sp>
      <p:sp>
        <p:nvSpPr>
          <p:cNvPr id="55312" name="Rectangle 11"/>
          <p:cNvSpPr>
            <a:spLocks noChangeArrowheads="1"/>
          </p:cNvSpPr>
          <p:nvPr/>
        </p:nvSpPr>
        <p:spPr bwMode="auto">
          <a:xfrm>
            <a:off x="2692400" y="32004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dog</a:t>
            </a:r>
          </a:p>
        </p:txBody>
      </p:sp>
      <p:sp>
        <p:nvSpPr>
          <p:cNvPr id="55313" name="Rectangle 23"/>
          <p:cNvSpPr>
            <a:spLocks noChangeArrowheads="1"/>
          </p:cNvSpPr>
          <p:nvPr/>
        </p:nvSpPr>
        <p:spPr bwMode="auto">
          <a:xfrm>
            <a:off x="3898900" y="3200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55314" name="Rectangle 23"/>
          <p:cNvSpPr>
            <a:spLocks noChangeArrowheads="1"/>
          </p:cNvSpPr>
          <p:nvPr/>
        </p:nvSpPr>
        <p:spPr bwMode="auto">
          <a:xfrm>
            <a:off x="4279900" y="32004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5315" name="Straight Arrow Connector 26"/>
          <p:cNvCxnSpPr>
            <a:cxnSpLocks noChangeShapeType="1"/>
            <a:stCxn id="55313" idx="3"/>
            <a:endCxn id="55314" idx="1"/>
          </p:cNvCxnSpPr>
          <p:nvPr/>
        </p:nvCxnSpPr>
        <p:spPr bwMode="auto">
          <a:xfrm>
            <a:off x="4114800" y="33083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16" name="Straight Arrow Connector 27"/>
          <p:cNvCxnSpPr>
            <a:cxnSpLocks noChangeShapeType="1"/>
            <a:stCxn id="55312" idx="3"/>
            <a:endCxn id="55313" idx="1"/>
          </p:cNvCxnSpPr>
          <p:nvPr/>
        </p:nvCxnSpPr>
        <p:spPr bwMode="auto">
          <a:xfrm>
            <a:off x="3746500" y="33083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17" name="Rectangle 23"/>
          <p:cNvSpPr>
            <a:spLocks noChangeArrowheads="1"/>
          </p:cNvSpPr>
          <p:nvPr/>
        </p:nvSpPr>
        <p:spPr bwMode="auto">
          <a:xfrm>
            <a:off x="3898900" y="3429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55318" name="Rectangle 23"/>
          <p:cNvSpPr>
            <a:spLocks noChangeArrowheads="1"/>
          </p:cNvSpPr>
          <p:nvPr/>
        </p:nvSpPr>
        <p:spPr bwMode="auto">
          <a:xfrm>
            <a:off x="4279900" y="3429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5319" name="Straight Arrow Connector 30"/>
          <p:cNvCxnSpPr>
            <a:cxnSpLocks noChangeShapeType="1"/>
            <a:stCxn id="55317" idx="3"/>
            <a:endCxn id="55318" idx="1"/>
          </p:cNvCxnSpPr>
          <p:nvPr/>
        </p:nvCxnSpPr>
        <p:spPr bwMode="auto">
          <a:xfrm>
            <a:off x="4114800" y="35369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20" name="Straight Arrow Connector 31"/>
          <p:cNvCxnSpPr>
            <a:cxnSpLocks noChangeShapeType="1"/>
            <a:stCxn id="55311" idx="3"/>
            <a:endCxn id="55317" idx="1"/>
          </p:cNvCxnSpPr>
          <p:nvPr/>
        </p:nvCxnSpPr>
        <p:spPr bwMode="auto">
          <a:xfrm>
            <a:off x="3746500" y="35369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21" name="Rectangle 23"/>
          <p:cNvSpPr>
            <a:spLocks noChangeArrowheads="1"/>
          </p:cNvSpPr>
          <p:nvPr/>
        </p:nvSpPr>
        <p:spPr bwMode="auto">
          <a:xfrm>
            <a:off x="4660900" y="34290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5322" name="Straight Arrow Connector 33"/>
          <p:cNvCxnSpPr>
            <a:cxnSpLocks noChangeShapeType="1"/>
            <a:stCxn id="55318" idx="3"/>
            <a:endCxn id="55321" idx="1"/>
          </p:cNvCxnSpPr>
          <p:nvPr/>
        </p:nvCxnSpPr>
        <p:spPr bwMode="auto">
          <a:xfrm>
            <a:off x="4495800" y="35369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23" name="Rectangle 8"/>
          <p:cNvSpPr>
            <a:spLocks noChangeArrowheads="1"/>
          </p:cNvSpPr>
          <p:nvPr/>
        </p:nvSpPr>
        <p:spPr bwMode="auto">
          <a:xfrm>
            <a:off x="2692400" y="45085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fox</a:t>
            </a:r>
          </a:p>
        </p:txBody>
      </p:sp>
      <p:sp>
        <p:nvSpPr>
          <p:cNvPr id="55324" name="Rectangle 11"/>
          <p:cNvSpPr>
            <a:spLocks noChangeArrowheads="1"/>
          </p:cNvSpPr>
          <p:nvPr/>
        </p:nvSpPr>
        <p:spPr bwMode="auto">
          <a:xfrm>
            <a:off x="2692400" y="427990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dog</a:t>
            </a:r>
          </a:p>
        </p:txBody>
      </p:sp>
      <p:sp>
        <p:nvSpPr>
          <p:cNvPr id="55325" name="Rectangle 23"/>
          <p:cNvSpPr>
            <a:spLocks noChangeArrowheads="1"/>
          </p:cNvSpPr>
          <p:nvPr/>
        </p:nvSpPr>
        <p:spPr bwMode="auto">
          <a:xfrm>
            <a:off x="3898900" y="42799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55326" name="Rectangle 23"/>
          <p:cNvSpPr>
            <a:spLocks noChangeArrowheads="1"/>
          </p:cNvSpPr>
          <p:nvPr/>
        </p:nvSpPr>
        <p:spPr bwMode="auto">
          <a:xfrm>
            <a:off x="4279900" y="42799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5327" name="Straight Arrow Connector 38"/>
          <p:cNvCxnSpPr>
            <a:cxnSpLocks noChangeShapeType="1"/>
            <a:stCxn id="55325" idx="3"/>
            <a:endCxn id="55326" idx="1"/>
          </p:cNvCxnSpPr>
          <p:nvPr/>
        </p:nvCxnSpPr>
        <p:spPr bwMode="auto">
          <a:xfrm>
            <a:off x="4114800" y="43878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28" name="Straight Arrow Connector 39"/>
          <p:cNvCxnSpPr>
            <a:cxnSpLocks noChangeShapeType="1"/>
            <a:stCxn id="55324" idx="3"/>
            <a:endCxn id="55325" idx="1"/>
          </p:cNvCxnSpPr>
          <p:nvPr/>
        </p:nvCxnSpPr>
        <p:spPr bwMode="auto">
          <a:xfrm>
            <a:off x="3746500" y="43878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29" name="Rectangle 23"/>
          <p:cNvSpPr>
            <a:spLocks noChangeArrowheads="1"/>
          </p:cNvSpPr>
          <p:nvPr/>
        </p:nvSpPr>
        <p:spPr bwMode="auto">
          <a:xfrm>
            <a:off x="3898900" y="45085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55330" name="Rectangle 23"/>
          <p:cNvSpPr>
            <a:spLocks noChangeArrowheads="1"/>
          </p:cNvSpPr>
          <p:nvPr/>
        </p:nvSpPr>
        <p:spPr bwMode="auto">
          <a:xfrm>
            <a:off x="4279900" y="45085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5331" name="Straight Arrow Connector 42"/>
          <p:cNvCxnSpPr>
            <a:cxnSpLocks noChangeShapeType="1"/>
            <a:stCxn id="55329" idx="3"/>
            <a:endCxn id="55330" idx="1"/>
          </p:cNvCxnSpPr>
          <p:nvPr/>
        </p:nvCxnSpPr>
        <p:spPr bwMode="auto">
          <a:xfrm>
            <a:off x="4114800" y="46164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32" name="Straight Arrow Connector 43"/>
          <p:cNvCxnSpPr>
            <a:cxnSpLocks noChangeShapeType="1"/>
            <a:stCxn id="55323" idx="3"/>
            <a:endCxn id="55329" idx="1"/>
          </p:cNvCxnSpPr>
          <p:nvPr/>
        </p:nvCxnSpPr>
        <p:spPr bwMode="auto">
          <a:xfrm>
            <a:off x="3746500" y="461645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33" name="Rectangle 23"/>
          <p:cNvSpPr>
            <a:spLocks noChangeArrowheads="1"/>
          </p:cNvSpPr>
          <p:nvPr/>
        </p:nvSpPr>
        <p:spPr bwMode="auto">
          <a:xfrm>
            <a:off x="4660900" y="45085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5334" name="Straight Arrow Connector 45"/>
          <p:cNvCxnSpPr>
            <a:cxnSpLocks noChangeShapeType="1"/>
            <a:stCxn id="55330" idx="3"/>
            <a:endCxn id="55333" idx="1"/>
          </p:cNvCxnSpPr>
          <p:nvPr/>
        </p:nvCxnSpPr>
        <p:spPr bwMode="auto">
          <a:xfrm>
            <a:off x="4495800" y="46164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35" name="TextBox 47"/>
          <p:cNvSpPr txBox="1">
            <a:spLocks noChangeArrowheads="1"/>
          </p:cNvSpPr>
          <p:nvPr/>
        </p:nvSpPr>
        <p:spPr bwMode="auto">
          <a:xfrm>
            <a:off x="5029200" y="4310063"/>
            <a:ext cx="1228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OR </a:t>
            </a:r>
            <a:r>
              <a:rPr lang="en-US" b="0">
                <a:sym typeface="Symbol" pitchFamily="18" charset="2"/>
              </a:rPr>
              <a:t>= union</a:t>
            </a:r>
            <a:endParaRPr lang="en-US" b="0"/>
          </a:p>
        </p:txBody>
      </p:sp>
      <p:sp>
        <p:nvSpPr>
          <p:cNvPr id="55336" name="Rectangle 23"/>
          <p:cNvSpPr>
            <a:spLocks noChangeArrowheads="1"/>
          </p:cNvSpPr>
          <p:nvPr/>
        </p:nvSpPr>
        <p:spPr bwMode="auto">
          <a:xfrm>
            <a:off x="7175500" y="4419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55337" name="Rectangle 23"/>
          <p:cNvSpPr>
            <a:spLocks noChangeArrowheads="1"/>
          </p:cNvSpPr>
          <p:nvPr/>
        </p:nvSpPr>
        <p:spPr bwMode="auto">
          <a:xfrm>
            <a:off x="7556500" y="4419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cxnSp>
        <p:nvCxnSpPr>
          <p:cNvPr id="55338" name="Straight Arrow Connector 50"/>
          <p:cNvCxnSpPr>
            <a:cxnSpLocks noChangeShapeType="1"/>
            <a:stCxn id="55336" idx="3"/>
            <a:endCxn id="55337" idx="1"/>
          </p:cNvCxnSpPr>
          <p:nvPr/>
        </p:nvCxnSpPr>
        <p:spPr bwMode="auto">
          <a:xfrm>
            <a:off x="7391400" y="4527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39" name="Rectangle 23"/>
          <p:cNvSpPr>
            <a:spLocks noChangeArrowheads="1"/>
          </p:cNvSpPr>
          <p:nvPr/>
        </p:nvSpPr>
        <p:spPr bwMode="auto">
          <a:xfrm>
            <a:off x="7937500" y="4419600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cxnSp>
        <p:nvCxnSpPr>
          <p:cNvPr id="55340" name="Straight Arrow Connector 52"/>
          <p:cNvCxnSpPr>
            <a:cxnSpLocks noChangeShapeType="1"/>
            <a:stCxn id="55337" idx="3"/>
            <a:endCxn id="55339" idx="1"/>
          </p:cNvCxnSpPr>
          <p:nvPr/>
        </p:nvCxnSpPr>
        <p:spPr bwMode="auto">
          <a:xfrm>
            <a:off x="7772400" y="4527550"/>
            <a:ext cx="165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41" name="Right Arrow 53"/>
          <p:cNvSpPr>
            <a:spLocks noChangeArrowheads="1"/>
          </p:cNvSpPr>
          <p:nvPr/>
        </p:nvSpPr>
        <p:spPr bwMode="auto">
          <a:xfrm>
            <a:off x="6400800" y="4343400"/>
            <a:ext cx="490538" cy="381000"/>
          </a:xfrm>
          <a:prstGeom prst="rightArrow">
            <a:avLst>
              <a:gd name="adj1" fmla="val 50000"/>
              <a:gd name="adj2" fmla="val 50069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Ranked Retrieval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 documents by likelihood of relevance</a:t>
            </a:r>
          </a:p>
          <a:p>
            <a:pPr lvl="1"/>
            <a:r>
              <a:rPr lang="en-US" dirty="0" smtClean="0"/>
              <a:t>Estimate relevance(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Sort documents by relevance</a:t>
            </a:r>
          </a:p>
          <a:p>
            <a:pPr lvl="1"/>
            <a:r>
              <a:rPr lang="en-US" dirty="0" smtClean="0"/>
              <a:t>Display sorted results</a:t>
            </a:r>
          </a:p>
          <a:p>
            <a:r>
              <a:rPr lang="en-US" dirty="0" smtClean="0"/>
              <a:t>Vector space model (leave aside LM’s for now):</a:t>
            </a:r>
          </a:p>
          <a:p>
            <a:pPr lvl="1"/>
            <a:r>
              <a:rPr lang="en-US" dirty="0" smtClean="0"/>
              <a:t>Documents → weighted feature vector</a:t>
            </a:r>
          </a:p>
          <a:p>
            <a:pPr lvl="1"/>
            <a:r>
              <a:rPr lang="en-US" dirty="0" smtClean="0"/>
              <a:t>Query → weighted feature vector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6"/>
          <p:cNvSpPr>
            <a:spLocks noChangeAspect="1" noChangeArrowheads="1"/>
          </p:cNvSpPr>
          <p:nvPr/>
        </p:nvSpPr>
        <p:spPr bwMode="auto">
          <a:xfrm>
            <a:off x="3474720" y="5386388"/>
            <a:ext cx="315468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581400" y="5462588"/>
          <a:ext cx="2971800" cy="709612"/>
        </p:xfrm>
        <a:graphic>
          <a:graphicData uri="http://schemas.openxmlformats.org/presentationml/2006/ole">
            <p:oleObj spid="_x0000_s66561" name="Equation" r:id="rId3" imgW="1434960" imgH="342720" progId="Equation.3">
              <p:embed/>
            </p:oleObj>
          </a:graphicData>
        </a:graphic>
      </p:graphicFrame>
      <p:sp>
        <p:nvSpPr>
          <p:cNvPr id="7" name="Rectangle 6"/>
          <p:cNvSpPr>
            <a:spLocks noChangeAspect="1" noChangeArrowheads="1"/>
          </p:cNvSpPr>
          <p:nvPr/>
        </p:nvSpPr>
        <p:spPr bwMode="auto">
          <a:xfrm>
            <a:off x="3474720" y="4267200"/>
            <a:ext cx="2209800" cy="914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550920" y="4267200"/>
          <a:ext cx="1889125" cy="919163"/>
        </p:xfrm>
        <a:graphic>
          <a:graphicData uri="http://schemas.openxmlformats.org/presentationml/2006/ole">
            <p:oleObj spid="_x0000_s66562" name="Equation" r:id="rId4" imgW="914400" imgH="4442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54523" y="4495800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Cosine similarity: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54523" y="5581234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product: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1447800" y="1752600"/>
            <a:ext cx="6553200" cy="3733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TF.IDF Term Weighting</a:t>
            </a:r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47850" y="1905000"/>
          <a:ext cx="2266950" cy="889000"/>
        </p:xfrm>
        <a:graphic>
          <a:graphicData uri="http://schemas.openxmlformats.org/presentationml/2006/ole">
            <p:oleObj spid="_x0000_s2050" name="Equation" r:id="rId4" imgW="7315200" imgH="2895600" progId="Equation.3">
              <p:embed/>
            </p:oleObj>
          </a:graphicData>
        </a:graphic>
      </p:graphicFrame>
      <p:graphicFrame>
        <p:nvGraphicFramePr>
          <p:cNvPr id="205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24100" y="2817813"/>
          <a:ext cx="606425" cy="496887"/>
        </p:xfrm>
        <a:graphic>
          <a:graphicData uri="http://schemas.openxmlformats.org/presentationml/2006/ole">
            <p:oleObj spid="_x0000_s2051" name="Equation" r:id="rId5" imgW="7315200" imgH="6045200" progId="Equation.3">
              <p:embed/>
            </p:oleObj>
          </a:graphicData>
        </a:graphic>
      </p:graphicFrame>
      <p:graphicFrame>
        <p:nvGraphicFramePr>
          <p:cNvPr id="205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63788" y="3427413"/>
          <a:ext cx="527050" cy="496887"/>
        </p:xfrm>
        <a:graphic>
          <a:graphicData uri="http://schemas.openxmlformats.org/presentationml/2006/ole">
            <p:oleObj spid="_x0000_s2052" name="Equation" r:id="rId6" imgW="7315200" imgH="6946900" progId="Equation.3">
              <p:embed/>
            </p:oleObj>
          </a:graphicData>
        </a:graphic>
      </p:graphicFrame>
      <p:graphicFrame>
        <p:nvGraphicFramePr>
          <p:cNvPr id="205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41575" y="4070350"/>
          <a:ext cx="369888" cy="365125"/>
        </p:xfrm>
        <a:graphic>
          <a:graphicData uri="http://schemas.openxmlformats.org/presentationml/2006/ole">
            <p:oleObj spid="_x0000_s2053" name="Equation" r:id="rId7" imgW="5689600" imgH="5689600" progId="Equation.3">
              <p:embed/>
            </p:oleObj>
          </a:graphicData>
        </a:graphic>
      </p:graphicFrame>
      <p:graphicFrame>
        <p:nvGraphicFramePr>
          <p:cNvPr id="205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68563" y="4603750"/>
          <a:ext cx="317500" cy="471488"/>
        </p:xfrm>
        <a:graphic>
          <a:graphicData uri="http://schemas.openxmlformats.org/presentationml/2006/ole">
            <p:oleObj spid="_x0000_s2054" name="Equation" r:id="rId8" imgW="4876800" imgH="7315200" progId="Equation.3">
              <p:embed/>
            </p:oleObj>
          </a:graphicData>
        </a:graphic>
      </p:graphicFrame>
      <p:sp>
        <p:nvSpPr>
          <p:cNvPr id="2059" name="Text Box 14"/>
          <p:cNvSpPr txBox="1">
            <a:spLocks noChangeArrowheads="1"/>
          </p:cNvSpPr>
          <p:nvPr/>
        </p:nvSpPr>
        <p:spPr bwMode="auto">
          <a:xfrm>
            <a:off x="2973388" y="2895600"/>
            <a:ext cx="4006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weight assigned to term </a:t>
            </a:r>
            <a:r>
              <a:rPr lang="en-US" i="1">
                <a:solidFill>
                  <a:schemeClr val="bg2"/>
                </a:solidFill>
              </a:rPr>
              <a:t>i</a:t>
            </a:r>
            <a:r>
              <a:rPr lang="en-US">
                <a:solidFill>
                  <a:schemeClr val="bg2"/>
                </a:solidFill>
              </a:rPr>
              <a:t> in document </a:t>
            </a:r>
            <a:r>
              <a:rPr lang="en-US" i="1">
                <a:solidFill>
                  <a:schemeClr val="bg2"/>
                </a:solidFill>
              </a:rPr>
              <a:t>j</a:t>
            </a:r>
          </a:p>
        </p:txBody>
      </p:sp>
      <p:sp>
        <p:nvSpPr>
          <p:cNvPr id="2060" name="Text Box 16"/>
          <p:cNvSpPr txBox="1">
            <a:spLocks noChangeArrowheads="1"/>
          </p:cNvSpPr>
          <p:nvPr/>
        </p:nvSpPr>
        <p:spPr bwMode="auto">
          <a:xfrm>
            <a:off x="2973388" y="3505200"/>
            <a:ext cx="4570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number of occurrence of term </a:t>
            </a:r>
            <a:r>
              <a:rPr lang="en-US" i="1">
                <a:solidFill>
                  <a:schemeClr val="bg2"/>
                </a:solidFill>
              </a:rPr>
              <a:t>i</a:t>
            </a:r>
            <a:r>
              <a:rPr lang="en-US">
                <a:solidFill>
                  <a:schemeClr val="bg2"/>
                </a:solidFill>
              </a:rPr>
              <a:t> in document </a:t>
            </a:r>
            <a:r>
              <a:rPr lang="en-US" i="1">
                <a:solidFill>
                  <a:schemeClr val="bg2"/>
                </a:solidFill>
              </a:rPr>
              <a:t>j</a:t>
            </a:r>
          </a:p>
        </p:txBody>
      </p:sp>
      <p:sp>
        <p:nvSpPr>
          <p:cNvPr id="2061" name="Text Box 17"/>
          <p:cNvSpPr txBox="1">
            <a:spLocks noChangeArrowheads="1"/>
          </p:cNvSpPr>
          <p:nvPr/>
        </p:nvSpPr>
        <p:spPr bwMode="auto">
          <a:xfrm>
            <a:off x="2973388" y="4070350"/>
            <a:ext cx="4173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number of documents in entire collection</a:t>
            </a:r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2062" name="Text Box 18"/>
          <p:cNvSpPr txBox="1">
            <a:spLocks noChangeArrowheads="1"/>
          </p:cNvSpPr>
          <p:nvPr/>
        </p:nvSpPr>
        <p:spPr bwMode="auto">
          <a:xfrm>
            <a:off x="2973388" y="4648200"/>
            <a:ext cx="3395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number of documents with term </a:t>
            </a:r>
            <a:r>
              <a:rPr lang="en-US" i="1">
                <a:solidFill>
                  <a:schemeClr val="bg2"/>
                </a:solidFill>
              </a:rPr>
              <a:t>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Postings for Ranked Retrieval</a:t>
            </a: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2011363" y="2384425"/>
            <a:ext cx="284162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44" name="Rectangle 6"/>
          <p:cNvSpPr>
            <a:spLocks noChangeArrowheads="1"/>
          </p:cNvSpPr>
          <p:nvPr/>
        </p:nvSpPr>
        <p:spPr bwMode="auto">
          <a:xfrm>
            <a:off x="2011363" y="2763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2011363" y="3144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2011363" y="3525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sp>
        <p:nvSpPr>
          <p:cNvPr id="61447" name="Rectangle 9"/>
          <p:cNvSpPr>
            <a:spLocks noChangeArrowheads="1"/>
          </p:cNvSpPr>
          <p:nvPr/>
        </p:nvSpPr>
        <p:spPr bwMode="auto">
          <a:xfrm>
            <a:off x="2011363" y="3906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48" name="Rectangle 10"/>
          <p:cNvSpPr>
            <a:spLocks noChangeArrowheads="1"/>
          </p:cNvSpPr>
          <p:nvPr/>
        </p:nvSpPr>
        <p:spPr bwMode="auto">
          <a:xfrm>
            <a:off x="2011363" y="4287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61449" name="Rectangle 11"/>
          <p:cNvSpPr>
            <a:spLocks noChangeArrowheads="1"/>
          </p:cNvSpPr>
          <p:nvPr/>
        </p:nvSpPr>
        <p:spPr bwMode="auto">
          <a:xfrm>
            <a:off x="2011363" y="4668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50" name="Rectangle 12"/>
          <p:cNvSpPr>
            <a:spLocks noChangeArrowheads="1"/>
          </p:cNvSpPr>
          <p:nvPr/>
        </p:nvSpPr>
        <p:spPr bwMode="auto">
          <a:xfrm>
            <a:off x="2316163" y="2384425"/>
            <a:ext cx="284162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51" name="Rectangle 13"/>
          <p:cNvSpPr>
            <a:spLocks noChangeArrowheads="1"/>
          </p:cNvSpPr>
          <p:nvPr/>
        </p:nvSpPr>
        <p:spPr bwMode="auto">
          <a:xfrm>
            <a:off x="2316163" y="2763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61452" name="Rectangle 14"/>
          <p:cNvSpPr>
            <a:spLocks noChangeArrowheads="1"/>
          </p:cNvSpPr>
          <p:nvPr/>
        </p:nvSpPr>
        <p:spPr bwMode="auto">
          <a:xfrm>
            <a:off x="2316163" y="3144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53" name="Rectangle 15"/>
          <p:cNvSpPr>
            <a:spLocks noChangeArrowheads="1"/>
          </p:cNvSpPr>
          <p:nvPr/>
        </p:nvSpPr>
        <p:spPr bwMode="auto">
          <a:xfrm>
            <a:off x="2316163" y="3525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61454" name="Rectangle 16"/>
          <p:cNvSpPr>
            <a:spLocks noChangeArrowheads="1"/>
          </p:cNvSpPr>
          <p:nvPr/>
        </p:nvSpPr>
        <p:spPr bwMode="auto">
          <a:xfrm>
            <a:off x="2316163" y="3906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61455" name="Rectangle 17"/>
          <p:cNvSpPr>
            <a:spLocks noChangeArrowheads="1"/>
          </p:cNvSpPr>
          <p:nvPr/>
        </p:nvSpPr>
        <p:spPr bwMode="auto">
          <a:xfrm>
            <a:off x="2316163" y="4287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56" name="Rectangle 18"/>
          <p:cNvSpPr>
            <a:spLocks noChangeArrowheads="1"/>
          </p:cNvSpPr>
          <p:nvPr/>
        </p:nvSpPr>
        <p:spPr bwMode="auto">
          <a:xfrm>
            <a:off x="2316163" y="4668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6</a:t>
            </a:r>
          </a:p>
        </p:txBody>
      </p:sp>
      <p:sp>
        <p:nvSpPr>
          <p:cNvPr id="61457" name="Rectangle 19"/>
          <p:cNvSpPr>
            <a:spLocks noChangeArrowheads="1"/>
          </p:cNvSpPr>
          <p:nvPr/>
        </p:nvSpPr>
        <p:spPr bwMode="auto">
          <a:xfrm>
            <a:off x="2620963" y="2384425"/>
            <a:ext cx="284162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5</a:t>
            </a:r>
          </a:p>
        </p:txBody>
      </p:sp>
      <p:sp>
        <p:nvSpPr>
          <p:cNvPr id="61458" name="Rectangle 20"/>
          <p:cNvSpPr>
            <a:spLocks noChangeArrowheads="1"/>
          </p:cNvSpPr>
          <p:nvPr/>
        </p:nvSpPr>
        <p:spPr bwMode="auto">
          <a:xfrm>
            <a:off x="2620963" y="2763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61459" name="Rectangle 21"/>
          <p:cNvSpPr>
            <a:spLocks noChangeArrowheads="1"/>
          </p:cNvSpPr>
          <p:nvPr/>
        </p:nvSpPr>
        <p:spPr bwMode="auto">
          <a:xfrm>
            <a:off x="2620963" y="3144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sp>
        <p:nvSpPr>
          <p:cNvPr id="61460" name="Rectangle 22"/>
          <p:cNvSpPr>
            <a:spLocks noChangeArrowheads="1"/>
          </p:cNvSpPr>
          <p:nvPr/>
        </p:nvSpPr>
        <p:spPr bwMode="auto">
          <a:xfrm>
            <a:off x="2620963" y="3525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61461" name="Rectangle 23"/>
          <p:cNvSpPr>
            <a:spLocks noChangeArrowheads="1"/>
          </p:cNvSpPr>
          <p:nvPr/>
        </p:nvSpPr>
        <p:spPr bwMode="auto">
          <a:xfrm>
            <a:off x="2620963" y="3906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62" name="Rectangle 24"/>
          <p:cNvSpPr>
            <a:spLocks noChangeArrowheads="1"/>
          </p:cNvSpPr>
          <p:nvPr/>
        </p:nvSpPr>
        <p:spPr bwMode="auto">
          <a:xfrm>
            <a:off x="2620963" y="4287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7</a:t>
            </a:r>
          </a:p>
        </p:txBody>
      </p:sp>
      <p:sp>
        <p:nvSpPr>
          <p:cNvPr id="61463" name="Rectangle 25"/>
          <p:cNvSpPr>
            <a:spLocks noChangeArrowheads="1"/>
          </p:cNvSpPr>
          <p:nvPr/>
        </p:nvSpPr>
        <p:spPr bwMode="auto">
          <a:xfrm>
            <a:off x="2620963" y="4668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</a:t>
            </a:r>
          </a:p>
        </p:txBody>
      </p:sp>
      <p:sp>
        <p:nvSpPr>
          <p:cNvPr id="61464" name="Rectangle 34"/>
          <p:cNvSpPr>
            <a:spLocks noChangeArrowheads="1"/>
          </p:cNvSpPr>
          <p:nvPr/>
        </p:nvSpPr>
        <p:spPr bwMode="auto">
          <a:xfrm>
            <a:off x="2011363" y="5049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61465" name="Rectangle 35"/>
          <p:cNvSpPr>
            <a:spLocks noChangeArrowheads="1"/>
          </p:cNvSpPr>
          <p:nvPr/>
        </p:nvSpPr>
        <p:spPr bwMode="auto">
          <a:xfrm>
            <a:off x="2316163" y="5049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66" name="Rectangle 36"/>
          <p:cNvSpPr>
            <a:spLocks noChangeArrowheads="1"/>
          </p:cNvSpPr>
          <p:nvPr/>
        </p:nvSpPr>
        <p:spPr bwMode="auto">
          <a:xfrm>
            <a:off x="2620963" y="5049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67" name="Rectangle 37"/>
          <p:cNvSpPr>
            <a:spLocks noChangeArrowheads="1"/>
          </p:cNvSpPr>
          <p:nvPr/>
        </p:nvSpPr>
        <p:spPr bwMode="auto">
          <a:xfrm>
            <a:off x="1990725" y="2024063"/>
            <a:ext cx="265113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/>
              <a:t>1</a:t>
            </a:r>
          </a:p>
        </p:txBody>
      </p:sp>
      <p:sp>
        <p:nvSpPr>
          <p:cNvPr id="61468" name="Rectangle 38"/>
          <p:cNvSpPr>
            <a:spLocks noChangeArrowheads="1"/>
          </p:cNvSpPr>
          <p:nvPr/>
        </p:nvSpPr>
        <p:spPr bwMode="auto">
          <a:xfrm>
            <a:off x="2335213" y="2024063"/>
            <a:ext cx="265112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/>
              <a:t>2</a:t>
            </a:r>
          </a:p>
        </p:txBody>
      </p:sp>
      <p:sp>
        <p:nvSpPr>
          <p:cNvPr id="61469" name="Rectangle 39"/>
          <p:cNvSpPr>
            <a:spLocks noChangeArrowheads="1"/>
          </p:cNvSpPr>
          <p:nvPr/>
        </p:nvSpPr>
        <p:spPr bwMode="auto">
          <a:xfrm>
            <a:off x="2640013" y="2024063"/>
            <a:ext cx="265112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/>
              <a:t>3</a:t>
            </a:r>
          </a:p>
        </p:txBody>
      </p:sp>
      <p:sp>
        <p:nvSpPr>
          <p:cNvPr id="61470" name="Rectangle 40"/>
          <p:cNvSpPr>
            <a:spLocks noChangeArrowheads="1"/>
          </p:cNvSpPr>
          <p:nvPr/>
        </p:nvSpPr>
        <p:spPr bwMode="auto">
          <a:xfrm>
            <a:off x="2925763" y="2384425"/>
            <a:ext cx="284162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61471" name="Rectangle 41"/>
          <p:cNvSpPr>
            <a:spLocks noChangeArrowheads="1"/>
          </p:cNvSpPr>
          <p:nvPr/>
        </p:nvSpPr>
        <p:spPr bwMode="auto">
          <a:xfrm>
            <a:off x="2925763" y="2763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72" name="Rectangle 42"/>
          <p:cNvSpPr>
            <a:spLocks noChangeArrowheads="1"/>
          </p:cNvSpPr>
          <p:nvPr/>
        </p:nvSpPr>
        <p:spPr bwMode="auto">
          <a:xfrm>
            <a:off x="2925763" y="3144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</a:t>
            </a:r>
          </a:p>
        </p:txBody>
      </p:sp>
      <p:sp>
        <p:nvSpPr>
          <p:cNvPr id="61473" name="Rectangle 43"/>
          <p:cNvSpPr>
            <a:spLocks noChangeArrowheads="1"/>
          </p:cNvSpPr>
          <p:nvPr/>
        </p:nvSpPr>
        <p:spPr bwMode="auto">
          <a:xfrm>
            <a:off x="2925763" y="3525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</a:t>
            </a:r>
          </a:p>
        </p:txBody>
      </p:sp>
      <p:sp>
        <p:nvSpPr>
          <p:cNvPr id="61474" name="Rectangle 44"/>
          <p:cNvSpPr>
            <a:spLocks noChangeArrowheads="1"/>
          </p:cNvSpPr>
          <p:nvPr/>
        </p:nvSpPr>
        <p:spPr bwMode="auto">
          <a:xfrm>
            <a:off x="2925763" y="3906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75" name="Rectangle 45"/>
          <p:cNvSpPr>
            <a:spLocks noChangeArrowheads="1"/>
          </p:cNvSpPr>
          <p:nvPr/>
        </p:nvSpPr>
        <p:spPr bwMode="auto">
          <a:xfrm>
            <a:off x="2925763" y="4287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76" name="Rectangle 46"/>
          <p:cNvSpPr>
            <a:spLocks noChangeArrowheads="1"/>
          </p:cNvSpPr>
          <p:nvPr/>
        </p:nvSpPr>
        <p:spPr bwMode="auto">
          <a:xfrm>
            <a:off x="2925763" y="4668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</a:t>
            </a:r>
          </a:p>
        </p:txBody>
      </p:sp>
      <p:sp>
        <p:nvSpPr>
          <p:cNvPr id="61477" name="Rectangle 47"/>
          <p:cNvSpPr>
            <a:spLocks noChangeArrowheads="1"/>
          </p:cNvSpPr>
          <p:nvPr/>
        </p:nvSpPr>
        <p:spPr bwMode="auto">
          <a:xfrm>
            <a:off x="2925763" y="5049838"/>
            <a:ext cx="284162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478" name="Rectangle 48"/>
          <p:cNvSpPr>
            <a:spLocks noChangeArrowheads="1"/>
          </p:cNvSpPr>
          <p:nvPr/>
        </p:nvSpPr>
        <p:spPr bwMode="auto">
          <a:xfrm>
            <a:off x="2944813" y="2024063"/>
            <a:ext cx="265112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/>
              <a:t>4</a:t>
            </a:r>
          </a:p>
        </p:txBody>
      </p:sp>
      <p:sp>
        <p:nvSpPr>
          <p:cNvPr id="61479" name="Rectangle 85"/>
          <p:cNvSpPr>
            <a:spLocks noChangeArrowheads="1"/>
          </p:cNvSpPr>
          <p:nvPr/>
        </p:nvSpPr>
        <p:spPr bwMode="auto">
          <a:xfrm>
            <a:off x="3265488" y="2381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0.301</a:t>
            </a:r>
          </a:p>
        </p:txBody>
      </p:sp>
      <p:sp>
        <p:nvSpPr>
          <p:cNvPr id="61480" name="Rectangle 86"/>
          <p:cNvSpPr>
            <a:spLocks noChangeArrowheads="1"/>
          </p:cNvSpPr>
          <p:nvPr/>
        </p:nvSpPr>
        <p:spPr bwMode="auto">
          <a:xfrm>
            <a:off x="3265488" y="2762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0.125</a:t>
            </a:r>
          </a:p>
        </p:txBody>
      </p:sp>
      <p:sp>
        <p:nvSpPr>
          <p:cNvPr id="61481" name="Rectangle 87"/>
          <p:cNvSpPr>
            <a:spLocks noChangeArrowheads="1"/>
          </p:cNvSpPr>
          <p:nvPr/>
        </p:nvSpPr>
        <p:spPr bwMode="auto">
          <a:xfrm>
            <a:off x="3265488" y="3143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0.125</a:t>
            </a:r>
          </a:p>
        </p:txBody>
      </p:sp>
      <p:sp>
        <p:nvSpPr>
          <p:cNvPr id="61482" name="Rectangle 88"/>
          <p:cNvSpPr>
            <a:spLocks noChangeArrowheads="1"/>
          </p:cNvSpPr>
          <p:nvPr/>
        </p:nvSpPr>
        <p:spPr bwMode="auto">
          <a:xfrm>
            <a:off x="3265488" y="4667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0.125</a:t>
            </a:r>
          </a:p>
        </p:txBody>
      </p:sp>
      <p:sp>
        <p:nvSpPr>
          <p:cNvPr id="61483" name="Rectangle 89"/>
          <p:cNvSpPr>
            <a:spLocks noChangeArrowheads="1"/>
          </p:cNvSpPr>
          <p:nvPr/>
        </p:nvSpPr>
        <p:spPr bwMode="auto">
          <a:xfrm>
            <a:off x="3265488" y="3905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0.602</a:t>
            </a:r>
          </a:p>
        </p:txBody>
      </p:sp>
      <p:sp>
        <p:nvSpPr>
          <p:cNvPr id="61484" name="Rectangle 90"/>
          <p:cNvSpPr>
            <a:spLocks noChangeArrowheads="1"/>
          </p:cNvSpPr>
          <p:nvPr/>
        </p:nvSpPr>
        <p:spPr bwMode="auto">
          <a:xfrm>
            <a:off x="3265488" y="4286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0.301</a:t>
            </a:r>
          </a:p>
        </p:txBody>
      </p:sp>
      <p:sp>
        <p:nvSpPr>
          <p:cNvPr id="61485" name="Rectangle 91"/>
          <p:cNvSpPr>
            <a:spLocks noChangeArrowheads="1"/>
          </p:cNvSpPr>
          <p:nvPr/>
        </p:nvSpPr>
        <p:spPr bwMode="auto">
          <a:xfrm>
            <a:off x="3265488" y="3524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0.000</a:t>
            </a:r>
          </a:p>
        </p:txBody>
      </p:sp>
      <p:sp>
        <p:nvSpPr>
          <p:cNvPr id="61486" name="Rectangle 92"/>
          <p:cNvSpPr>
            <a:spLocks noChangeArrowheads="1"/>
          </p:cNvSpPr>
          <p:nvPr/>
        </p:nvSpPr>
        <p:spPr bwMode="auto">
          <a:xfrm>
            <a:off x="3265488" y="5048250"/>
            <a:ext cx="6302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0.602</a:t>
            </a:r>
          </a:p>
        </p:txBody>
      </p:sp>
      <p:sp>
        <p:nvSpPr>
          <p:cNvPr id="61487" name="Text Box 99"/>
          <p:cNvSpPr txBox="1">
            <a:spLocks noChangeArrowheads="1"/>
          </p:cNvSpPr>
          <p:nvPr/>
        </p:nvSpPr>
        <p:spPr bwMode="auto">
          <a:xfrm>
            <a:off x="2447925" y="1600200"/>
            <a:ext cx="354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tf</a:t>
            </a:r>
          </a:p>
        </p:txBody>
      </p:sp>
      <p:sp>
        <p:nvSpPr>
          <p:cNvPr id="61488" name="Text Box 101"/>
          <p:cNvSpPr txBox="1">
            <a:spLocks noChangeArrowheads="1"/>
          </p:cNvSpPr>
          <p:nvPr/>
        </p:nvSpPr>
        <p:spPr bwMode="auto">
          <a:xfrm>
            <a:off x="3341688" y="1924050"/>
            <a:ext cx="496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idf</a:t>
            </a:r>
          </a:p>
        </p:txBody>
      </p:sp>
      <p:sp>
        <p:nvSpPr>
          <p:cNvPr id="61489" name="Rectangle 19"/>
          <p:cNvSpPr>
            <a:spLocks noChangeArrowheads="1"/>
          </p:cNvSpPr>
          <p:nvPr/>
        </p:nvSpPr>
        <p:spPr bwMode="auto">
          <a:xfrm>
            <a:off x="838200" y="2384425"/>
            <a:ext cx="1152525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complicated</a:t>
            </a:r>
          </a:p>
        </p:txBody>
      </p:sp>
      <p:sp>
        <p:nvSpPr>
          <p:cNvPr id="61490" name="Rectangle 19"/>
          <p:cNvSpPr>
            <a:spLocks noChangeArrowheads="1"/>
          </p:cNvSpPr>
          <p:nvPr/>
        </p:nvSpPr>
        <p:spPr bwMode="auto">
          <a:xfrm>
            <a:off x="838200" y="2763838"/>
            <a:ext cx="1152525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contaminated</a:t>
            </a:r>
          </a:p>
        </p:txBody>
      </p:sp>
      <p:sp>
        <p:nvSpPr>
          <p:cNvPr id="61491" name="Rectangle 19"/>
          <p:cNvSpPr>
            <a:spLocks noChangeArrowheads="1"/>
          </p:cNvSpPr>
          <p:nvPr/>
        </p:nvSpPr>
        <p:spPr bwMode="auto">
          <a:xfrm>
            <a:off x="838200" y="3144838"/>
            <a:ext cx="1152525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fallout</a:t>
            </a:r>
          </a:p>
        </p:txBody>
      </p:sp>
      <p:sp>
        <p:nvSpPr>
          <p:cNvPr id="61492" name="Rectangle 19"/>
          <p:cNvSpPr>
            <a:spLocks noChangeArrowheads="1"/>
          </p:cNvSpPr>
          <p:nvPr/>
        </p:nvSpPr>
        <p:spPr bwMode="auto">
          <a:xfrm>
            <a:off x="838200" y="3525838"/>
            <a:ext cx="1152525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information</a:t>
            </a:r>
          </a:p>
        </p:txBody>
      </p:sp>
      <p:sp>
        <p:nvSpPr>
          <p:cNvPr id="61493" name="Rectangle 19"/>
          <p:cNvSpPr>
            <a:spLocks noChangeArrowheads="1"/>
          </p:cNvSpPr>
          <p:nvPr/>
        </p:nvSpPr>
        <p:spPr bwMode="auto">
          <a:xfrm>
            <a:off x="838200" y="3906838"/>
            <a:ext cx="1152525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interesting</a:t>
            </a:r>
          </a:p>
        </p:txBody>
      </p:sp>
      <p:sp>
        <p:nvSpPr>
          <p:cNvPr id="61494" name="Rectangle 19"/>
          <p:cNvSpPr>
            <a:spLocks noChangeArrowheads="1"/>
          </p:cNvSpPr>
          <p:nvPr/>
        </p:nvSpPr>
        <p:spPr bwMode="auto">
          <a:xfrm>
            <a:off x="838200" y="4287838"/>
            <a:ext cx="1152525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nuclear</a:t>
            </a:r>
          </a:p>
        </p:txBody>
      </p:sp>
      <p:sp>
        <p:nvSpPr>
          <p:cNvPr id="61495" name="Rectangle 19"/>
          <p:cNvSpPr>
            <a:spLocks noChangeArrowheads="1"/>
          </p:cNvSpPr>
          <p:nvPr/>
        </p:nvSpPr>
        <p:spPr bwMode="auto">
          <a:xfrm>
            <a:off x="838200" y="4668838"/>
            <a:ext cx="1152525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retrieval</a:t>
            </a:r>
          </a:p>
        </p:txBody>
      </p:sp>
      <p:sp>
        <p:nvSpPr>
          <p:cNvPr id="61496" name="Rectangle 19"/>
          <p:cNvSpPr>
            <a:spLocks noChangeArrowheads="1"/>
          </p:cNvSpPr>
          <p:nvPr/>
        </p:nvSpPr>
        <p:spPr bwMode="auto">
          <a:xfrm>
            <a:off x="838200" y="5049838"/>
            <a:ext cx="1152525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siberia</a:t>
            </a:r>
          </a:p>
        </p:txBody>
      </p:sp>
      <p:sp>
        <p:nvSpPr>
          <p:cNvPr id="27705" name="Rectangle 6"/>
          <p:cNvSpPr>
            <a:spLocks noChangeArrowheads="1"/>
          </p:cNvSpPr>
          <p:nvPr/>
        </p:nvSpPr>
        <p:spPr bwMode="auto">
          <a:xfrm>
            <a:off x="6867525" y="2763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1,4</a:t>
            </a:r>
          </a:p>
        </p:txBody>
      </p:sp>
      <p:sp>
        <p:nvSpPr>
          <p:cNvPr id="27706" name="Rectangle 7"/>
          <p:cNvSpPr>
            <a:spLocks noChangeArrowheads="1"/>
          </p:cNvSpPr>
          <p:nvPr/>
        </p:nvSpPr>
        <p:spPr bwMode="auto">
          <a:xfrm>
            <a:off x="6867525" y="3144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1,5</a:t>
            </a:r>
          </a:p>
        </p:txBody>
      </p:sp>
      <p:sp>
        <p:nvSpPr>
          <p:cNvPr id="27707" name="Rectangle 8"/>
          <p:cNvSpPr>
            <a:spLocks noChangeArrowheads="1"/>
          </p:cNvSpPr>
          <p:nvPr/>
        </p:nvSpPr>
        <p:spPr bwMode="auto">
          <a:xfrm>
            <a:off x="6867525" y="3525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1,6</a:t>
            </a:r>
          </a:p>
        </p:txBody>
      </p:sp>
      <p:sp>
        <p:nvSpPr>
          <p:cNvPr id="27708" name="Rectangle 10"/>
          <p:cNvSpPr>
            <a:spLocks noChangeArrowheads="1"/>
          </p:cNvSpPr>
          <p:nvPr/>
        </p:nvSpPr>
        <p:spPr bwMode="auto">
          <a:xfrm>
            <a:off x="6867525" y="4287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1,3</a:t>
            </a:r>
          </a:p>
        </p:txBody>
      </p:sp>
      <p:sp>
        <p:nvSpPr>
          <p:cNvPr id="27709" name="Rectangle 13"/>
          <p:cNvSpPr>
            <a:spLocks noChangeArrowheads="1"/>
          </p:cNvSpPr>
          <p:nvPr/>
        </p:nvSpPr>
        <p:spPr bwMode="auto">
          <a:xfrm>
            <a:off x="7248525" y="2763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2,1</a:t>
            </a:r>
          </a:p>
        </p:txBody>
      </p:sp>
      <p:sp>
        <p:nvSpPr>
          <p:cNvPr id="27710" name="Rectangle 16"/>
          <p:cNvSpPr>
            <a:spLocks noChangeArrowheads="1"/>
          </p:cNvSpPr>
          <p:nvPr/>
        </p:nvSpPr>
        <p:spPr bwMode="auto">
          <a:xfrm>
            <a:off x="6867525" y="3906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2,1</a:t>
            </a:r>
          </a:p>
        </p:txBody>
      </p:sp>
      <p:sp>
        <p:nvSpPr>
          <p:cNvPr id="27711" name="Rectangle 18"/>
          <p:cNvSpPr>
            <a:spLocks noChangeArrowheads="1"/>
          </p:cNvSpPr>
          <p:nvPr/>
        </p:nvSpPr>
        <p:spPr bwMode="auto">
          <a:xfrm>
            <a:off x="6867525" y="4668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2,6</a:t>
            </a:r>
          </a:p>
        </p:txBody>
      </p:sp>
      <p:sp>
        <p:nvSpPr>
          <p:cNvPr id="27712" name="Rectangle 19"/>
          <p:cNvSpPr>
            <a:spLocks noChangeArrowheads="1"/>
          </p:cNvSpPr>
          <p:nvPr/>
        </p:nvSpPr>
        <p:spPr bwMode="auto">
          <a:xfrm>
            <a:off x="6867525" y="2384425"/>
            <a:ext cx="360363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3,5</a:t>
            </a:r>
          </a:p>
        </p:txBody>
      </p:sp>
      <p:sp>
        <p:nvSpPr>
          <p:cNvPr id="27713" name="Rectangle 20"/>
          <p:cNvSpPr>
            <a:spLocks noChangeArrowheads="1"/>
          </p:cNvSpPr>
          <p:nvPr/>
        </p:nvSpPr>
        <p:spPr bwMode="auto">
          <a:xfrm>
            <a:off x="7629525" y="2763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3,3</a:t>
            </a:r>
          </a:p>
        </p:txBody>
      </p:sp>
      <p:sp>
        <p:nvSpPr>
          <p:cNvPr id="27714" name="Rectangle 21"/>
          <p:cNvSpPr>
            <a:spLocks noChangeArrowheads="1"/>
          </p:cNvSpPr>
          <p:nvPr/>
        </p:nvSpPr>
        <p:spPr bwMode="auto">
          <a:xfrm>
            <a:off x="7248525" y="3144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3,4</a:t>
            </a:r>
          </a:p>
        </p:txBody>
      </p:sp>
      <p:sp>
        <p:nvSpPr>
          <p:cNvPr id="27715" name="Rectangle 34"/>
          <p:cNvSpPr>
            <a:spLocks noChangeArrowheads="1"/>
          </p:cNvSpPr>
          <p:nvPr/>
        </p:nvSpPr>
        <p:spPr bwMode="auto">
          <a:xfrm>
            <a:off x="6867525" y="5049838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1,2</a:t>
            </a:r>
          </a:p>
        </p:txBody>
      </p:sp>
      <p:sp>
        <p:nvSpPr>
          <p:cNvPr id="27716" name="Rectangle 85"/>
          <p:cNvSpPr>
            <a:spLocks noChangeArrowheads="1"/>
          </p:cNvSpPr>
          <p:nvPr/>
        </p:nvSpPr>
        <p:spPr bwMode="auto">
          <a:xfrm>
            <a:off x="6084888" y="2381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/>
              <a:t>0.301</a:t>
            </a:r>
          </a:p>
        </p:txBody>
      </p:sp>
      <p:sp>
        <p:nvSpPr>
          <p:cNvPr id="27717" name="Rectangle 86"/>
          <p:cNvSpPr>
            <a:spLocks noChangeArrowheads="1"/>
          </p:cNvSpPr>
          <p:nvPr/>
        </p:nvSpPr>
        <p:spPr bwMode="auto">
          <a:xfrm>
            <a:off x="6084888" y="2762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0.125</a:t>
            </a:r>
          </a:p>
        </p:txBody>
      </p:sp>
      <p:sp>
        <p:nvSpPr>
          <p:cNvPr id="27718" name="Rectangle 87"/>
          <p:cNvSpPr>
            <a:spLocks noChangeArrowheads="1"/>
          </p:cNvSpPr>
          <p:nvPr/>
        </p:nvSpPr>
        <p:spPr bwMode="auto">
          <a:xfrm>
            <a:off x="6084888" y="3143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0.125</a:t>
            </a:r>
          </a:p>
        </p:txBody>
      </p:sp>
      <p:sp>
        <p:nvSpPr>
          <p:cNvPr id="27719" name="Rectangle 88"/>
          <p:cNvSpPr>
            <a:spLocks noChangeArrowheads="1"/>
          </p:cNvSpPr>
          <p:nvPr/>
        </p:nvSpPr>
        <p:spPr bwMode="auto">
          <a:xfrm>
            <a:off x="6084888" y="4667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0.125</a:t>
            </a:r>
          </a:p>
        </p:txBody>
      </p:sp>
      <p:sp>
        <p:nvSpPr>
          <p:cNvPr id="27720" name="Rectangle 89"/>
          <p:cNvSpPr>
            <a:spLocks noChangeArrowheads="1"/>
          </p:cNvSpPr>
          <p:nvPr/>
        </p:nvSpPr>
        <p:spPr bwMode="auto">
          <a:xfrm>
            <a:off x="6084888" y="3905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0.602</a:t>
            </a:r>
          </a:p>
        </p:txBody>
      </p:sp>
      <p:sp>
        <p:nvSpPr>
          <p:cNvPr id="27721" name="Rectangle 90"/>
          <p:cNvSpPr>
            <a:spLocks noChangeArrowheads="1"/>
          </p:cNvSpPr>
          <p:nvPr/>
        </p:nvSpPr>
        <p:spPr bwMode="auto">
          <a:xfrm>
            <a:off x="6084888" y="4286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0.301</a:t>
            </a:r>
          </a:p>
        </p:txBody>
      </p:sp>
      <p:sp>
        <p:nvSpPr>
          <p:cNvPr id="27722" name="Rectangle 91"/>
          <p:cNvSpPr>
            <a:spLocks noChangeArrowheads="1"/>
          </p:cNvSpPr>
          <p:nvPr/>
        </p:nvSpPr>
        <p:spPr bwMode="auto">
          <a:xfrm>
            <a:off x="6084888" y="3524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0.000</a:t>
            </a:r>
          </a:p>
        </p:txBody>
      </p:sp>
      <p:sp>
        <p:nvSpPr>
          <p:cNvPr id="27723" name="Rectangle 92"/>
          <p:cNvSpPr>
            <a:spLocks noChangeArrowheads="1"/>
          </p:cNvSpPr>
          <p:nvPr/>
        </p:nvSpPr>
        <p:spPr bwMode="auto">
          <a:xfrm>
            <a:off x="6084888" y="5048250"/>
            <a:ext cx="630237" cy="304800"/>
          </a:xfrm>
          <a:prstGeom prst="rect">
            <a:avLst/>
          </a:prstGeom>
          <a:solidFill>
            <a:schemeClr val="accent5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/>
              <a:t>0.602</a:t>
            </a:r>
          </a:p>
        </p:txBody>
      </p:sp>
      <p:sp>
        <p:nvSpPr>
          <p:cNvPr id="27724" name="Rectangle 19"/>
          <p:cNvSpPr>
            <a:spLocks noChangeArrowheads="1"/>
          </p:cNvSpPr>
          <p:nvPr/>
        </p:nvSpPr>
        <p:spPr bwMode="auto">
          <a:xfrm>
            <a:off x="4781550" y="2384425"/>
            <a:ext cx="1150938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complicated</a:t>
            </a:r>
          </a:p>
        </p:txBody>
      </p:sp>
      <p:sp>
        <p:nvSpPr>
          <p:cNvPr id="27725" name="Rectangle 19"/>
          <p:cNvSpPr>
            <a:spLocks noChangeArrowheads="1"/>
          </p:cNvSpPr>
          <p:nvPr/>
        </p:nvSpPr>
        <p:spPr bwMode="auto">
          <a:xfrm>
            <a:off x="4781550" y="2763838"/>
            <a:ext cx="1150938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contaminated</a:t>
            </a:r>
          </a:p>
        </p:txBody>
      </p:sp>
      <p:sp>
        <p:nvSpPr>
          <p:cNvPr id="27726" name="Rectangle 19"/>
          <p:cNvSpPr>
            <a:spLocks noChangeArrowheads="1"/>
          </p:cNvSpPr>
          <p:nvPr/>
        </p:nvSpPr>
        <p:spPr bwMode="auto">
          <a:xfrm>
            <a:off x="4781550" y="3144838"/>
            <a:ext cx="1150938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fallout</a:t>
            </a:r>
          </a:p>
        </p:txBody>
      </p:sp>
      <p:sp>
        <p:nvSpPr>
          <p:cNvPr id="27727" name="Rectangle 19"/>
          <p:cNvSpPr>
            <a:spLocks noChangeArrowheads="1"/>
          </p:cNvSpPr>
          <p:nvPr/>
        </p:nvSpPr>
        <p:spPr bwMode="auto">
          <a:xfrm>
            <a:off x="4781550" y="3525838"/>
            <a:ext cx="1150938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information</a:t>
            </a:r>
          </a:p>
        </p:txBody>
      </p:sp>
      <p:sp>
        <p:nvSpPr>
          <p:cNvPr id="27728" name="Rectangle 19"/>
          <p:cNvSpPr>
            <a:spLocks noChangeArrowheads="1"/>
          </p:cNvSpPr>
          <p:nvPr/>
        </p:nvSpPr>
        <p:spPr bwMode="auto">
          <a:xfrm>
            <a:off x="4781550" y="3906838"/>
            <a:ext cx="1150938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interesting</a:t>
            </a:r>
          </a:p>
        </p:txBody>
      </p:sp>
      <p:sp>
        <p:nvSpPr>
          <p:cNvPr id="27729" name="Rectangle 19"/>
          <p:cNvSpPr>
            <a:spLocks noChangeArrowheads="1"/>
          </p:cNvSpPr>
          <p:nvPr/>
        </p:nvSpPr>
        <p:spPr bwMode="auto">
          <a:xfrm>
            <a:off x="4781550" y="4287838"/>
            <a:ext cx="1150938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nuclear</a:t>
            </a:r>
          </a:p>
        </p:txBody>
      </p:sp>
      <p:sp>
        <p:nvSpPr>
          <p:cNvPr id="27730" name="Rectangle 19"/>
          <p:cNvSpPr>
            <a:spLocks noChangeArrowheads="1"/>
          </p:cNvSpPr>
          <p:nvPr/>
        </p:nvSpPr>
        <p:spPr bwMode="auto">
          <a:xfrm>
            <a:off x="4781550" y="4668838"/>
            <a:ext cx="1150938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retrieval</a:t>
            </a:r>
          </a:p>
        </p:txBody>
      </p:sp>
      <p:sp>
        <p:nvSpPr>
          <p:cNvPr id="27731" name="Rectangle 19"/>
          <p:cNvSpPr>
            <a:spLocks noChangeArrowheads="1"/>
          </p:cNvSpPr>
          <p:nvPr/>
        </p:nvSpPr>
        <p:spPr bwMode="auto">
          <a:xfrm>
            <a:off x="4781550" y="5049838"/>
            <a:ext cx="1150938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siberia</a:t>
            </a:r>
          </a:p>
        </p:txBody>
      </p:sp>
      <p:sp>
        <p:nvSpPr>
          <p:cNvPr id="27732" name="Rectangle 19"/>
          <p:cNvSpPr>
            <a:spLocks noChangeArrowheads="1"/>
          </p:cNvSpPr>
          <p:nvPr/>
        </p:nvSpPr>
        <p:spPr bwMode="auto">
          <a:xfrm>
            <a:off x="7248525" y="2381250"/>
            <a:ext cx="360363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4,2</a:t>
            </a:r>
          </a:p>
        </p:txBody>
      </p:sp>
      <p:sp>
        <p:nvSpPr>
          <p:cNvPr id="27733" name="Rectangle 7"/>
          <p:cNvSpPr>
            <a:spLocks noChangeArrowheads="1"/>
          </p:cNvSpPr>
          <p:nvPr/>
        </p:nvSpPr>
        <p:spPr bwMode="auto">
          <a:xfrm>
            <a:off x="7629525" y="3143250"/>
            <a:ext cx="360363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4,3</a:t>
            </a:r>
          </a:p>
        </p:txBody>
      </p:sp>
      <p:sp>
        <p:nvSpPr>
          <p:cNvPr id="27734" name="Rectangle 7"/>
          <p:cNvSpPr>
            <a:spLocks noChangeArrowheads="1"/>
          </p:cNvSpPr>
          <p:nvPr/>
        </p:nvSpPr>
        <p:spPr bwMode="auto">
          <a:xfrm>
            <a:off x="7248525" y="3529013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2,3</a:t>
            </a:r>
          </a:p>
        </p:txBody>
      </p:sp>
      <p:sp>
        <p:nvSpPr>
          <p:cNvPr id="27735" name="Rectangle 7"/>
          <p:cNvSpPr>
            <a:spLocks noChangeArrowheads="1"/>
          </p:cNvSpPr>
          <p:nvPr/>
        </p:nvSpPr>
        <p:spPr bwMode="auto">
          <a:xfrm>
            <a:off x="7629525" y="3524250"/>
            <a:ext cx="360363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3,3</a:t>
            </a:r>
          </a:p>
        </p:txBody>
      </p:sp>
      <p:sp>
        <p:nvSpPr>
          <p:cNvPr id="27736" name="Rectangle 7"/>
          <p:cNvSpPr>
            <a:spLocks noChangeArrowheads="1"/>
          </p:cNvSpPr>
          <p:nvPr/>
        </p:nvSpPr>
        <p:spPr bwMode="auto">
          <a:xfrm>
            <a:off x="8010525" y="3524250"/>
            <a:ext cx="360363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4,2</a:t>
            </a:r>
          </a:p>
        </p:txBody>
      </p:sp>
      <p:sp>
        <p:nvSpPr>
          <p:cNvPr id="27737" name="Rectangle 10"/>
          <p:cNvSpPr>
            <a:spLocks noChangeArrowheads="1"/>
          </p:cNvSpPr>
          <p:nvPr/>
        </p:nvSpPr>
        <p:spPr bwMode="auto">
          <a:xfrm>
            <a:off x="7248525" y="4286250"/>
            <a:ext cx="360363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3,7</a:t>
            </a:r>
          </a:p>
        </p:txBody>
      </p:sp>
      <p:sp>
        <p:nvSpPr>
          <p:cNvPr id="27738" name="Rectangle 10"/>
          <p:cNvSpPr>
            <a:spLocks noChangeArrowheads="1"/>
          </p:cNvSpPr>
          <p:nvPr/>
        </p:nvSpPr>
        <p:spPr bwMode="auto">
          <a:xfrm>
            <a:off x="7248525" y="4672013"/>
            <a:ext cx="360363" cy="30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3,1</a:t>
            </a:r>
          </a:p>
        </p:txBody>
      </p:sp>
      <p:sp>
        <p:nvSpPr>
          <p:cNvPr id="27739" name="Rectangle 10"/>
          <p:cNvSpPr>
            <a:spLocks noChangeArrowheads="1"/>
          </p:cNvSpPr>
          <p:nvPr/>
        </p:nvSpPr>
        <p:spPr bwMode="auto">
          <a:xfrm>
            <a:off x="7629525" y="4667250"/>
            <a:ext cx="360363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b="0"/>
              <a:t>4,4</a:t>
            </a:r>
          </a:p>
        </p:txBody>
      </p:sp>
      <p:cxnSp>
        <p:nvCxnSpPr>
          <p:cNvPr id="27740" name="Straight Arrow Connector 227"/>
          <p:cNvCxnSpPr>
            <a:cxnSpLocks noChangeShapeType="1"/>
            <a:stCxn id="27724" idx="3"/>
            <a:endCxn id="27716" idx="1"/>
          </p:cNvCxnSpPr>
          <p:nvPr/>
        </p:nvCxnSpPr>
        <p:spPr bwMode="auto">
          <a:xfrm flipV="1">
            <a:off x="5932488" y="2533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1" name="Straight Arrow Connector 228"/>
          <p:cNvCxnSpPr>
            <a:cxnSpLocks noChangeShapeType="1"/>
            <a:stCxn id="27716" idx="3"/>
            <a:endCxn id="27712" idx="1"/>
          </p:cNvCxnSpPr>
          <p:nvPr/>
        </p:nvCxnSpPr>
        <p:spPr bwMode="auto">
          <a:xfrm>
            <a:off x="6715125" y="2533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2" name="Straight Arrow Connector 231"/>
          <p:cNvCxnSpPr>
            <a:cxnSpLocks noChangeShapeType="1"/>
            <a:stCxn id="27725" idx="3"/>
            <a:endCxn id="27717" idx="1"/>
          </p:cNvCxnSpPr>
          <p:nvPr/>
        </p:nvCxnSpPr>
        <p:spPr bwMode="auto">
          <a:xfrm flipV="1">
            <a:off x="5932488" y="2914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3" name="Straight Arrow Connector 232"/>
          <p:cNvCxnSpPr>
            <a:cxnSpLocks noChangeShapeType="1"/>
            <a:stCxn id="27717" idx="3"/>
            <a:endCxn id="27705" idx="1"/>
          </p:cNvCxnSpPr>
          <p:nvPr/>
        </p:nvCxnSpPr>
        <p:spPr bwMode="auto">
          <a:xfrm>
            <a:off x="6715125" y="2914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4" name="Straight Arrow Connector 233"/>
          <p:cNvCxnSpPr>
            <a:cxnSpLocks noChangeShapeType="1"/>
            <a:stCxn id="27726" idx="3"/>
            <a:endCxn id="27718" idx="1"/>
          </p:cNvCxnSpPr>
          <p:nvPr/>
        </p:nvCxnSpPr>
        <p:spPr bwMode="auto">
          <a:xfrm flipV="1">
            <a:off x="5932488" y="3295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5" name="Straight Arrow Connector 234"/>
          <p:cNvCxnSpPr>
            <a:cxnSpLocks noChangeShapeType="1"/>
            <a:stCxn id="27718" idx="3"/>
            <a:endCxn id="27706" idx="1"/>
          </p:cNvCxnSpPr>
          <p:nvPr/>
        </p:nvCxnSpPr>
        <p:spPr bwMode="auto">
          <a:xfrm>
            <a:off x="6715125" y="3295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6" name="Straight Arrow Connector 235"/>
          <p:cNvCxnSpPr>
            <a:cxnSpLocks noChangeShapeType="1"/>
            <a:stCxn id="27727" idx="3"/>
            <a:endCxn id="27722" idx="1"/>
          </p:cNvCxnSpPr>
          <p:nvPr/>
        </p:nvCxnSpPr>
        <p:spPr bwMode="auto">
          <a:xfrm flipV="1">
            <a:off x="5932488" y="3676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7" name="Straight Arrow Connector 236"/>
          <p:cNvCxnSpPr>
            <a:cxnSpLocks noChangeShapeType="1"/>
            <a:stCxn id="27722" idx="3"/>
            <a:endCxn id="27707" idx="1"/>
          </p:cNvCxnSpPr>
          <p:nvPr/>
        </p:nvCxnSpPr>
        <p:spPr bwMode="auto">
          <a:xfrm>
            <a:off x="6715125" y="3676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8" name="Straight Arrow Connector 237"/>
          <p:cNvCxnSpPr>
            <a:cxnSpLocks noChangeShapeType="1"/>
            <a:stCxn id="27728" idx="3"/>
            <a:endCxn id="27720" idx="1"/>
          </p:cNvCxnSpPr>
          <p:nvPr/>
        </p:nvCxnSpPr>
        <p:spPr bwMode="auto">
          <a:xfrm flipV="1">
            <a:off x="5932488" y="4057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49" name="Straight Arrow Connector 238"/>
          <p:cNvCxnSpPr>
            <a:cxnSpLocks noChangeShapeType="1"/>
            <a:stCxn id="27720" idx="3"/>
            <a:endCxn id="27710" idx="1"/>
          </p:cNvCxnSpPr>
          <p:nvPr/>
        </p:nvCxnSpPr>
        <p:spPr bwMode="auto">
          <a:xfrm>
            <a:off x="6715125" y="4057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50" name="Straight Arrow Connector 239"/>
          <p:cNvCxnSpPr>
            <a:cxnSpLocks noChangeShapeType="1"/>
            <a:stCxn id="27729" idx="3"/>
            <a:endCxn id="27721" idx="1"/>
          </p:cNvCxnSpPr>
          <p:nvPr/>
        </p:nvCxnSpPr>
        <p:spPr bwMode="auto">
          <a:xfrm flipV="1">
            <a:off x="5932488" y="4438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51" name="Straight Arrow Connector 240"/>
          <p:cNvCxnSpPr>
            <a:cxnSpLocks noChangeShapeType="1"/>
            <a:stCxn id="27721" idx="3"/>
            <a:endCxn id="27708" idx="1"/>
          </p:cNvCxnSpPr>
          <p:nvPr/>
        </p:nvCxnSpPr>
        <p:spPr bwMode="auto">
          <a:xfrm>
            <a:off x="6715125" y="4438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52" name="Straight Arrow Connector 241"/>
          <p:cNvCxnSpPr>
            <a:cxnSpLocks noChangeShapeType="1"/>
            <a:stCxn id="27730" idx="3"/>
            <a:endCxn id="27719" idx="1"/>
          </p:cNvCxnSpPr>
          <p:nvPr/>
        </p:nvCxnSpPr>
        <p:spPr bwMode="auto">
          <a:xfrm flipV="1">
            <a:off x="5932488" y="4819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53" name="Straight Arrow Connector 242"/>
          <p:cNvCxnSpPr>
            <a:cxnSpLocks noChangeShapeType="1"/>
            <a:stCxn id="27719" idx="3"/>
            <a:endCxn id="27711" idx="1"/>
          </p:cNvCxnSpPr>
          <p:nvPr/>
        </p:nvCxnSpPr>
        <p:spPr bwMode="auto">
          <a:xfrm>
            <a:off x="6715125" y="4819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54" name="Straight Arrow Connector 243"/>
          <p:cNvCxnSpPr>
            <a:cxnSpLocks noChangeShapeType="1"/>
            <a:stCxn id="27731" idx="3"/>
            <a:endCxn id="27723" idx="1"/>
          </p:cNvCxnSpPr>
          <p:nvPr/>
        </p:nvCxnSpPr>
        <p:spPr bwMode="auto">
          <a:xfrm flipV="1">
            <a:off x="5932488" y="5200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55" name="Straight Arrow Connector 244"/>
          <p:cNvCxnSpPr>
            <a:cxnSpLocks noChangeShapeType="1"/>
            <a:stCxn id="27723" idx="3"/>
            <a:endCxn id="27715" idx="1"/>
          </p:cNvCxnSpPr>
          <p:nvPr/>
        </p:nvCxnSpPr>
        <p:spPr bwMode="auto">
          <a:xfrm>
            <a:off x="6715125" y="5200650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756" name="Right Arrow 245"/>
          <p:cNvSpPr>
            <a:spLocks noChangeArrowheads="1"/>
          </p:cNvSpPr>
          <p:nvPr/>
        </p:nvSpPr>
        <p:spPr bwMode="auto">
          <a:xfrm>
            <a:off x="3971925" y="36004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5" grpId="0" animBg="1"/>
      <p:bldP spid="27706" grpId="0" animBg="1"/>
      <p:bldP spid="27707" grpId="0" animBg="1"/>
      <p:bldP spid="27708" grpId="0" animBg="1"/>
      <p:bldP spid="27709" grpId="0" animBg="1"/>
      <p:bldP spid="27710" grpId="0" animBg="1"/>
      <p:bldP spid="27711" grpId="0" animBg="1"/>
      <p:bldP spid="27712" grpId="0" animBg="1"/>
      <p:bldP spid="27713" grpId="0" animBg="1"/>
      <p:bldP spid="27714" grpId="0" animBg="1"/>
      <p:bldP spid="27715" grpId="0" animBg="1"/>
      <p:bldP spid="27716" grpId="0" animBg="1"/>
      <p:bldP spid="27717" grpId="0" animBg="1"/>
      <p:bldP spid="27718" grpId="0" animBg="1"/>
      <p:bldP spid="27719" grpId="0" animBg="1"/>
      <p:bldP spid="27720" grpId="0" animBg="1"/>
      <p:bldP spid="27721" grpId="0" animBg="1"/>
      <p:bldP spid="27722" grpId="0" animBg="1"/>
      <p:bldP spid="27723" grpId="0" animBg="1"/>
      <p:bldP spid="27724" grpId="0" animBg="1"/>
      <p:bldP spid="27725" grpId="0" animBg="1"/>
      <p:bldP spid="27726" grpId="0" animBg="1"/>
      <p:bldP spid="27727" grpId="0" animBg="1"/>
      <p:bldP spid="27728" grpId="0" animBg="1"/>
      <p:bldP spid="27729" grpId="0" animBg="1"/>
      <p:bldP spid="27730" grpId="0" animBg="1"/>
      <p:bldP spid="27731" grpId="0" animBg="1"/>
      <p:bldP spid="27732" grpId="0" animBg="1"/>
      <p:bldP spid="27733" grpId="0" animBg="1"/>
      <p:bldP spid="27734" grpId="0" animBg="1"/>
      <p:bldP spid="27735" grpId="0" animBg="1"/>
      <p:bldP spid="27736" grpId="0" animBg="1"/>
      <p:bldP spid="27737" grpId="0" animBg="1"/>
      <p:bldP spid="27738" grpId="0" animBg="1"/>
      <p:bldP spid="27739" grpId="0" animBg="1"/>
      <p:bldP spid="2775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Ranked Retrieval: Scoring Algorithm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i="1" dirty="0" smtClean="0"/>
              <a:t>accumulators</a:t>
            </a:r>
            <a:r>
              <a:rPr lang="en-US" dirty="0" smtClean="0"/>
              <a:t> to hold document scores</a:t>
            </a:r>
          </a:p>
          <a:p>
            <a:r>
              <a:rPr lang="en-US" dirty="0" smtClean="0"/>
              <a:t>For each query term </a:t>
            </a:r>
            <a:r>
              <a:rPr lang="en-US" i="1" dirty="0" smtClean="0"/>
              <a:t>t</a:t>
            </a:r>
            <a:r>
              <a:rPr lang="en-US" dirty="0" smtClean="0"/>
              <a:t> in the user’s query</a:t>
            </a:r>
          </a:p>
          <a:p>
            <a:pPr lvl="1"/>
            <a:r>
              <a:rPr lang="en-US" dirty="0" smtClean="0"/>
              <a:t>Fetch </a:t>
            </a:r>
            <a:r>
              <a:rPr lang="en-US" i="1" dirty="0" err="1" smtClean="0"/>
              <a:t>t</a:t>
            </a:r>
            <a:r>
              <a:rPr lang="en-US" dirty="0" err="1" smtClean="0"/>
              <a:t>’s</a:t>
            </a:r>
            <a:r>
              <a:rPr lang="en-US" dirty="0" smtClean="0"/>
              <a:t> postings</a:t>
            </a:r>
          </a:p>
          <a:p>
            <a:pPr lvl="1"/>
            <a:r>
              <a:rPr lang="en-US" dirty="0" smtClean="0"/>
              <a:t>For each document, </a:t>
            </a:r>
            <a:r>
              <a:rPr lang="en-US" i="1" dirty="0" err="1" smtClean="0"/>
              <a:t>score</a:t>
            </a:r>
            <a:r>
              <a:rPr lang="en-US" i="1" baseline="-25000" dirty="0" err="1" smtClean="0"/>
              <a:t>doc</a:t>
            </a:r>
            <a:r>
              <a:rPr lang="en-US" dirty="0" smtClean="0"/>
              <a:t> +=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t,d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 </a:t>
            </a:r>
            <a:r>
              <a:rPr lang="en-US" i="1" dirty="0" err="1" smtClean="0">
                <a:sym typeface="Symbol" pitchFamily="18" charset="2"/>
              </a:rPr>
              <a:t>w</a:t>
            </a:r>
            <a:r>
              <a:rPr lang="en-US" i="1" baseline="-25000" dirty="0" err="1" smtClean="0">
                <a:sym typeface="Symbol" pitchFamily="18" charset="2"/>
              </a:rPr>
              <a:t>t,q</a:t>
            </a:r>
            <a:r>
              <a:rPr lang="en-US" dirty="0" smtClean="0"/>
              <a:t> </a:t>
            </a:r>
          </a:p>
          <a:p>
            <a:r>
              <a:rPr lang="en-US" dirty="0" smtClean="0"/>
              <a:t>(Apply length normalization to the scores at end)</a:t>
            </a:r>
          </a:p>
          <a:p>
            <a:r>
              <a:rPr lang="en-US" dirty="0" smtClean="0"/>
              <a:t>Return top </a:t>
            </a:r>
            <a:r>
              <a:rPr lang="en-US" i="1" dirty="0" smtClean="0"/>
              <a:t>N</a:t>
            </a:r>
            <a:r>
              <a:rPr lang="en-US" dirty="0" smtClean="0"/>
              <a:t> documents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7211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Who are we?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 it?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indexing problem</a:t>
            </a:r>
          </a:p>
          <a:p>
            <a:pPr lvl="1"/>
            <a:r>
              <a:rPr lang="en-US" dirty="0" smtClean="0"/>
              <a:t>Must be relatively fast, but need not be real time</a:t>
            </a:r>
          </a:p>
          <a:p>
            <a:pPr lvl="1"/>
            <a:r>
              <a:rPr lang="en-US" dirty="0" smtClean="0"/>
              <a:t>For Web, incremental updates are important</a:t>
            </a:r>
          </a:p>
          <a:p>
            <a:pPr lvl="1"/>
            <a:r>
              <a:rPr lang="en-US" dirty="0" smtClean="0"/>
              <a:t>Crawling is a challenge in itself!</a:t>
            </a:r>
          </a:p>
          <a:p>
            <a:r>
              <a:rPr lang="en-US" dirty="0" smtClean="0"/>
              <a:t>The retrieval problem</a:t>
            </a:r>
          </a:p>
          <a:p>
            <a:pPr lvl="1"/>
            <a:r>
              <a:rPr lang="en-US" dirty="0" smtClean="0"/>
              <a:t>Must have sub-second response</a:t>
            </a:r>
          </a:p>
          <a:p>
            <a:pPr lvl="1"/>
            <a:r>
              <a:rPr lang="en-US" dirty="0" smtClean="0"/>
              <a:t>For Web, only need relatively few results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Indexing: Performance Analysis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Fundamentally, a large sorting problem</a:t>
            </a:r>
          </a:p>
          <a:p>
            <a:pPr lvl="1"/>
            <a:r>
              <a:rPr lang="en-US" dirty="0" smtClean="0"/>
              <a:t>Terms usually fit in memory</a:t>
            </a:r>
          </a:p>
          <a:p>
            <a:pPr lvl="1"/>
            <a:r>
              <a:rPr lang="en-US" dirty="0" smtClean="0"/>
              <a:t>Postings usually don’t</a:t>
            </a:r>
          </a:p>
          <a:p>
            <a:r>
              <a:rPr lang="en-US" dirty="0" smtClean="0"/>
              <a:t>How is it done on a single machine?</a:t>
            </a:r>
          </a:p>
          <a:p>
            <a:r>
              <a:rPr lang="en-US" dirty="0" smtClean="0"/>
              <a:t>How large is the inverted index?</a:t>
            </a:r>
          </a:p>
          <a:p>
            <a:pPr lvl="1"/>
            <a:r>
              <a:rPr lang="en-US" dirty="0" smtClean="0"/>
              <a:t>Size of vocabulary</a:t>
            </a:r>
          </a:p>
          <a:p>
            <a:pPr lvl="1"/>
            <a:r>
              <a:rPr lang="en-US" dirty="0" smtClean="0"/>
              <a:t>Size of postings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1219200" y="1501775"/>
            <a:ext cx="6858000" cy="167640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Vocabulary Size: Heaps’ Law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752600" y="1701800"/>
          <a:ext cx="2032000" cy="738188"/>
        </p:xfrm>
        <a:graphic>
          <a:graphicData uri="http://schemas.openxmlformats.org/presentationml/2006/ole">
            <p:oleObj spid="_x0000_s3074" name="Equation" r:id="rId4" imgW="7315200" imgH="2654300" progId="Equation.3">
              <p:embed/>
            </p:oleObj>
          </a:graphicData>
        </a:graphic>
      </p:graphicFrame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4241800" y="1690688"/>
            <a:ext cx="37449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>
                <a:solidFill>
                  <a:schemeClr val="bg2"/>
                </a:solidFill>
              </a:rPr>
              <a:t>V</a:t>
            </a:r>
            <a:r>
              <a:rPr lang="en-US" b="0">
                <a:solidFill>
                  <a:schemeClr val="bg2"/>
                </a:solidFill>
              </a:rPr>
              <a:t> is vocabulary size</a:t>
            </a:r>
          </a:p>
          <a:p>
            <a:r>
              <a:rPr lang="en-US" b="0" i="1">
                <a:solidFill>
                  <a:schemeClr val="bg2"/>
                </a:solidFill>
              </a:rPr>
              <a:t>n</a:t>
            </a:r>
            <a:r>
              <a:rPr lang="en-US" b="0">
                <a:solidFill>
                  <a:schemeClr val="bg2"/>
                </a:solidFill>
              </a:rPr>
              <a:t> is corpus size (number of documents)</a:t>
            </a:r>
          </a:p>
          <a:p>
            <a:r>
              <a:rPr lang="en-US" b="0" i="1">
                <a:solidFill>
                  <a:schemeClr val="bg2"/>
                </a:solidFill>
              </a:rPr>
              <a:t>K</a:t>
            </a:r>
            <a:r>
              <a:rPr lang="en-US" b="0">
                <a:solidFill>
                  <a:schemeClr val="bg2"/>
                </a:solidFill>
              </a:rPr>
              <a:t> and </a:t>
            </a:r>
            <a:r>
              <a:rPr lang="en-US" b="0" i="1">
                <a:solidFill>
                  <a:schemeClr val="bg2"/>
                </a:solidFill>
                <a:sym typeface="Symbol" pitchFamily="18" charset="2"/>
              </a:rPr>
              <a:t></a:t>
            </a:r>
            <a:r>
              <a:rPr lang="en-US" b="0">
                <a:solidFill>
                  <a:schemeClr val="bg2"/>
                </a:solidFill>
                <a:sym typeface="Symbol" pitchFamily="18" charset="2"/>
              </a:rPr>
              <a:t> are constants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00200" y="2644775"/>
            <a:ext cx="5943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chemeClr val="bg2"/>
                </a:solidFill>
              </a:rPr>
              <a:t>Typically, </a:t>
            </a:r>
            <a:r>
              <a:rPr lang="en-US" b="0" i="1">
                <a:solidFill>
                  <a:schemeClr val="bg2"/>
                </a:solidFill>
              </a:rPr>
              <a:t>K</a:t>
            </a:r>
            <a:r>
              <a:rPr lang="en-US" b="0">
                <a:solidFill>
                  <a:schemeClr val="bg2"/>
                </a:solidFill>
              </a:rPr>
              <a:t> is between 10 and 100, </a:t>
            </a:r>
            <a:r>
              <a:rPr lang="en-US" b="0" i="1">
                <a:solidFill>
                  <a:schemeClr val="bg2"/>
                </a:solidFill>
                <a:sym typeface="Symbol" pitchFamily="18" charset="2"/>
              </a:rPr>
              <a:t></a:t>
            </a:r>
            <a:r>
              <a:rPr lang="en-US" b="0">
                <a:solidFill>
                  <a:schemeClr val="bg2"/>
                </a:solidFill>
                <a:sym typeface="Symbol" pitchFamily="18" charset="2"/>
              </a:rPr>
              <a:t> is between 0.4 and 0.6</a:t>
            </a:r>
          </a:p>
        </p:txBody>
      </p:sp>
      <p:sp>
        <p:nvSpPr>
          <p:cNvPr id="3081" name="TextBox 12"/>
          <p:cNvSpPr txBox="1">
            <a:spLocks noChangeArrowheads="1"/>
          </p:cNvSpPr>
          <p:nvPr/>
        </p:nvSpPr>
        <p:spPr bwMode="auto">
          <a:xfrm>
            <a:off x="838200" y="3863975"/>
            <a:ext cx="7696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When adding new documents, the system is likely to have seen most terms already… but the postings keep growing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219200" y="1447800"/>
            <a:ext cx="6705600" cy="129540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Postings Size: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371600" y="1684338"/>
          <a:ext cx="1708150" cy="666750"/>
        </p:xfrm>
        <a:graphic>
          <a:graphicData uri="http://schemas.openxmlformats.org/presentationml/2006/ole">
            <p:oleObj spid="_x0000_s4098" name="Equation" r:id="rId3" imgW="7315200" imgH="2857500" progId="Equation.3">
              <p:embed/>
            </p:oleObj>
          </a:graphicData>
        </a:graphic>
      </p:graphicFrame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3581400" y="183673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</a:rPr>
              <a:t>or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352925" y="1371600"/>
          <a:ext cx="1333500" cy="1292225"/>
        </p:xfrm>
        <a:graphic>
          <a:graphicData uri="http://schemas.openxmlformats.org/presentationml/2006/ole">
            <p:oleObj spid="_x0000_s4099" name="Equation" r:id="rId4" imgW="7315200" imgH="7086600" progId="Equation.3">
              <p:embed/>
            </p:oleObj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6096000" y="1597025"/>
            <a:ext cx="16557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i="1">
                <a:solidFill>
                  <a:schemeClr val="bg2"/>
                </a:solidFill>
              </a:rPr>
              <a:t>f</a:t>
            </a:r>
            <a:r>
              <a:rPr lang="en-US" sz="2000" b="0">
                <a:solidFill>
                  <a:schemeClr val="bg2"/>
                </a:solidFill>
              </a:rPr>
              <a:t> = frequency</a:t>
            </a:r>
          </a:p>
          <a:p>
            <a:r>
              <a:rPr lang="en-US" sz="2000" b="0" i="1">
                <a:solidFill>
                  <a:schemeClr val="bg2"/>
                </a:solidFill>
              </a:rPr>
              <a:t>r</a:t>
            </a:r>
            <a:r>
              <a:rPr lang="en-US" sz="2000" b="0">
                <a:solidFill>
                  <a:schemeClr val="bg2"/>
                </a:solidFill>
              </a:rPr>
              <a:t> = rank</a:t>
            </a:r>
          </a:p>
          <a:p>
            <a:r>
              <a:rPr lang="en-US" sz="2000" b="0" i="1">
                <a:solidFill>
                  <a:schemeClr val="bg2"/>
                </a:solidFill>
              </a:rPr>
              <a:t>c</a:t>
            </a:r>
            <a:r>
              <a:rPr lang="en-US" sz="2000" b="0">
                <a:solidFill>
                  <a:schemeClr val="bg2"/>
                </a:solidFill>
              </a:rPr>
              <a:t> = constant</a:t>
            </a: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838200" y="3863975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 smtClean="0"/>
              <a:t>A few words occur frequently… most words occur infrequently</a:t>
            </a:r>
            <a:endParaRPr lang="en-US" sz="2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MapReduce: Index Construction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Map over all documents</a:t>
            </a:r>
          </a:p>
          <a:p>
            <a:pPr lvl="1"/>
            <a:r>
              <a:rPr lang="en-US" smtClean="0"/>
              <a:t>Emit </a:t>
            </a:r>
            <a:r>
              <a:rPr lang="en-US" i="1" smtClean="0"/>
              <a:t>term</a:t>
            </a:r>
            <a:r>
              <a:rPr lang="en-US" smtClean="0"/>
              <a:t> as key, (</a:t>
            </a:r>
            <a:r>
              <a:rPr lang="en-US" i="1" smtClean="0"/>
              <a:t>docid</a:t>
            </a:r>
            <a:r>
              <a:rPr lang="en-US" smtClean="0"/>
              <a:t>, </a:t>
            </a:r>
            <a:r>
              <a:rPr lang="en-US" i="1" smtClean="0"/>
              <a:t>tf)</a:t>
            </a:r>
            <a:r>
              <a:rPr lang="en-US" smtClean="0"/>
              <a:t> as value</a:t>
            </a:r>
          </a:p>
          <a:p>
            <a:pPr lvl="1"/>
            <a:r>
              <a:rPr lang="en-US" smtClean="0"/>
              <a:t>Emit other information as necessary (e.g., term position)</a:t>
            </a:r>
          </a:p>
          <a:p>
            <a:r>
              <a:rPr lang="en-US" smtClean="0"/>
              <a:t>Reduce</a:t>
            </a:r>
          </a:p>
          <a:p>
            <a:pPr lvl="1"/>
            <a:r>
              <a:rPr lang="en-US" smtClean="0"/>
              <a:t>Trivial: each value represents a posting!</a:t>
            </a:r>
          </a:p>
          <a:p>
            <a:pPr lvl="1"/>
            <a:r>
              <a:rPr lang="en-US" smtClean="0"/>
              <a:t>Might want to sort the postings (e.g., by </a:t>
            </a:r>
            <a:r>
              <a:rPr lang="en-US" i="1" smtClean="0"/>
              <a:t>docid</a:t>
            </a:r>
            <a:r>
              <a:rPr lang="en-US" smtClean="0"/>
              <a:t> or </a:t>
            </a:r>
            <a:r>
              <a:rPr lang="en-US" i="1" smtClean="0"/>
              <a:t>tf</a:t>
            </a:r>
            <a:r>
              <a:rPr lang="en-US" smtClean="0"/>
              <a:t>)</a:t>
            </a:r>
          </a:p>
          <a:p>
            <a:r>
              <a:rPr lang="en-US" smtClean="0"/>
              <a:t>MapReduce does all the heavy lifting!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Execution?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is meant for large-data batch processing</a:t>
            </a:r>
          </a:p>
          <a:p>
            <a:pPr lvl="1"/>
            <a:r>
              <a:rPr lang="en-US" dirty="0" smtClean="0"/>
              <a:t>Not suitable for lots of real time operations requiring low latency</a:t>
            </a:r>
          </a:p>
          <a:p>
            <a:r>
              <a:rPr lang="en-US" dirty="0" smtClean="0"/>
              <a:t>The solution: “the secret sauce”</a:t>
            </a:r>
          </a:p>
          <a:p>
            <a:pPr lvl="1"/>
            <a:r>
              <a:rPr lang="en-US" dirty="0" smtClean="0"/>
              <a:t>Document partitioning</a:t>
            </a:r>
          </a:p>
          <a:p>
            <a:pPr lvl="1"/>
            <a:r>
              <a:rPr lang="en-US" dirty="0" smtClean="0"/>
              <a:t>Lots of system engineering: e.g., caching, load balancing, etc.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3"/>
          <p:cNvSpPr txBox="1">
            <a:spLocks noChangeArrowheads="1"/>
          </p:cNvSpPr>
          <p:nvPr/>
        </p:nvSpPr>
        <p:spPr bwMode="auto">
          <a:xfrm>
            <a:off x="152400" y="22098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/>
              <a:t>Questions?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3"/>
          <p:cNvSpPr txBox="1">
            <a:spLocks noChangeArrowheads="1"/>
          </p:cNvSpPr>
          <p:nvPr/>
        </p:nvSpPr>
        <p:spPr bwMode="auto">
          <a:xfrm>
            <a:off x="0" y="2362200"/>
            <a:ext cx="914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/>
              <a:t>MapReduce “killer app” #2:</a:t>
            </a: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Graph 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Algorithms: Topics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 to graph algorithms and graph representations</a:t>
            </a:r>
          </a:p>
          <a:p>
            <a:r>
              <a:rPr lang="en-US" smtClean="0"/>
              <a:t>Single Source Shortest Path (SSSP) problem</a:t>
            </a:r>
          </a:p>
          <a:p>
            <a:pPr lvl="1"/>
            <a:r>
              <a:rPr lang="en-US" smtClean="0"/>
              <a:t>Refresher: Dijkstra’s algorithm</a:t>
            </a:r>
          </a:p>
          <a:p>
            <a:pPr lvl="1"/>
            <a:r>
              <a:rPr lang="en-US" smtClean="0"/>
              <a:t>Breadth-First Search with MapReduce</a:t>
            </a:r>
          </a:p>
          <a:p>
            <a:r>
              <a:rPr lang="en-US" smtClean="0"/>
              <a:t>PageRank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What’s a graph?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 = (V,E), where</a:t>
            </a:r>
          </a:p>
          <a:p>
            <a:pPr lvl="1"/>
            <a:r>
              <a:rPr lang="en-GB" dirty="0" smtClean="0"/>
              <a:t>V represents the set of vertices (nodes)</a:t>
            </a:r>
          </a:p>
          <a:p>
            <a:pPr lvl="1"/>
            <a:r>
              <a:rPr lang="en-GB" dirty="0" smtClean="0"/>
              <a:t>E represents the set of edges (links)</a:t>
            </a:r>
          </a:p>
          <a:p>
            <a:pPr lvl="1"/>
            <a:r>
              <a:rPr lang="en-GB" dirty="0" smtClean="0"/>
              <a:t>Both vertices and edges may contain additional information</a:t>
            </a:r>
          </a:p>
          <a:p>
            <a:r>
              <a:rPr lang="en-GB" dirty="0" smtClean="0"/>
              <a:t>Different types of graphs:</a:t>
            </a:r>
          </a:p>
          <a:p>
            <a:pPr lvl="1"/>
            <a:r>
              <a:rPr lang="en-GB" dirty="0" smtClean="0"/>
              <a:t>Directed vs. undirected edges</a:t>
            </a:r>
          </a:p>
          <a:p>
            <a:pPr lvl="1"/>
            <a:r>
              <a:rPr lang="en-GB" dirty="0" smtClean="0"/>
              <a:t>Presence or absence of cycles</a:t>
            </a:r>
          </a:p>
          <a:p>
            <a:pPr lvl="1"/>
            <a:r>
              <a:rPr lang="en-GB" dirty="0" smtClean="0"/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Part I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different?</a:t>
            </a:r>
          </a:p>
          <a:p>
            <a:r>
              <a:rPr lang="en-US" dirty="0" smtClean="0"/>
              <a:t>Introduction to MapReduce</a:t>
            </a:r>
          </a:p>
          <a:p>
            <a:r>
              <a:rPr lang="en-US" dirty="0" smtClean="0"/>
              <a:t>MapReduce “killer app” #1: 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Inverted indexing</a:t>
            </a:r>
          </a:p>
          <a:p>
            <a:r>
              <a:rPr lang="en-US" dirty="0" smtClean="0"/>
              <a:t>MapReduce “killer app” #2: 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Graph algorithms and </a:t>
            </a:r>
            <a:r>
              <a:rPr lang="en-US" dirty="0" err="1" smtClean="0">
                <a:solidFill>
                  <a:srgbClr val="FFFF00"/>
                </a:solidFill>
              </a:rPr>
              <a:t>PageRank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0320" y="376535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(Jimmy)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Graph Problems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Finding shortest paths</a:t>
            </a:r>
          </a:p>
          <a:p>
            <a:pPr lvl="1"/>
            <a:r>
              <a:rPr lang="en-GB" smtClean="0"/>
              <a:t>Routing Internet traffic and UPS trucks</a:t>
            </a:r>
          </a:p>
          <a:p>
            <a:r>
              <a:rPr lang="en-GB" smtClean="0"/>
              <a:t>Finding minimum spanning trees</a:t>
            </a:r>
          </a:p>
          <a:p>
            <a:pPr lvl="1"/>
            <a:r>
              <a:rPr lang="en-GB" smtClean="0"/>
              <a:t>Telco laying down fiber</a:t>
            </a:r>
          </a:p>
          <a:p>
            <a:r>
              <a:rPr lang="en-GB" smtClean="0"/>
              <a:t>Finding Max Flow</a:t>
            </a:r>
          </a:p>
          <a:p>
            <a:pPr lvl="1"/>
            <a:r>
              <a:rPr lang="en-GB" smtClean="0"/>
              <a:t>Airline scheduling</a:t>
            </a:r>
          </a:p>
          <a:p>
            <a:r>
              <a:rPr lang="en-GB" smtClean="0"/>
              <a:t>Identify “special” nodes and communities</a:t>
            </a:r>
          </a:p>
          <a:p>
            <a:pPr lvl="1"/>
            <a:r>
              <a:rPr lang="en-GB" smtClean="0"/>
              <a:t>Breaking up terrorist cells, spread of avian flu</a:t>
            </a:r>
          </a:p>
          <a:p>
            <a:r>
              <a:rPr lang="en-GB" smtClean="0"/>
              <a:t>Bipartite matching</a:t>
            </a:r>
          </a:p>
          <a:p>
            <a:pPr lvl="1"/>
            <a:r>
              <a:rPr lang="en-GB" smtClean="0"/>
              <a:t>Monster.com, Match.com</a:t>
            </a:r>
          </a:p>
          <a:p>
            <a:r>
              <a:rPr lang="en-GB" smtClean="0"/>
              <a:t>And of course... PageRank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Graphs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= (V, E)</a:t>
            </a:r>
          </a:p>
          <a:p>
            <a:r>
              <a:rPr lang="en-US" dirty="0" smtClean="0"/>
              <a:t>Two common representations</a:t>
            </a:r>
          </a:p>
          <a:p>
            <a:pPr lvl="1"/>
            <a:r>
              <a:rPr lang="en-US" dirty="0" smtClean="0"/>
              <a:t>Adjacency matrix</a:t>
            </a:r>
          </a:p>
          <a:p>
            <a:pPr lvl="1"/>
            <a:r>
              <a:rPr lang="en-US" dirty="0" smtClean="0"/>
              <a:t>Adjacency list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Matrices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 smtClean="0"/>
              <a:t>Represent a graph as an </a:t>
            </a:r>
            <a:r>
              <a:rPr lang="en-GB" i="1" dirty="0" smtClean="0"/>
              <a:t>n</a:t>
            </a:r>
            <a:r>
              <a:rPr lang="en-GB" dirty="0" smtClean="0"/>
              <a:t> x </a:t>
            </a:r>
            <a:r>
              <a:rPr lang="en-GB" i="1" dirty="0" smtClean="0"/>
              <a:t>n</a:t>
            </a:r>
            <a:r>
              <a:rPr lang="en-GB" dirty="0" smtClean="0"/>
              <a:t> square matrix </a:t>
            </a:r>
            <a:r>
              <a:rPr lang="en-GB" i="1" dirty="0" smtClean="0"/>
              <a:t>M</a:t>
            </a:r>
          </a:p>
          <a:p>
            <a:pPr lvl="1"/>
            <a:r>
              <a:rPr lang="en-GB" i="1" dirty="0" smtClean="0"/>
              <a:t>n</a:t>
            </a:r>
            <a:r>
              <a:rPr lang="en-GB" dirty="0" smtClean="0"/>
              <a:t> = |V|</a:t>
            </a:r>
          </a:p>
          <a:p>
            <a:pPr lvl="1"/>
            <a:r>
              <a:rPr lang="en-GB" i="1" dirty="0" err="1" smtClean="0"/>
              <a:t>M</a:t>
            </a:r>
            <a:r>
              <a:rPr lang="en-GB" i="1" baseline="-25000" dirty="0" err="1" smtClean="0"/>
              <a:t>ij</a:t>
            </a:r>
            <a:r>
              <a:rPr lang="en-GB" dirty="0" smtClean="0"/>
              <a:t> = 1 means a link from node </a:t>
            </a:r>
            <a:r>
              <a:rPr lang="en-GB" i="1" dirty="0" err="1" smtClean="0"/>
              <a:t>i</a:t>
            </a:r>
            <a:r>
              <a:rPr lang="en-GB" dirty="0" smtClean="0"/>
              <a:t> to </a:t>
            </a:r>
            <a:r>
              <a:rPr lang="en-GB" i="1" dirty="0" smtClean="0"/>
              <a:t>j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graphicFrame>
        <p:nvGraphicFramePr>
          <p:cNvPr id="7" name="Group 42"/>
          <p:cNvGraphicFramePr>
            <a:graphicFrameLocks noGrp="1"/>
          </p:cNvGraphicFramePr>
          <p:nvPr/>
        </p:nvGraphicFramePr>
        <p:xfrm>
          <a:off x="1143000" y="2971800"/>
          <a:ext cx="2819400" cy="2667002"/>
        </p:xfrm>
        <a:graphic>
          <a:graphicData uri="http://schemas.openxmlformats.org/drawingml/2006/table">
            <a:tbl>
              <a:tblPr/>
              <a:tblGrid>
                <a:gridCol w="563513"/>
                <a:gridCol w="564431"/>
                <a:gridCol w="563513"/>
                <a:gridCol w="564430"/>
                <a:gridCol w="563513"/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66" name="Oval 7"/>
          <p:cNvSpPr>
            <a:spLocks noChangeArrowheads="1"/>
          </p:cNvSpPr>
          <p:nvPr/>
        </p:nvSpPr>
        <p:spPr bwMode="auto">
          <a:xfrm>
            <a:off x="5334000" y="34290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7867" name="Oval 10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7868" name="Oval 11"/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77869" name="Oval 12"/>
          <p:cNvSpPr>
            <a:spLocks noChangeArrowheads="1"/>
          </p:cNvSpPr>
          <p:nvPr/>
        </p:nvSpPr>
        <p:spPr bwMode="auto">
          <a:xfrm>
            <a:off x="6324600" y="5105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4</a:t>
            </a:r>
          </a:p>
        </p:txBody>
      </p:sp>
      <p:cxnSp>
        <p:nvCxnSpPr>
          <p:cNvPr id="77870" name="Curved Connector 14"/>
          <p:cNvCxnSpPr>
            <a:cxnSpLocks noChangeShapeType="1"/>
            <a:stCxn id="77866" idx="0"/>
            <a:endCxn id="77867" idx="2"/>
          </p:cNvCxnSpPr>
          <p:nvPr/>
        </p:nvCxnSpPr>
        <p:spPr bwMode="auto">
          <a:xfrm rot="5400000" flipH="1" flipV="1">
            <a:off x="5981700" y="2628900"/>
            <a:ext cx="419100" cy="11811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871" name="Curved Connector 14"/>
          <p:cNvCxnSpPr>
            <a:cxnSpLocks noChangeShapeType="1"/>
            <a:stCxn id="77866" idx="4"/>
            <a:endCxn id="77869" idx="2"/>
          </p:cNvCxnSpPr>
          <p:nvPr/>
        </p:nvCxnSpPr>
        <p:spPr bwMode="auto">
          <a:xfrm rot="16200000" flipH="1">
            <a:off x="5257800" y="4305300"/>
            <a:ext cx="1409700" cy="7239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872" name="Curved Connector 14"/>
          <p:cNvCxnSpPr>
            <a:cxnSpLocks noChangeShapeType="1"/>
            <a:stCxn id="77867" idx="4"/>
            <a:endCxn id="77866" idx="6"/>
          </p:cNvCxnSpPr>
          <p:nvPr/>
        </p:nvCxnSpPr>
        <p:spPr bwMode="auto">
          <a:xfrm rot="5400000">
            <a:off x="6248400" y="2895600"/>
            <a:ext cx="419100" cy="11811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873" name="Curved Connector 14"/>
          <p:cNvCxnSpPr>
            <a:cxnSpLocks noChangeShapeType="1"/>
            <a:stCxn id="77867" idx="6"/>
            <a:endCxn id="77868" idx="0"/>
          </p:cNvCxnSpPr>
          <p:nvPr/>
        </p:nvCxnSpPr>
        <p:spPr bwMode="auto">
          <a:xfrm>
            <a:off x="7315200" y="3009900"/>
            <a:ext cx="876300" cy="8763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874" name="Curved Connector 14"/>
          <p:cNvCxnSpPr>
            <a:cxnSpLocks noChangeShapeType="1"/>
            <a:stCxn id="77867" idx="6"/>
            <a:endCxn id="77869" idx="6"/>
          </p:cNvCxnSpPr>
          <p:nvPr/>
        </p:nvCxnSpPr>
        <p:spPr bwMode="auto">
          <a:xfrm flipH="1">
            <a:off x="6858000" y="3009900"/>
            <a:ext cx="457200" cy="2362200"/>
          </a:xfrm>
          <a:prstGeom prst="curvedConnector3">
            <a:avLst>
              <a:gd name="adj1" fmla="val -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875" name="Curved Connector 14"/>
          <p:cNvCxnSpPr>
            <a:cxnSpLocks noChangeShapeType="1"/>
            <a:stCxn id="77868" idx="3"/>
            <a:endCxn id="77866" idx="5"/>
          </p:cNvCxnSpPr>
          <p:nvPr/>
        </p:nvCxnSpPr>
        <p:spPr bwMode="auto">
          <a:xfrm rot="5400000" flipH="1">
            <a:off x="6667501" y="3006725"/>
            <a:ext cx="457200" cy="2212975"/>
          </a:xfrm>
          <a:prstGeom prst="curvedConnector3">
            <a:avLst>
              <a:gd name="adj1" fmla="val -670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876" name="Curved Connector 14"/>
          <p:cNvCxnSpPr>
            <a:cxnSpLocks noChangeShapeType="1"/>
            <a:stCxn id="77869" idx="0"/>
            <a:endCxn id="77866" idx="6"/>
          </p:cNvCxnSpPr>
          <p:nvPr/>
        </p:nvCxnSpPr>
        <p:spPr bwMode="auto">
          <a:xfrm rot="16200000" flipV="1">
            <a:off x="5524500" y="4038600"/>
            <a:ext cx="1409700" cy="7239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877" name="Curved Connector 14"/>
          <p:cNvCxnSpPr>
            <a:cxnSpLocks noChangeShapeType="1"/>
            <a:stCxn id="77869" idx="6"/>
            <a:endCxn id="77868" idx="4"/>
          </p:cNvCxnSpPr>
          <p:nvPr/>
        </p:nvCxnSpPr>
        <p:spPr bwMode="auto">
          <a:xfrm flipV="1">
            <a:off x="6858000" y="4419600"/>
            <a:ext cx="1333500" cy="952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Lists</a:t>
            </a:r>
            <a:endParaRPr lang="en-US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Take adjacency matrices… and throw away all the zeros</a:t>
            </a:r>
          </a:p>
        </p:txBody>
      </p:sp>
      <p:graphicFrame>
        <p:nvGraphicFramePr>
          <p:cNvPr id="5" name="Group 42"/>
          <p:cNvGraphicFramePr>
            <a:graphicFrameLocks noGrp="1"/>
          </p:cNvGraphicFramePr>
          <p:nvPr/>
        </p:nvGraphicFramePr>
        <p:xfrm>
          <a:off x="1524000" y="2590800"/>
          <a:ext cx="2819400" cy="2667002"/>
        </p:xfrm>
        <a:graphic>
          <a:graphicData uri="http://schemas.openxmlformats.org/drawingml/2006/table">
            <a:tbl>
              <a:tblPr/>
              <a:tblGrid>
                <a:gridCol w="563513"/>
                <a:gridCol w="564431"/>
                <a:gridCol w="563513"/>
                <a:gridCol w="564430"/>
                <a:gridCol w="563513"/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14" name="TextBox 5"/>
          <p:cNvSpPr txBox="1">
            <a:spLocks noChangeArrowheads="1"/>
          </p:cNvSpPr>
          <p:nvPr/>
        </p:nvSpPr>
        <p:spPr bwMode="auto">
          <a:xfrm>
            <a:off x="5711825" y="2984500"/>
            <a:ext cx="16033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/>
              <a:t>1: 2, 4</a:t>
            </a:r>
          </a:p>
          <a:p>
            <a:r>
              <a:rPr lang="en-US" sz="2800" b="0"/>
              <a:t>2: 1, 3, 4</a:t>
            </a:r>
          </a:p>
          <a:p>
            <a:r>
              <a:rPr lang="en-US" sz="2800" b="0"/>
              <a:t>3: 1</a:t>
            </a:r>
          </a:p>
          <a:p>
            <a:r>
              <a:rPr lang="en-US" sz="2800" b="0"/>
              <a:t>4: 1, 3</a:t>
            </a:r>
          </a:p>
        </p:txBody>
      </p:sp>
      <p:sp>
        <p:nvSpPr>
          <p:cNvPr id="79915" name="Right Arrow 6"/>
          <p:cNvSpPr>
            <a:spLocks noChangeArrowheads="1"/>
          </p:cNvSpPr>
          <p:nvPr/>
        </p:nvSpPr>
        <p:spPr bwMode="auto">
          <a:xfrm>
            <a:off x="4640263" y="3733800"/>
            <a:ext cx="769937" cy="381000"/>
          </a:xfrm>
          <a:prstGeom prst="rightArrow">
            <a:avLst>
              <a:gd name="adj1" fmla="val 50000"/>
              <a:gd name="adj2" fmla="val 50053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Source Shortest Path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smtClean="0"/>
              <a:t>Problem:</a:t>
            </a:r>
            <a:r>
              <a:rPr lang="en-GB" smtClean="0"/>
              <a:t> find shortest path from a source node to one or more target nodes</a:t>
            </a:r>
          </a:p>
          <a:p>
            <a:r>
              <a:rPr lang="en-GB" smtClean="0"/>
              <a:t>First, a refresher: Dijkstra’s Algorithm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294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2952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53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54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55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56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57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58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59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60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961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962" name="TextBox 17"/>
          <p:cNvSpPr txBox="1">
            <a:spLocks noChangeArrowheads="1"/>
          </p:cNvSpPr>
          <p:nvPr/>
        </p:nvSpPr>
        <p:spPr bwMode="auto">
          <a:xfrm>
            <a:off x="28194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10</a:t>
            </a:r>
          </a:p>
        </p:txBody>
      </p:sp>
      <p:sp>
        <p:nvSpPr>
          <p:cNvPr id="82963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5</a:t>
            </a:r>
          </a:p>
        </p:txBody>
      </p:sp>
      <p:sp>
        <p:nvSpPr>
          <p:cNvPr id="82964" name="TextBox 19"/>
          <p:cNvSpPr txBox="1">
            <a:spLocks noChangeArrowheads="1"/>
          </p:cNvSpPr>
          <p:nvPr/>
        </p:nvSpPr>
        <p:spPr bwMode="auto">
          <a:xfrm>
            <a:off x="35877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2965" name="TextBox 20"/>
          <p:cNvSpPr txBox="1">
            <a:spLocks noChangeArrowheads="1"/>
          </p:cNvSpPr>
          <p:nvPr/>
        </p:nvSpPr>
        <p:spPr bwMode="auto">
          <a:xfrm>
            <a:off x="41148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3</a:t>
            </a:r>
          </a:p>
        </p:txBody>
      </p:sp>
      <p:sp>
        <p:nvSpPr>
          <p:cNvPr id="82966" name="TextBox 23"/>
          <p:cNvSpPr txBox="1">
            <a:spLocks noChangeArrowheads="1"/>
          </p:cNvSpPr>
          <p:nvPr/>
        </p:nvSpPr>
        <p:spPr bwMode="auto">
          <a:xfrm>
            <a:off x="4953000" y="5148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2967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82968" name="TextBox 25"/>
          <p:cNvSpPr txBox="1">
            <a:spLocks noChangeArrowheads="1"/>
          </p:cNvSpPr>
          <p:nvPr/>
        </p:nvSpPr>
        <p:spPr bwMode="auto">
          <a:xfrm>
            <a:off x="51054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9</a:t>
            </a:r>
          </a:p>
        </p:txBody>
      </p:sp>
      <p:sp>
        <p:nvSpPr>
          <p:cNvPr id="82969" name="TextBox 26"/>
          <p:cNvSpPr txBox="1">
            <a:spLocks noChangeArrowheads="1"/>
          </p:cNvSpPr>
          <p:nvPr/>
        </p:nvSpPr>
        <p:spPr bwMode="auto">
          <a:xfrm>
            <a:off x="5257800" y="4343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7</a:t>
            </a:r>
          </a:p>
        </p:txBody>
      </p:sp>
      <p:sp>
        <p:nvSpPr>
          <p:cNvPr id="82970" name="TextBox 27"/>
          <p:cNvSpPr txBox="1">
            <a:spLocks noChangeArrowheads="1"/>
          </p:cNvSpPr>
          <p:nvPr/>
        </p:nvSpPr>
        <p:spPr bwMode="auto">
          <a:xfrm>
            <a:off x="59499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4</a:t>
            </a:r>
          </a:p>
        </p:txBody>
      </p:sp>
      <p:sp>
        <p:nvSpPr>
          <p:cNvPr id="82971" name="TextBox 28"/>
          <p:cNvSpPr txBox="1">
            <a:spLocks noChangeArrowheads="1"/>
          </p:cNvSpPr>
          <p:nvPr/>
        </p:nvSpPr>
        <p:spPr bwMode="auto">
          <a:xfrm>
            <a:off x="6483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6</a:t>
            </a:r>
          </a:p>
        </p:txBody>
      </p:sp>
      <p:sp>
        <p:nvSpPr>
          <p:cNvPr id="8297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Example from CLR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3971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10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3973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3976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77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78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79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80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81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82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83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84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985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3986" name="TextBox 17"/>
          <p:cNvSpPr txBox="1">
            <a:spLocks noChangeArrowheads="1"/>
          </p:cNvSpPr>
          <p:nvPr/>
        </p:nvSpPr>
        <p:spPr bwMode="auto">
          <a:xfrm>
            <a:off x="28194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10</a:t>
            </a:r>
          </a:p>
        </p:txBody>
      </p:sp>
      <p:sp>
        <p:nvSpPr>
          <p:cNvPr id="83987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5</a:t>
            </a:r>
          </a:p>
        </p:txBody>
      </p:sp>
      <p:sp>
        <p:nvSpPr>
          <p:cNvPr id="83988" name="TextBox 19"/>
          <p:cNvSpPr txBox="1">
            <a:spLocks noChangeArrowheads="1"/>
          </p:cNvSpPr>
          <p:nvPr/>
        </p:nvSpPr>
        <p:spPr bwMode="auto">
          <a:xfrm>
            <a:off x="35877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3989" name="TextBox 20"/>
          <p:cNvSpPr txBox="1">
            <a:spLocks noChangeArrowheads="1"/>
          </p:cNvSpPr>
          <p:nvPr/>
        </p:nvSpPr>
        <p:spPr bwMode="auto">
          <a:xfrm>
            <a:off x="41148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3</a:t>
            </a:r>
          </a:p>
        </p:txBody>
      </p:sp>
      <p:sp>
        <p:nvSpPr>
          <p:cNvPr id="83990" name="TextBox 23"/>
          <p:cNvSpPr txBox="1">
            <a:spLocks noChangeArrowheads="1"/>
          </p:cNvSpPr>
          <p:nvPr/>
        </p:nvSpPr>
        <p:spPr bwMode="auto">
          <a:xfrm>
            <a:off x="4953000" y="5148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3991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83992" name="TextBox 25"/>
          <p:cNvSpPr txBox="1">
            <a:spLocks noChangeArrowheads="1"/>
          </p:cNvSpPr>
          <p:nvPr/>
        </p:nvSpPr>
        <p:spPr bwMode="auto">
          <a:xfrm>
            <a:off x="51054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9</a:t>
            </a:r>
          </a:p>
        </p:txBody>
      </p:sp>
      <p:sp>
        <p:nvSpPr>
          <p:cNvPr id="83993" name="TextBox 26"/>
          <p:cNvSpPr txBox="1">
            <a:spLocks noChangeArrowheads="1"/>
          </p:cNvSpPr>
          <p:nvPr/>
        </p:nvSpPr>
        <p:spPr bwMode="auto">
          <a:xfrm>
            <a:off x="5257800" y="4343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7</a:t>
            </a:r>
          </a:p>
        </p:txBody>
      </p:sp>
      <p:sp>
        <p:nvSpPr>
          <p:cNvPr id="83994" name="TextBox 27"/>
          <p:cNvSpPr txBox="1">
            <a:spLocks noChangeArrowheads="1"/>
          </p:cNvSpPr>
          <p:nvPr/>
        </p:nvSpPr>
        <p:spPr bwMode="auto">
          <a:xfrm>
            <a:off x="59499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4</a:t>
            </a:r>
          </a:p>
        </p:txBody>
      </p:sp>
      <p:sp>
        <p:nvSpPr>
          <p:cNvPr id="83995" name="TextBox 28"/>
          <p:cNvSpPr txBox="1">
            <a:spLocks noChangeArrowheads="1"/>
          </p:cNvSpPr>
          <p:nvPr/>
        </p:nvSpPr>
        <p:spPr bwMode="auto">
          <a:xfrm>
            <a:off x="6483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6</a:t>
            </a:r>
          </a:p>
        </p:txBody>
      </p:sp>
      <p:sp>
        <p:nvSpPr>
          <p:cNvPr id="83996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Example from CLR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4995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8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997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14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999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85000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1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2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3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4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5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6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7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8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009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5010" name="TextBox 17"/>
          <p:cNvSpPr txBox="1">
            <a:spLocks noChangeArrowheads="1"/>
          </p:cNvSpPr>
          <p:nvPr/>
        </p:nvSpPr>
        <p:spPr bwMode="auto">
          <a:xfrm>
            <a:off x="28194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10</a:t>
            </a:r>
          </a:p>
        </p:txBody>
      </p:sp>
      <p:sp>
        <p:nvSpPr>
          <p:cNvPr id="85011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5</a:t>
            </a:r>
          </a:p>
        </p:txBody>
      </p:sp>
      <p:sp>
        <p:nvSpPr>
          <p:cNvPr id="85012" name="TextBox 19"/>
          <p:cNvSpPr txBox="1">
            <a:spLocks noChangeArrowheads="1"/>
          </p:cNvSpPr>
          <p:nvPr/>
        </p:nvSpPr>
        <p:spPr bwMode="auto">
          <a:xfrm>
            <a:off x="35877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5013" name="TextBox 20"/>
          <p:cNvSpPr txBox="1">
            <a:spLocks noChangeArrowheads="1"/>
          </p:cNvSpPr>
          <p:nvPr/>
        </p:nvSpPr>
        <p:spPr bwMode="auto">
          <a:xfrm>
            <a:off x="41148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3</a:t>
            </a:r>
          </a:p>
        </p:txBody>
      </p:sp>
      <p:sp>
        <p:nvSpPr>
          <p:cNvPr id="85014" name="TextBox 23"/>
          <p:cNvSpPr txBox="1">
            <a:spLocks noChangeArrowheads="1"/>
          </p:cNvSpPr>
          <p:nvPr/>
        </p:nvSpPr>
        <p:spPr bwMode="auto">
          <a:xfrm>
            <a:off x="4953000" y="5148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5015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85016" name="TextBox 25"/>
          <p:cNvSpPr txBox="1">
            <a:spLocks noChangeArrowheads="1"/>
          </p:cNvSpPr>
          <p:nvPr/>
        </p:nvSpPr>
        <p:spPr bwMode="auto">
          <a:xfrm>
            <a:off x="51054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9</a:t>
            </a:r>
          </a:p>
        </p:txBody>
      </p:sp>
      <p:sp>
        <p:nvSpPr>
          <p:cNvPr id="85017" name="TextBox 26"/>
          <p:cNvSpPr txBox="1">
            <a:spLocks noChangeArrowheads="1"/>
          </p:cNvSpPr>
          <p:nvPr/>
        </p:nvSpPr>
        <p:spPr bwMode="auto">
          <a:xfrm>
            <a:off x="5257800" y="4343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7</a:t>
            </a:r>
          </a:p>
        </p:txBody>
      </p:sp>
      <p:sp>
        <p:nvSpPr>
          <p:cNvPr id="85018" name="TextBox 27"/>
          <p:cNvSpPr txBox="1">
            <a:spLocks noChangeArrowheads="1"/>
          </p:cNvSpPr>
          <p:nvPr/>
        </p:nvSpPr>
        <p:spPr bwMode="auto">
          <a:xfrm>
            <a:off x="59499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4</a:t>
            </a:r>
          </a:p>
        </p:txBody>
      </p:sp>
      <p:sp>
        <p:nvSpPr>
          <p:cNvPr id="85019" name="TextBox 28"/>
          <p:cNvSpPr txBox="1">
            <a:spLocks noChangeArrowheads="1"/>
          </p:cNvSpPr>
          <p:nvPr/>
        </p:nvSpPr>
        <p:spPr bwMode="auto">
          <a:xfrm>
            <a:off x="6483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6</a:t>
            </a:r>
          </a:p>
        </p:txBody>
      </p:sp>
      <p:sp>
        <p:nvSpPr>
          <p:cNvPr id="85020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Example from CLR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6019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6020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8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6021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13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6023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86024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25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26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27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28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29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30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31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32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033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6034" name="TextBox 17"/>
          <p:cNvSpPr txBox="1">
            <a:spLocks noChangeArrowheads="1"/>
          </p:cNvSpPr>
          <p:nvPr/>
        </p:nvSpPr>
        <p:spPr bwMode="auto">
          <a:xfrm>
            <a:off x="28194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10</a:t>
            </a:r>
          </a:p>
        </p:txBody>
      </p:sp>
      <p:sp>
        <p:nvSpPr>
          <p:cNvPr id="86035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5</a:t>
            </a:r>
          </a:p>
        </p:txBody>
      </p:sp>
      <p:sp>
        <p:nvSpPr>
          <p:cNvPr id="86036" name="TextBox 19"/>
          <p:cNvSpPr txBox="1">
            <a:spLocks noChangeArrowheads="1"/>
          </p:cNvSpPr>
          <p:nvPr/>
        </p:nvSpPr>
        <p:spPr bwMode="auto">
          <a:xfrm>
            <a:off x="35877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6037" name="TextBox 20"/>
          <p:cNvSpPr txBox="1">
            <a:spLocks noChangeArrowheads="1"/>
          </p:cNvSpPr>
          <p:nvPr/>
        </p:nvSpPr>
        <p:spPr bwMode="auto">
          <a:xfrm>
            <a:off x="41148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3</a:t>
            </a:r>
          </a:p>
        </p:txBody>
      </p:sp>
      <p:sp>
        <p:nvSpPr>
          <p:cNvPr id="86038" name="TextBox 23"/>
          <p:cNvSpPr txBox="1">
            <a:spLocks noChangeArrowheads="1"/>
          </p:cNvSpPr>
          <p:nvPr/>
        </p:nvSpPr>
        <p:spPr bwMode="auto">
          <a:xfrm>
            <a:off x="4953000" y="5148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6039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86040" name="TextBox 25"/>
          <p:cNvSpPr txBox="1">
            <a:spLocks noChangeArrowheads="1"/>
          </p:cNvSpPr>
          <p:nvPr/>
        </p:nvSpPr>
        <p:spPr bwMode="auto">
          <a:xfrm>
            <a:off x="51054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9</a:t>
            </a:r>
          </a:p>
        </p:txBody>
      </p:sp>
      <p:sp>
        <p:nvSpPr>
          <p:cNvPr id="86041" name="TextBox 26"/>
          <p:cNvSpPr txBox="1">
            <a:spLocks noChangeArrowheads="1"/>
          </p:cNvSpPr>
          <p:nvPr/>
        </p:nvSpPr>
        <p:spPr bwMode="auto">
          <a:xfrm>
            <a:off x="5257800" y="4343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7</a:t>
            </a:r>
          </a:p>
        </p:txBody>
      </p:sp>
      <p:sp>
        <p:nvSpPr>
          <p:cNvPr id="86042" name="TextBox 27"/>
          <p:cNvSpPr txBox="1">
            <a:spLocks noChangeArrowheads="1"/>
          </p:cNvSpPr>
          <p:nvPr/>
        </p:nvSpPr>
        <p:spPr bwMode="auto">
          <a:xfrm>
            <a:off x="59499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4</a:t>
            </a:r>
          </a:p>
        </p:txBody>
      </p:sp>
      <p:sp>
        <p:nvSpPr>
          <p:cNvPr id="86043" name="TextBox 28"/>
          <p:cNvSpPr txBox="1">
            <a:spLocks noChangeArrowheads="1"/>
          </p:cNvSpPr>
          <p:nvPr/>
        </p:nvSpPr>
        <p:spPr bwMode="auto">
          <a:xfrm>
            <a:off x="6483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6</a:t>
            </a:r>
          </a:p>
        </p:txBody>
      </p:sp>
      <p:sp>
        <p:nvSpPr>
          <p:cNvPr id="86044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Example from CLR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7043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7044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8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7045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7046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  <a:sym typeface="Symbol" pitchFamily="18" charset="2"/>
              </a:rPr>
              <a:t>9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7047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87048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49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0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1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2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3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4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5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6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057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7058" name="TextBox 17"/>
          <p:cNvSpPr txBox="1">
            <a:spLocks noChangeArrowheads="1"/>
          </p:cNvSpPr>
          <p:nvPr/>
        </p:nvSpPr>
        <p:spPr bwMode="auto">
          <a:xfrm>
            <a:off x="28194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10</a:t>
            </a:r>
          </a:p>
        </p:txBody>
      </p:sp>
      <p:sp>
        <p:nvSpPr>
          <p:cNvPr id="87059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5</a:t>
            </a:r>
          </a:p>
        </p:txBody>
      </p:sp>
      <p:sp>
        <p:nvSpPr>
          <p:cNvPr id="87060" name="TextBox 19"/>
          <p:cNvSpPr txBox="1">
            <a:spLocks noChangeArrowheads="1"/>
          </p:cNvSpPr>
          <p:nvPr/>
        </p:nvSpPr>
        <p:spPr bwMode="auto">
          <a:xfrm>
            <a:off x="35877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7061" name="TextBox 20"/>
          <p:cNvSpPr txBox="1">
            <a:spLocks noChangeArrowheads="1"/>
          </p:cNvSpPr>
          <p:nvPr/>
        </p:nvSpPr>
        <p:spPr bwMode="auto">
          <a:xfrm>
            <a:off x="41148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3</a:t>
            </a:r>
          </a:p>
        </p:txBody>
      </p:sp>
      <p:sp>
        <p:nvSpPr>
          <p:cNvPr id="87062" name="TextBox 23"/>
          <p:cNvSpPr txBox="1">
            <a:spLocks noChangeArrowheads="1"/>
          </p:cNvSpPr>
          <p:nvPr/>
        </p:nvSpPr>
        <p:spPr bwMode="auto">
          <a:xfrm>
            <a:off x="4953000" y="5148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7063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87064" name="TextBox 25"/>
          <p:cNvSpPr txBox="1">
            <a:spLocks noChangeArrowheads="1"/>
          </p:cNvSpPr>
          <p:nvPr/>
        </p:nvSpPr>
        <p:spPr bwMode="auto">
          <a:xfrm>
            <a:off x="51054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9</a:t>
            </a:r>
          </a:p>
        </p:txBody>
      </p:sp>
      <p:sp>
        <p:nvSpPr>
          <p:cNvPr id="87065" name="TextBox 26"/>
          <p:cNvSpPr txBox="1">
            <a:spLocks noChangeArrowheads="1"/>
          </p:cNvSpPr>
          <p:nvPr/>
        </p:nvSpPr>
        <p:spPr bwMode="auto">
          <a:xfrm>
            <a:off x="5257800" y="4343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7</a:t>
            </a:r>
          </a:p>
        </p:txBody>
      </p:sp>
      <p:sp>
        <p:nvSpPr>
          <p:cNvPr id="87066" name="TextBox 27"/>
          <p:cNvSpPr txBox="1">
            <a:spLocks noChangeArrowheads="1"/>
          </p:cNvSpPr>
          <p:nvPr/>
        </p:nvSpPr>
        <p:spPr bwMode="auto">
          <a:xfrm>
            <a:off x="59499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4</a:t>
            </a:r>
          </a:p>
        </p:txBody>
      </p:sp>
      <p:sp>
        <p:nvSpPr>
          <p:cNvPr id="87067" name="TextBox 28"/>
          <p:cNvSpPr txBox="1">
            <a:spLocks noChangeArrowheads="1"/>
          </p:cNvSpPr>
          <p:nvPr/>
        </p:nvSpPr>
        <p:spPr bwMode="auto">
          <a:xfrm>
            <a:off x="6483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6</a:t>
            </a:r>
          </a:p>
        </p:txBody>
      </p:sp>
      <p:sp>
        <p:nvSpPr>
          <p:cNvPr id="87068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Example from CLR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of Part II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algorithm design</a:t>
            </a:r>
          </a:p>
          <a:p>
            <a:pPr lvl="1"/>
            <a:r>
              <a:rPr lang="en-US" dirty="0" smtClean="0"/>
              <a:t>Managing dependencies</a:t>
            </a:r>
          </a:p>
          <a:p>
            <a:pPr lvl="1"/>
            <a:r>
              <a:rPr lang="en-US" dirty="0" smtClean="0"/>
              <a:t>Computing term co-occurrence statistics</a:t>
            </a:r>
          </a:p>
          <a:p>
            <a:r>
              <a:rPr lang="en-US" dirty="0" smtClean="0"/>
              <a:t>Case study: statistical machine translation</a:t>
            </a:r>
          </a:p>
          <a:p>
            <a:r>
              <a:rPr lang="en-US" dirty="0" smtClean="0"/>
              <a:t>Iterative algorithms in MapReduce</a:t>
            </a:r>
          </a:p>
          <a:p>
            <a:pPr lvl="1"/>
            <a:r>
              <a:rPr lang="en-US" dirty="0" smtClean="0"/>
              <a:t>Expectation maximization</a:t>
            </a:r>
          </a:p>
          <a:p>
            <a:pPr lvl="1"/>
            <a:r>
              <a:rPr lang="en-US" dirty="0" smtClean="0"/>
              <a:t>Gradient descent methods</a:t>
            </a:r>
          </a:p>
          <a:p>
            <a:r>
              <a:rPr lang="en-US" dirty="0" smtClean="0"/>
              <a:t>Alternatives to MapReduce</a:t>
            </a:r>
          </a:p>
          <a:p>
            <a:r>
              <a:rPr lang="en-US" dirty="0" smtClean="0"/>
              <a:t>What’s next?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20320" y="37653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(Chris)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806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8068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8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69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70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9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71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88072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73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74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75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76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77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78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79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80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081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8082" name="TextBox 17"/>
          <p:cNvSpPr txBox="1">
            <a:spLocks noChangeArrowheads="1"/>
          </p:cNvSpPr>
          <p:nvPr/>
        </p:nvSpPr>
        <p:spPr bwMode="auto">
          <a:xfrm>
            <a:off x="28194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10</a:t>
            </a:r>
          </a:p>
        </p:txBody>
      </p:sp>
      <p:sp>
        <p:nvSpPr>
          <p:cNvPr id="88083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5</a:t>
            </a:r>
          </a:p>
        </p:txBody>
      </p:sp>
      <p:sp>
        <p:nvSpPr>
          <p:cNvPr id="88084" name="TextBox 19"/>
          <p:cNvSpPr txBox="1">
            <a:spLocks noChangeArrowheads="1"/>
          </p:cNvSpPr>
          <p:nvPr/>
        </p:nvSpPr>
        <p:spPr bwMode="auto">
          <a:xfrm>
            <a:off x="35877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8085" name="TextBox 20"/>
          <p:cNvSpPr txBox="1">
            <a:spLocks noChangeArrowheads="1"/>
          </p:cNvSpPr>
          <p:nvPr/>
        </p:nvSpPr>
        <p:spPr bwMode="auto">
          <a:xfrm>
            <a:off x="41148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3</a:t>
            </a:r>
          </a:p>
        </p:txBody>
      </p:sp>
      <p:sp>
        <p:nvSpPr>
          <p:cNvPr id="88086" name="TextBox 23"/>
          <p:cNvSpPr txBox="1">
            <a:spLocks noChangeArrowheads="1"/>
          </p:cNvSpPr>
          <p:nvPr/>
        </p:nvSpPr>
        <p:spPr bwMode="auto">
          <a:xfrm>
            <a:off x="4953000" y="5148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2</a:t>
            </a:r>
          </a:p>
        </p:txBody>
      </p:sp>
      <p:sp>
        <p:nvSpPr>
          <p:cNvPr id="88087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88088" name="TextBox 25"/>
          <p:cNvSpPr txBox="1">
            <a:spLocks noChangeArrowheads="1"/>
          </p:cNvSpPr>
          <p:nvPr/>
        </p:nvSpPr>
        <p:spPr bwMode="auto">
          <a:xfrm>
            <a:off x="51054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9</a:t>
            </a:r>
          </a:p>
        </p:txBody>
      </p:sp>
      <p:sp>
        <p:nvSpPr>
          <p:cNvPr id="88089" name="TextBox 26"/>
          <p:cNvSpPr txBox="1">
            <a:spLocks noChangeArrowheads="1"/>
          </p:cNvSpPr>
          <p:nvPr/>
        </p:nvSpPr>
        <p:spPr bwMode="auto">
          <a:xfrm>
            <a:off x="5257800" y="4343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7</a:t>
            </a:r>
          </a:p>
        </p:txBody>
      </p:sp>
      <p:sp>
        <p:nvSpPr>
          <p:cNvPr id="88090" name="TextBox 27"/>
          <p:cNvSpPr txBox="1">
            <a:spLocks noChangeArrowheads="1"/>
          </p:cNvSpPr>
          <p:nvPr/>
        </p:nvSpPr>
        <p:spPr bwMode="auto">
          <a:xfrm>
            <a:off x="59499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4</a:t>
            </a:r>
          </a:p>
        </p:txBody>
      </p:sp>
      <p:sp>
        <p:nvSpPr>
          <p:cNvPr id="88091" name="TextBox 28"/>
          <p:cNvSpPr txBox="1">
            <a:spLocks noChangeArrowheads="1"/>
          </p:cNvSpPr>
          <p:nvPr/>
        </p:nvSpPr>
        <p:spPr bwMode="auto">
          <a:xfrm>
            <a:off x="6483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6</a:t>
            </a:r>
          </a:p>
        </p:txBody>
      </p:sp>
      <p:sp>
        <p:nvSpPr>
          <p:cNvPr id="8809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Example from CLR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Source Shortest Path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smtClean="0"/>
              <a:t>Problem:</a:t>
            </a:r>
            <a:r>
              <a:rPr lang="en-GB" smtClean="0"/>
              <a:t> find shortest path from a source node to one or more target nodes</a:t>
            </a:r>
          </a:p>
          <a:p>
            <a:r>
              <a:rPr lang="en-GB" smtClean="0"/>
              <a:t>Single processor machine: Dijkstra’s Algorithm</a:t>
            </a:r>
          </a:p>
          <a:p>
            <a:r>
              <a:rPr lang="en-GB" smtClean="0"/>
              <a:t>MapReduce: parallel Breadth-First Search (BFS)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Finding the Shortest Path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First, consider equal edge weights</a:t>
            </a:r>
          </a:p>
          <a:p>
            <a:r>
              <a:rPr lang="en-GB" smtClean="0"/>
              <a:t>Solution to the problem can be defined inductively</a:t>
            </a:r>
          </a:p>
          <a:p>
            <a:r>
              <a:rPr lang="en-GB" smtClean="0"/>
              <a:t>Here’s the intuition:</a:t>
            </a:r>
          </a:p>
          <a:p>
            <a:pPr lvl="1"/>
            <a:r>
              <a:rPr lang="en-GB" smtClean="0"/>
              <a:t>DistanceTo(startNode) = 0</a:t>
            </a:r>
          </a:p>
          <a:p>
            <a:pPr lvl="1"/>
            <a:r>
              <a:rPr lang="en-GB" smtClean="0"/>
              <a:t>For all nodes </a:t>
            </a:r>
            <a:r>
              <a:rPr lang="en-GB" i="1" smtClean="0"/>
              <a:t>n</a:t>
            </a:r>
            <a:r>
              <a:rPr lang="en-GB" smtClean="0"/>
              <a:t> directly reachable from startNode, </a:t>
            </a:r>
            <a:br>
              <a:rPr lang="en-GB" smtClean="0"/>
            </a:br>
            <a:r>
              <a:rPr lang="en-GB" smtClean="0"/>
              <a:t>DistanceTo(</a:t>
            </a:r>
            <a:r>
              <a:rPr lang="en-GB" i="1" smtClean="0"/>
              <a:t>n</a:t>
            </a:r>
            <a:r>
              <a:rPr lang="en-GB" smtClean="0"/>
              <a:t>) = 1</a:t>
            </a:r>
          </a:p>
          <a:p>
            <a:pPr lvl="1"/>
            <a:r>
              <a:rPr lang="en-GB" smtClean="0"/>
              <a:t>For all nodes </a:t>
            </a:r>
            <a:r>
              <a:rPr lang="en-GB" i="1" smtClean="0"/>
              <a:t>n</a:t>
            </a:r>
            <a:r>
              <a:rPr lang="en-GB" smtClean="0"/>
              <a:t> reachable from some other set of nodes S, DistanceTo(n) = 1 + min(DistanceTo(m), m </a:t>
            </a:r>
            <a:r>
              <a:rPr lang="en-GB" smtClean="0">
                <a:sym typeface="Symbol" pitchFamily="18" charset="2"/>
              </a:rPr>
              <a:t></a:t>
            </a:r>
            <a:r>
              <a:rPr lang="en-GB" smtClean="0"/>
              <a:t> 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From Intuition to Algorithm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 map task receives</a:t>
            </a:r>
          </a:p>
          <a:p>
            <a:pPr lvl="1"/>
            <a:r>
              <a:rPr lang="en-GB" smtClean="0"/>
              <a:t>Key: node </a:t>
            </a:r>
            <a:r>
              <a:rPr lang="en-GB" i="1" smtClean="0"/>
              <a:t>n</a:t>
            </a:r>
          </a:p>
          <a:p>
            <a:pPr lvl="1"/>
            <a:r>
              <a:rPr lang="en-GB" smtClean="0"/>
              <a:t>Value: D (distance from start), points-to (list of nodes reachable from </a:t>
            </a:r>
            <a:r>
              <a:rPr lang="en-GB" i="1" smtClean="0"/>
              <a:t>n</a:t>
            </a:r>
            <a:r>
              <a:rPr lang="en-GB" smtClean="0"/>
              <a:t>)</a:t>
            </a:r>
          </a:p>
          <a:p>
            <a:r>
              <a:rPr lang="en-GB" smtClean="0">
                <a:sym typeface="Symbol" pitchFamily="18" charset="2"/>
              </a:rPr>
              <a:t></a:t>
            </a:r>
            <a:r>
              <a:rPr lang="en-GB" i="1" smtClean="0"/>
              <a:t>p</a:t>
            </a:r>
            <a:r>
              <a:rPr lang="en-GB" smtClean="0"/>
              <a:t> </a:t>
            </a:r>
            <a:r>
              <a:rPr lang="en-GB" smtClean="0">
                <a:sym typeface="Symbol" pitchFamily="18" charset="2"/>
              </a:rPr>
              <a:t></a:t>
            </a:r>
            <a:r>
              <a:rPr lang="en-GB" smtClean="0"/>
              <a:t> points-to: emit (</a:t>
            </a:r>
            <a:r>
              <a:rPr lang="en-GB" i="1" smtClean="0"/>
              <a:t>p</a:t>
            </a:r>
            <a:r>
              <a:rPr lang="en-GB" smtClean="0"/>
              <a:t>, D+1)</a:t>
            </a:r>
          </a:p>
          <a:p>
            <a:r>
              <a:rPr lang="en-GB" smtClean="0"/>
              <a:t>The reduce task gathers possible distances to a given </a:t>
            </a:r>
            <a:r>
              <a:rPr lang="en-GB" i="1" smtClean="0"/>
              <a:t>p</a:t>
            </a:r>
            <a:r>
              <a:rPr lang="en-GB" smtClean="0"/>
              <a:t> and selects the minimum 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Multiple Iterations Needed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This MapReduce task advances the “known frontier” by one hop</a:t>
            </a:r>
          </a:p>
          <a:p>
            <a:pPr lvl="1"/>
            <a:r>
              <a:rPr lang="en-GB" smtClean="0"/>
              <a:t>Subsequent iterations include more reachable nodes as frontier advances</a:t>
            </a:r>
          </a:p>
          <a:p>
            <a:pPr lvl="1"/>
            <a:r>
              <a:rPr lang="en-GB" smtClean="0"/>
              <a:t>Multiple iterations are needed to explore entire graph</a:t>
            </a:r>
          </a:p>
          <a:p>
            <a:pPr lvl="1"/>
            <a:r>
              <a:rPr lang="en-GB" smtClean="0"/>
              <a:t>Feed output back into the same MapReduce task</a:t>
            </a:r>
          </a:p>
          <a:p>
            <a:r>
              <a:rPr lang="en-GB" smtClean="0"/>
              <a:t>Preserving graph structure:</a:t>
            </a:r>
          </a:p>
          <a:p>
            <a:pPr lvl="1"/>
            <a:r>
              <a:rPr lang="en-GB" smtClean="0"/>
              <a:t>Problem: Where did the points-to list go?</a:t>
            </a:r>
          </a:p>
          <a:p>
            <a:pPr lvl="1"/>
            <a:r>
              <a:rPr lang="en-GB" smtClean="0"/>
              <a:t>Solution: Mapper emits (</a:t>
            </a:r>
            <a:r>
              <a:rPr lang="en-GB" i="1" smtClean="0"/>
              <a:t>n</a:t>
            </a:r>
            <a:r>
              <a:rPr lang="en-GB" smtClean="0"/>
              <a:t>, points-to)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Visualizing Parallel BFS</a:t>
            </a:r>
          </a:p>
        </p:txBody>
      </p:sp>
      <p:sp>
        <p:nvSpPr>
          <p:cNvPr id="93187" name="Oval 4"/>
          <p:cNvSpPr>
            <a:spLocks noChangeArrowheads="1"/>
          </p:cNvSpPr>
          <p:nvPr/>
        </p:nvSpPr>
        <p:spPr bwMode="auto">
          <a:xfrm>
            <a:off x="2743200" y="1524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188" name="Oval 5"/>
          <p:cNvSpPr>
            <a:spLocks noChangeArrowheads="1"/>
          </p:cNvSpPr>
          <p:nvPr/>
        </p:nvSpPr>
        <p:spPr bwMode="auto">
          <a:xfrm>
            <a:off x="2133600" y="2743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3189" name="Oval 6"/>
          <p:cNvSpPr>
            <a:spLocks noChangeArrowheads="1"/>
          </p:cNvSpPr>
          <p:nvPr/>
        </p:nvSpPr>
        <p:spPr bwMode="auto">
          <a:xfrm>
            <a:off x="3657600" y="2667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3190" name="Oval 7"/>
          <p:cNvSpPr>
            <a:spLocks noChangeArrowheads="1"/>
          </p:cNvSpPr>
          <p:nvPr/>
        </p:nvSpPr>
        <p:spPr bwMode="auto">
          <a:xfrm>
            <a:off x="4572000" y="1600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3191" name="Oval 8"/>
          <p:cNvSpPr>
            <a:spLocks noChangeArrowheads="1"/>
          </p:cNvSpPr>
          <p:nvPr/>
        </p:nvSpPr>
        <p:spPr bwMode="auto">
          <a:xfrm>
            <a:off x="6324600" y="1295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93192" name="Oval 9"/>
          <p:cNvSpPr>
            <a:spLocks noChangeArrowheads="1"/>
          </p:cNvSpPr>
          <p:nvPr/>
        </p:nvSpPr>
        <p:spPr bwMode="auto">
          <a:xfrm>
            <a:off x="5334000" y="28956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93193" name="Oval 10"/>
          <p:cNvSpPr>
            <a:spLocks noChangeArrowheads="1"/>
          </p:cNvSpPr>
          <p:nvPr/>
        </p:nvSpPr>
        <p:spPr bwMode="auto">
          <a:xfrm>
            <a:off x="3810000" y="3886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93194" name="Oval 11"/>
          <p:cNvSpPr>
            <a:spLocks noChangeArrowheads="1"/>
          </p:cNvSpPr>
          <p:nvPr/>
        </p:nvSpPr>
        <p:spPr bwMode="auto">
          <a:xfrm>
            <a:off x="2514600" y="4191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93195" name="Oval 12"/>
          <p:cNvSpPr>
            <a:spLocks noChangeArrowheads="1"/>
          </p:cNvSpPr>
          <p:nvPr/>
        </p:nvSpPr>
        <p:spPr bwMode="auto">
          <a:xfrm>
            <a:off x="3429000" y="5410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93196" name="Oval 13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>
                <a:solidFill>
                  <a:schemeClr val="bg2"/>
                </a:solidFill>
              </a:rPr>
              <a:t>4</a:t>
            </a:r>
          </a:p>
        </p:txBody>
      </p:sp>
      <p:cxnSp>
        <p:nvCxnSpPr>
          <p:cNvPr id="93197" name="Straight Arrow Connector 15"/>
          <p:cNvCxnSpPr>
            <a:cxnSpLocks noChangeShapeType="1"/>
            <a:stCxn id="93187" idx="3"/>
            <a:endCxn id="93188" idx="0"/>
          </p:cNvCxnSpPr>
          <p:nvPr/>
        </p:nvCxnSpPr>
        <p:spPr bwMode="auto">
          <a:xfrm rot="5400000">
            <a:off x="2343151" y="2243137"/>
            <a:ext cx="633412" cy="366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198" name="Straight Arrow Connector 16"/>
          <p:cNvCxnSpPr>
            <a:cxnSpLocks noChangeShapeType="1"/>
            <a:stCxn id="93187" idx="5"/>
            <a:endCxn id="93189" idx="1"/>
          </p:cNvCxnSpPr>
          <p:nvPr/>
        </p:nvCxnSpPr>
        <p:spPr bwMode="auto">
          <a:xfrm rot="16200000" flipH="1">
            <a:off x="3214688" y="2224088"/>
            <a:ext cx="657225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199" name="Straight Arrow Connector 19"/>
          <p:cNvCxnSpPr>
            <a:cxnSpLocks noChangeShapeType="1"/>
            <a:stCxn id="93187" idx="6"/>
            <a:endCxn id="93190" idx="2"/>
          </p:cNvCxnSpPr>
          <p:nvPr/>
        </p:nvCxnSpPr>
        <p:spPr bwMode="auto">
          <a:xfrm>
            <a:off x="3429000" y="1866900"/>
            <a:ext cx="1143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0" name="Straight Arrow Connector 23"/>
          <p:cNvCxnSpPr>
            <a:cxnSpLocks noChangeShapeType="1"/>
            <a:stCxn id="93190" idx="6"/>
            <a:endCxn id="93191" idx="2"/>
          </p:cNvCxnSpPr>
          <p:nvPr/>
        </p:nvCxnSpPr>
        <p:spPr bwMode="auto">
          <a:xfrm flipV="1">
            <a:off x="5257800" y="1638300"/>
            <a:ext cx="1066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1" name="Straight Arrow Connector 26"/>
          <p:cNvCxnSpPr>
            <a:cxnSpLocks noChangeShapeType="1"/>
            <a:stCxn id="93196" idx="0"/>
            <a:endCxn id="93191" idx="4"/>
          </p:cNvCxnSpPr>
          <p:nvPr/>
        </p:nvCxnSpPr>
        <p:spPr bwMode="auto">
          <a:xfrm rot="5400000" flipH="1" flipV="1">
            <a:off x="5219700" y="2895600"/>
            <a:ext cx="23622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2" name="Straight Arrow Connector 31"/>
          <p:cNvCxnSpPr>
            <a:cxnSpLocks noChangeShapeType="1"/>
            <a:stCxn id="93192" idx="1"/>
            <a:endCxn id="93190" idx="5"/>
          </p:cNvCxnSpPr>
          <p:nvPr/>
        </p:nvCxnSpPr>
        <p:spPr bwMode="auto">
          <a:xfrm rot="16200000" flipV="1">
            <a:off x="4891088" y="2452688"/>
            <a:ext cx="809625" cy="276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3" name="Straight Arrow Connector 34"/>
          <p:cNvCxnSpPr>
            <a:cxnSpLocks noChangeShapeType="1"/>
            <a:stCxn id="93190" idx="3"/>
            <a:endCxn id="93189" idx="7"/>
          </p:cNvCxnSpPr>
          <p:nvPr/>
        </p:nvCxnSpPr>
        <p:spPr bwMode="auto">
          <a:xfrm rot="5400000">
            <a:off x="4167188" y="2262188"/>
            <a:ext cx="581025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4" name="Straight Arrow Connector 37"/>
          <p:cNvCxnSpPr>
            <a:cxnSpLocks noChangeShapeType="1"/>
            <a:stCxn id="93189" idx="6"/>
            <a:endCxn id="93192" idx="2"/>
          </p:cNvCxnSpPr>
          <p:nvPr/>
        </p:nvCxnSpPr>
        <p:spPr bwMode="auto">
          <a:xfrm>
            <a:off x="4343400" y="3009900"/>
            <a:ext cx="990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5" name="Straight Arrow Connector 40"/>
          <p:cNvCxnSpPr>
            <a:cxnSpLocks noChangeShapeType="1"/>
            <a:stCxn id="93188" idx="4"/>
            <a:endCxn id="93194" idx="0"/>
          </p:cNvCxnSpPr>
          <p:nvPr/>
        </p:nvCxnSpPr>
        <p:spPr bwMode="auto">
          <a:xfrm rot="16200000" flipH="1">
            <a:off x="2286000" y="3619500"/>
            <a:ext cx="762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6" name="Straight Arrow Connector 43"/>
          <p:cNvCxnSpPr>
            <a:cxnSpLocks noChangeShapeType="1"/>
            <a:stCxn id="93189" idx="3"/>
            <a:endCxn id="93194" idx="7"/>
          </p:cNvCxnSpPr>
          <p:nvPr/>
        </p:nvCxnSpPr>
        <p:spPr bwMode="auto">
          <a:xfrm rot="5400000">
            <a:off x="2909888" y="3443288"/>
            <a:ext cx="1038225" cy="657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7" name="Straight Arrow Connector 46"/>
          <p:cNvCxnSpPr>
            <a:cxnSpLocks noChangeShapeType="1"/>
            <a:stCxn id="93189" idx="4"/>
            <a:endCxn id="93193" idx="0"/>
          </p:cNvCxnSpPr>
          <p:nvPr/>
        </p:nvCxnSpPr>
        <p:spPr bwMode="auto">
          <a:xfrm rot="16200000" flipH="1">
            <a:off x="3810000" y="35433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8" name="Straight Arrow Connector 50"/>
          <p:cNvCxnSpPr>
            <a:cxnSpLocks noChangeShapeType="1"/>
            <a:stCxn id="93193" idx="7"/>
            <a:endCxn id="93192" idx="3"/>
          </p:cNvCxnSpPr>
          <p:nvPr/>
        </p:nvCxnSpPr>
        <p:spPr bwMode="auto">
          <a:xfrm rot="5400000" flipH="1" flipV="1">
            <a:off x="4662488" y="3214688"/>
            <a:ext cx="504825" cy="1038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09" name="Straight Arrow Connector 53"/>
          <p:cNvCxnSpPr>
            <a:cxnSpLocks noChangeShapeType="1"/>
            <a:stCxn id="93194" idx="5"/>
            <a:endCxn id="93195" idx="1"/>
          </p:cNvCxnSpPr>
          <p:nvPr/>
        </p:nvCxnSpPr>
        <p:spPr bwMode="auto">
          <a:xfrm rot="16200000" flipH="1">
            <a:off x="2947988" y="4929188"/>
            <a:ext cx="733425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10" name="Straight Arrow Connector 56"/>
          <p:cNvCxnSpPr>
            <a:cxnSpLocks noChangeShapeType="1"/>
            <a:stCxn id="93195" idx="0"/>
            <a:endCxn id="93193" idx="3"/>
          </p:cNvCxnSpPr>
          <p:nvPr/>
        </p:nvCxnSpPr>
        <p:spPr bwMode="auto">
          <a:xfrm rot="5400000" flipH="1" flipV="1">
            <a:off x="3371851" y="4872037"/>
            <a:ext cx="938212" cy="138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11" name="Straight Arrow Connector 59"/>
          <p:cNvCxnSpPr>
            <a:cxnSpLocks noChangeShapeType="1"/>
            <a:stCxn id="93195" idx="7"/>
            <a:endCxn id="93193" idx="4"/>
          </p:cNvCxnSpPr>
          <p:nvPr/>
        </p:nvCxnSpPr>
        <p:spPr bwMode="auto">
          <a:xfrm rot="5400000" flipH="1" flipV="1">
            <a:off x="3614737" y="4972051"/>
            <a:ext cx="938213" cy="138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3212" name="Straight Arrow Connector 62"/>
          <p:cNvCxnSpPr>
            <a:cxnSpLocks noChangeShapeType="1"/>
            <a:stCxn id="93193" idx="6"/>
            <a:endCxn id="93196" idx="2"/>
          </p:cNvCxnSpPr>
          <p:nvPr/>
        </p:nvCxnSpPr>
        <p:spPr bwMode="auto">
          <a:xfrm>
            <a:off x="4495800" y="4229100"/>
            <a:ext cx="12954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Weighted Edges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 add positive weights to the edges</a:t>
            </a:r>
          </a:p>
          <a:p>
            <a:r>
              <a:rPr lang="en-GB" dirty="0" smtClean="0"/>
              <a:t>Simple change: points-to list in map task includes a weight </a:t>
            </a:r>
            <a:r>
              <a:rPr lang="en-GB" i="1" dirty="0" smtClean="0"/>
              <a:t>w</a:t>
            </a:r>
            <a:r>
              <a:rPr lang="en-GB" dirty="0" smtClean="0"/>
              <a:t> for each pointed-to node</a:t>
            </a:r>
          </a:p>
          <a:p>
            <a:pPr lvl="1"/>
            <a:r>
              <a:rPr lang="en-GB" dirty="0" smtClean="0"/>
              <a:t>emit (</a:t>
            </a:r>
            <a:r>
              <a:rPr lang="en-GB" i="1" dirty="0" smtClean="0"/>
              <a:t>p</a:t>
            </a:r>
            <a:r>
              <a:rPr lang="en-GB" dirty="0" smtClean="0"/>
              <a:t>, </a:t>
            </a:r>
            <a:r>
              <a:rPr lang="en-GB" dirty="0" err="1" smtClean="0"/>
              <a:t>D+</a:t>
            </a:r>
            <a:r>
              <a:rPr lang="en-GB" i="1" dirty="0" err="1" smtClean="0"/>
              <a:t>w</a:t>
            </a:r>
            <a:r>
              <a:rPr lang="en-GB" i="1" baseline="-25000" dirty="0" err="1" smtClean="0"/>
              <a:t>p</a:t>
            </a:r>
            <a:r>
              <a:rPr lang="en-GB" dirty="0" smtClean="0"/>
              <a:t>) instead of (</a:t>
            </a:r>
            <a:r>
              <a:rPr lang="en-GB" i="1" dirty="0" smtClean="0"/>
              <a:t>p</a:t>
            </a:r>
            <a:r>
              <a:rPr lang="en-GB" dirty="0" smtClean="0"/>
              <a:t>, D+1) for each node </a:t>
            </a:r>
            <a:r>
              <a:rPr lang="en-GB" i="1" dirty="0" smtClean="0"/>
              <a:t>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Comparison to Dijkstra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Dijkstra’s</a:t>
            </a:r>
            <a:r>
              <a:rPr lang="en-GB" dirty="0" smtClean="0"/>
              <a:t> algorithm is more efficient </a:t>
            </a:r>
          </a:p>
          <a:p>
            <a:pPr lvl="1"/>
            <a:r>
              <a:rPr lang="en-GB" dirty="0" smtClean="0"/>
              <a:t>At any step it only pursues edges from the minimum-cost path inside the frontier</a:t>
            </a:r>
          </a:p>
          <a:p>
            <a:r>
              <a:rPr lang="en-GB" dirty="0" smtClean="0"/>
              <a:t>MapReduce explores all paths in parallel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Random Walks Over the Web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Model:</a:t>
            </a:r>
          </a:p>
          <a:p>
            <a:pPr lvl="1"/>
            <a:r>
              <a:rPr lang="en-GB" dirty="0" smtClean="0"/>
              <a:t>User starts at a random Web page</a:t>
            </a:r>
          </a:p>
          <a:p>
            <a:pPr lvl="1"/>
            <a:r>
              <a:rPr lang="en-GB" dirty="0" smtClean="0"/>
              <a:t>User randomly clicks on links, surfing from page to page</a:t>
            </a:r>
          </a:p>
          <a:p>
            <a:r>
              <a:rPr lang="en-GB" dirty="0" err="1" smtClean="0"/>
              <a:t>PageRank</a:t>
            </a:r>
            <a:r>
              <a:rPr lang="en-GB" dirty="0" smtClean="0"/>
              <a:t> = the amount of time that will be spent on any given page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Given page </a:t>
            </a:r>
            <a:r>
              <a:rPr lang="en-US" i="1" smtClean="0"/>
              <a:t>x</a:t>
            </a:r>
            <a:r>
              <a:rPr lang="en-US" smtClean="0"/>
              <a:t> with in-bound links </a:t>
            </a:r>
            <a:r>
              <a:rPr lang="en-US" i="1" smtClean="0"/>
              <a:t>t</a:t>
            </a:r>
            <a:r>
              <a:rPr lang="en-US" i="1" baseline="-25000" smtClean="0"/>
              <a:t>1</a:t>
            </a:r>
            <a:r>
              <a:rPr lang="en-US" i="1" smtClean="0"/>
              <a:t>…t</a:t>
            </a:r>
            <a:r>
              <a:rPr lang="en-US" i="1" baseline="-25000" smtClean="0"/>
              <a:t>n</a:t>
            </a:r>
            <a:r>
              <a:rPr lang="en-US" smtClean="0"/>
              <a:t>, where</a:t>
            </a:r>
          </a:p>
          <a:p>
            <a:pPr lvl="1"/>
            <a:r>
              <a:rPr lang="en-US" i="1" smtClean="0"/>
              <a:t>C(t)</a:t>
            </a:r>
            <a:r>
              <a:rPr lang="en-US" smtClean="0"/>
              <a:t> is the out-degree of </a:t>
            </a:r>
            <a:r>
              <a:rPr lang="en-US" i="1" smtClean="0"/>
              <a:t>t</a:t>
            </a:r>
          </a:p>
          <a:p>
            <a:pPr lvl="1"/>
            <a:r>
              <a:rPr lang="en-US" i="1" smtClean="0">
                <a:sym typeface="Symbol" pitchFamily="18" charset="2"/>
              </a:rPr>
              <a:t></a:t>
            </a:r>
            <a:r>
              <a:rPr lang="en-US" smtClean="0"/>
              <a:t> is probability of random jump</a:t>
            </a:r>
          </a:p>
          <a:p>
            <a:pPr lvl="1"/>
            <a:r>
              <a:rPr lang="en-US" i="1" smtClean="0"/>
              <a:t>N</a:t>
            </a:r>
            <a:r>
              <a:rPr lang="en-US" smtClean="0"/>
              <a:t> is the total number of nodes in the graph</a:t>
            </a:r>
          </a:p>
        </p:txBody>
      </p:sp>
      <p:sp>
        <p:nvSpPr>
          <p:cNvPr id="5124" name="Rectangle 26"/>
          <p:cNvSpPr>
            <a:spLocks noChangeArrowheads="1"/>
          </p:cNvSpPr>
          <p:nvPr/>
        </p:nvSpPr>
        <p:spPr bwMode="auto">
          <a:xfrm>
            <a:off x="1193800" y="2819400"/>
            <a:ext cx="3733800" cy="83820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PageRank: Defined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95400" y="2895600"/>
          <a:ext cx="3567113" cy="755650"/>
        </p:xfrm>
        <a:graphic>
          <a:graphicData uri="http://schemas.openxmlformats.org/presentationml/2006/ole">
            <p:oleObj spid="_x0000_s5122" name="Equation" r:id="rId3" imgW="7315200" imgH="1549400" progId="Equation.3">
              <p:embed/>
            </p:oleObj>
          </a:graphicData>
        </a:graphic>
      </p:graphicFrame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5638800" y="4572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743200" y="4191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i="1" dirty="0">
                <a:solidFill>
                  <a:schemeClr val="bg2"/>
                </a:solidFill>
              </a:rPr>
              <a:t>t</a:t>
            </a:r>
            <a:r>
              <a:rPr lang="en-US" i="1" baseline="-25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0480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t</a:t>
            </a:r>
            <a:r>
              <a:rPr lang="en-US" i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4495800" y="5638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t</a:t>
            </a:r>
            <a:r>
              <a:rPr lang="en-US" i="1" baseline="-25000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3200400" y="4419600"/>
            <a:ext cx="2362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V="1">
            <a:off x="3505200" y="48006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V="1">
            <a:off x="4876800" y="4953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 flipH="1">
            <a:off x="2209800" y="4495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 flipH="1" flipV="1">
            <a:off x="2057400" y="4114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flipH="1">
            <a:off x="2057400" y="5334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H="1" flipV="1">
            <a:off x="1828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4953000" y="5867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H="1">
            <a:off x="3276600" y="58674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3570288" y="5257800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…</a:t>
            </a:r>
          </a:p>
        </p:txBody>
      </p:sp>
      <p:sp>
        <p:nvSpPr>
          <p:cNvPr id="5140" name="Oval 5"/>
          <p:cNvSpPr>
            <a:spLocks noChangeArrowheads="1"/>
          </p:cNvSpPr>
          <p:nvPr/>
        </p:nvSpPr>
        <p:spPr bwMode="auto">
          <a:xfrm>
            <a:off x="1600200" y="3886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1" name="Oval 5"/>
          <p:cNvSpPr>
            <a:spLocks noChangeArrowheads="1"/>
          </p:cNvSpPr>
          <p:nvPr/>
        </p:nvSpPr>
        <p:spPr bwMode="auto">
          <a:xfrm>
            <a:off x="1752600" y="4648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2" name="Oval 5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3" name="Oval 5"/>
          <p:cNvSpPr>
            <a:spLocks noChangeArrowheads="1"/>
          </p:cNvSpPr>
          <p:nvPr/>
        </p:nvSpPr>
        <p:spPr bwMode="auto">
          <a:xfrm>
            <a:off x="1600200" y="5715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4" name="Oval 5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5" name="Oval 5"/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Bonus session in the afternoon (details at the end)</a:t>
            </a:r>
          </a:p>
          <a:p>
            <a:r>
              <a:rPr lang="en-US" dirty="0" smtClean="0"/>
              <a:t>Come see me for your free $100 AWS credits!</a:t>
            </a:r>
            <a:br>
              <a:rPr lang="en-US" dirty="0" smtClean="0"/>
            </a:br>
            <a:r>
              <a:rPr lang="en-US" dirty="0" smtClean="0"/>
              <a:t>(Thanks to Amazon Web Services)</a:t>
            </a:r>
          </a:p>
          <a:p>
            <a:pPr lvl="1"/>
            <a:r>
              <a:rPr lang="en-US" dirty="0" smtClean="0"/>
              <a:t>Sign up for account </a:t>
            </a:r>
          </a:p>
          <a:p>
            <a:pPr lvl="1"/>
            <a:r>
              <a:rPr lang="en-US" dirty="0" smtClean="0"/>
              <a:t>Enter your code at http://aws.amazon.com/awscredits </a:t>
            </a:r>
            <a:endParaRPr lang="en-US" dirty="0" smtClean="0"/>
          </a:p>
          <a:p>
            <a:pPr lvl="1"/>
            <a:r>
              <a:rPr lang="en-US" dirty="0" smtClean="0"/>
              <a:t>Check out http</a:t>
            </a:r>
            <a:r>
              <a:rPr lang="en-US" dirty="0" smtClean="0"/>
              <a:t>://aws.amazon.com/education</a:t>
            </a:r>
            <a:endParaRPr lang="en-US" dirty="0" smtClean="0"/>
          </a:p>
          <a:p>
            <a:r>
              <a:rPr lang="en-US" dirty="0" smtClean="0"/>
              <a:t>Tutorial homepage (from my homepage)</a:t>
            </a:r>
          </a:p>
          <a:p>
            <a:pPr lvl="1"/>
            <a:r>
              <a:rPr lang="en-US" dirty="0" smtClean="0"/>
              <a:t>These slides themselves (cc licensed)</a:t>
            </a:r>
          </a:p>
          <a:p>
            <a:pPr lvl="1"/>
            <a:r>
              <a:rPr lang="en-US" dirty="0" smtClean="0"/>
              <a:t>Links to “getting started” guides</a:t>
            </a:r>
          </a:p>
          <a:p>
            <a:pPr lvl="1"/>
            <a:r>
              <a:rPr lang="en-US" dirty="0" smtClean="0"/>
              <a:t>Look for Cloud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PageRank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Properties of PageRank</a:t>
            </a:r>
          </a:p>
          <a:p>
            <a:pPr lvl="1"/>
            <a:r>
              <a:rPr lang="en-US" smtClean="0"/>
              <a:t>Can be computed iteratively</a:t>
            </a:r>
          </a:p>
          <a:p>
            <a:pPr lvl="1"/>
            <a:r>
              <a:rPr lang="en-US" smtClean="0"/>
              <a:t>Effects at each iteration is local</a:t>
            </a:r>
          </a:p>
          <a:p>
            <a:r>
              <a:rPr lang="en-US" smtClean="0"/>
              <a:t>Sketch of algorithm:</a:t>
            </a:r>
          </a:p>
          <a:p>
            <a:pPr lvl="1"/>
            <a:r>
              <a:rPr lang="en-US" smtClean="0"/>
              <a:t>Start with seed </a:t>
            </a:r>
            <a:r>
              <a:rPr lang="en-US" i="1" smtClean="0"/>
              <a:t>PR</a:t>
            </a:r>
            <a:r>
              <a:rPr lang="en-US" i="1" baseline="-25000" smtClean="0"/>
              <a:t>i</a:t>
            </a:r>
            <a:r>
              <a:rPr lang="en-US" smtClean="0"/>
              <a:t> values</a:t>
            </a:r>
          </a:p>
          <a:p>
            <a:pPr lvl="1"/>
            <a:r>
              <a:rPr lang="en-US" smtClean="0"/>
              <a:t>Each page distributes </a:t>
            </a:r>
            <a:r>
              <a:rPr lang="en-US" i="1" smtClean="0"/>
              <a:t>PR</a:t>
            </a:r>
            <a:r>
              <a:rPr lang="en-US" i="1" baseline="-25000" smtClean="0"/>
              <a:t>i</a:t>
            </a:r>
            <a:r>
              <a:rPr lang="en-US" smtClean="0"/>
              <a:t> “credit” to all pages it links to</a:t>
            </a:r>
          </a:p>
          <a:p>
            <a:pPr lvl="1"/>
            <a:r>
              <a:rPr lang="en-US" smtClean="0"/>
              <a:t>Each target page adds up “credit” from multiple in-bound links to compute </a:t>
            </a:r>
            <a:r>
              <a:rPr lang="en-US" i="1" smtClean="0"/>
              <a:t>PR</a:t>
            </a:r>
            <a:r>
              <a:rPr lang="en-US" i="1" baseline="-25000" smtClean="0"/>
              <a:t>i+1</a:t>
            </a:r>
          </a:p>
          <a:p>
            <a:pPr lvl="1"/>
            <a:r>
              <a:rPr lang="en-US" smtClean="0"/>
              <a:t>Iterate until values converge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PageRank in MapReduce</a:t>
            </a:r>
          </a:p>
        </p:txBody>
      </p:sp>
      <p:sp>
        <p:nvSpPr>
          <p:cNvPr id="100355" name="Rectangle 7"/>
          <p:cNvSpPr>
            <a:spLocks noChangeArrowheads="1"/>
          </p:cNvSpPr>
          <p:nvPr/>
        </p:nvSpPr>
        <p:spPr bwMode="auto">
          <a:xfrm>
            <a:off x="1066800" y="1736725"/>
            <a:ext cx="2144713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56" name="Rectangle 8"/>
          <p:cNvSpPr>
            <a:spLocks noChangeArrowheads="1"/>
          </p:cNvSpPr>
          <p:nvPr/>
        </p:nvSpPr>
        <p:spPr bwMode="auto">
          <a:xfrm>
            <a:off x="1066800" y="1736725"/>
            <a:ext cx="2144713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7" name="Rectangle 9"/>
          <p:cNvSpPr>
            <a:spLocks noChangeArrowheads="1"/>
          </p:cNvSpPr>
          <p:nvPr/>
        </p:nvSpPr>
        <p:spPr bwMode="auto">
          <a:xfrm>
            <a:off x="3479800" y="1736725"/>
            <a:ext cx="1295400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58" name="Rectangle 10"/>
          <p:cNvSpPr>
            <a:spLocks noChangeArrowheads="1"/>
          </p:cNvSpPr>
          <p:nvPr/>
        </p:nvSpPr>
        <p:spPr bwMode="auto">
          <a:xfrm>
            <a:off x="3479800" y="1736725"/>
            <a:ext cx="1295400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9" name="Rectangle 11"/>
          <p:cNvSpPr>
            <a:spLocks noChangeArrowheads="1"/>
          </p:cNvSpPr>
          <p:nvPr/>
        </p:nvSpPr>
        <p:spPr bwMode="auto">
          <a:xfrm>
            <a:off x="5668963" y="1736725"/>
            <a:ext cx="1206500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60" name="Rectangle 12"/>
          <p:cNvSpPr>
            <a:spLocks noChangeArrowheads="1"/>
          </p:cNvSpPr>
          <p:nvPr/>
        </p:nvSpPr>
        <p:spPr bwMode="auto">
          <a:xfrm>
            <a:off x="5668963" y="1736725"/>
            <a:ext cx="1206500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1" name="Rectangle 13"/>
          <p:cNvSpPr>
            <a:spLocks noChangeArrowheads="1"/>
          </p:cNvSpPr>
          <p:nvPr/>
        </p:nvSpPr>
        <p:spPr bwMode="auto">
          <a:xfrm>
            <a:off x="1066800" y="2630488"/>
            <a:ext cx="357188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62" name="Rectangle 14"/>
          <p:cNvSpPr>
            <a:spLocks noChangeArrowheads="1"/>
          </p:cNvSpPr>
          <p:nvPr/>
        </p:nvSpPr>
        <p:spPr bwMode="auto">
          <a:xfrm>
            <a:off x="1066800" y="2630488"/>
            <a:ext cx="357188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3" name="Rectangle 15"/>
          <p:cNvSpPr>
            <a:spLocks noChangeArrowheads="1"/>
          </p:cNvSpPr>
          <p:nvPr/>
        </p:nvSpPr>
        <p:spPr bwMode="auto">
          <a:xfrm>
            <a:off x="1603375" y="2630488"/>
            <a:ext cx="357188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64" name="Rectangle 16"/>
          <p:cNvSpPr>
            <a:spLocks noChangeArrowheads="1"/>
          </p:cNvSpPr>
          <p:nvPr/>
        </p:nvSpPr>
        <p:spPr bwMode="auto">
          <a:xfrm>
            <a:off x="1603375" y="2630488"/>
            <a:ext cx="357188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5" name="Rectangle 17"/>
          <p:cNvSpPr>
            <a:spLocks noChangeArrowheads="1"/>
          </p:cNvSpPr>
          <p:nvPr/>
        </p:nvSpPr>
        <p:spPr bwMode="auto">
          <a:xfrm>
            <a:off x="2138363" y="2630488"/>
            <a:ext cx="358775" cy="5365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6" name="Rectangle 18"/>
          <p:cNvSpPr>
            <a:spLocks noChangeArrowheads="1"/>
          </p:cNvSpPr>
          <p:nvPr/>
        </p:nvSpPr>
        <p:spPr bwMode="auto">
          <a:xfrm>
            <a:off x="2138363" y="2630488"/>
            <a:ext cx="358775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67" name="Rectangle 19"/>
          <p:cNvSpPr>
            <a:spLocks noChangeArrowheads="1"/>
          </p:cNvSpPr>
          <p:nvPr/>
        </p:nvSpPr>
        <p:spPr bwMode="auto">
          <a:xfrm>
            <a:off x="2674938" y="2630488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68" name="Rectangle 20"/>
          <p:cNvSpPr>
            <a:spLocks noChangeArrowheads="1"/>
          </p:cNvSpPr>
          <p:nvPr/>
        </p:nvSpPr>
        <p:spPr bwMode="auto">
          <a:xfrm>
            <a:off x="2674938" y="2630488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9" name="Rectangle 21"/>
          <p:cNvSpPr>
            <a:spLocks noChangeArrowheads="1"/>
          </p:cNvSpPr>
          <p:nvPr/>
        </p:nvSpPr>
        <p:spPr bwMode="auto">
          <a:xfrm>
            <a:off x="3433763" y="2630488"/>
            <a:ext cx="358775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70" name="Rectangle 22"/>
          <p:cNvSpPr>
            <a:spLocks noChangeArrowheads="1"/>
          </p:cNvSpPr>
          <p:nvPr/>
        </p:nvSpPr>
        <p:spPr bwMode="auto">
          <a:xfrm>
            <a:off x="3433763" y="2630488"/>
            <a:ext cx="358775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1" name="Rectangle 23"/>
          <p:cNvSpPr>
            <a:spLocks noChangeArrowheads="1"/>
          </p:cNvSpPr>
          <p:nvPr/>
        </p:nvSpPr>
        <p:spPr bwMode="auto">
          <a:xfrm>
            <a:off x="3970338" y="2630488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72" name="Rectangle 24"/>
          <p:cNvSpPr>
            <a:spLocks noChangeArrowheads="1"/>
          </p:cNvSpPr>
          <p:nvPr/>
        </p:nvSpPr>
        <p:spPr bwMode="auto">
          <a:xfrm>
            <a:off x="3970338" y="2630488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3" name="Rectangle 25"/>
          <p:cNvSpPr>
            <a:spLocks noChangeArrowheads="1"/>
          </p:cNvSpPr>
          <p:nvPr/>
        </p:nvSpPr>
        <p:spPr bwMode="auto">
          <a:xfrm>
            <a:off x="4506913" y="2630488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74" name="Rectangle 26"/>
          <p:cNvSpPr>
            <a:spLocks noChangeArrowheads="1"/>
          </p:cNvSpPr>
          <p:nvPr/>
        </p:nvSpPr>
        <p:spPr bwMode="auto">
          <a:xfrm>
            <a:off x="4506913" y="2630488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5" name="Rectangle 27"/>
          <p:cNvSpPr>
            <a:spLocks noChangeArrowheads="1"/>
          </p:cNvSpPr>
          <p:nvPr/>
        </p:nvSpPr>
        <p:spPr bwMode="auto">
          <a:xfrm>
            <a:off x="5356225" y="2630488"/>
            <a:ext cx="357188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76" name="Rectangle 28"/>
          <p:cNvSpPr>
            <a:spLocks noChangeArrowheads="1"/>
          </p:cNvSpPr>
          <p:nvPr/>
        </p:nvSpPr>
        <p:spPr bwMode="auto">
          <a:xfrm>
            <a:off x="5356225" y="2630488"/>
            <a:ext cx="357188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7" name="Rectangle 29"/>
          <p:cNvSpPr>
            <a:spLocks noChangeArrowheads="1"/>
          </p:cNvSpPr>
          <p:nvPr/>
        </p:nvSpPr>
        <p:spPr bwMode="auto">
          <a:xfrm>
            <a:off x="5891213" y="2630488"/>
            <a:ext cx="358775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78" name="Rectangle 30"/>
          <p:cNvSpPr>
            <a:spLocks noChangeArrowheads="1"/>
          </p:cNvSpPr>
          <p:nvPr/>
        </p:nvSpPr>
        <p:spPr bwMode="auto">
          <a:xfrm>
            <a:off x="5891213" y="2630488"/>
            <a:ext cx="358775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9" name="Rectangle 31"/>
          <p:cNvSpPr>
            <a:spLocks noChangeArrowheads="1"/>
          </p:cNvSpPr>
          <p:nvPr/>
        </p:nvSpPr>
        <p:spPr bwMode="auto">
          <a:xfrm>
            <a:off x="6427788" y="2630488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80" name="Rectangle 32"/>
          <p:cNvSpPr>
            <a:spLocks noChangeArrowheads="1"/>
          </p:cNvSpPr>
          <p:nvPr/>
        </p:nvSpPr>
        <p:spPr bwMode="auto">
          <a:xfrm>
            <a:off x="6427788" y="2630488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1" name="Rectangle 33"/>
          <p:cNvSpPr>
            <a:spLocks noChangeArrowheads="1"/>
          </p:cNvSpPr>
          <p:nvPr/>
        </p:nvSpPr>
        <p:spPr bwMode="auto">
          <a:xfrm>
            <a:off x="6875463" y="2630488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82" name="Rectangle 34"/>
          <p:cNvSpPr>
            <a:spLocks noChangeArrowheads="1"/>
          </p:cNvSpPr>
          <p:nvPr/>
        </p:nvSpPr>
        <p:spPr bwMode="auto">
          <a:xfrm>
            <a:off x="6875463" y="2630488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3" name="Line 35"/>
          <p:cNvSpPr>
            <a:spLocks noChangeShapeType="1"/>
          </p:cNvSpPr>
          <p:nvPr/>
        </p:nvSpPr>
        <p:spPr bwMode="auto">
          <a:xfrm flipH="1">
            <a:off x="1244600" y="2273300"/>
            <a:ext cx="403225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4" name="Line 37"/>
          <p:cNvSpPr>
            <a:spLocks noChangeShapeType="1"/>
          </p:cNvSpPr>
          <p:nvPr/>
        </p:nvSpPr>
        <p:spPr bwMode="auto">
          <a:xfrm>
            <a:off x="1781175" y="2273300"/>
            <a:ext cx="15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5" name="Line 39"/>
          <p:cNvSpPr>
            <a:spLocks noChangeShapeType="1"/>
          </p:cNvSpPr>
          <p:nvPr/>
        </p:nvSpPr>
        <p:spPr bwMode="auto">
          <a:xfrm>
            <a:off x="2317750" y="2273300"/>
            <a:ext cx="15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6" name="Line 41"/>
          <p:cNvSpPr>
            <a:spLocks noChangeShapeType="1"/>
          </p:cNvSpPr>
          <p:nvPr/>
        </p:nvSpPr>
        <p:spPr bwMode="auto">
          <a:xfrm>
            <a:off x="2497138" y="2273300"/>
            <a:ext cx="357187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7" name="Line 43"/>
          <p:cNvSpPr>
            <a:spLocks noChangeShapeType="1"/>
          </p:cNvSpPr>
          <p:nvPr/>
        </p:nvSpPr>
        <p:spPr bwMode="auto">
          <a:xfrm>
            <a:off x="4149725" y="2273300"/>
            <a:ext cx="15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8" name="Line 45"/>
          <p:cNvSpPr>
            <a:spLocks noChangeShapeType="1"/>
          </p:cNvSpPr>
          <p:nvPr/>
        </p:nvSpPr>
        <p:spPr bwMode="auto">
          <a:xfrm>
            <a:off x="3613150" y="2273300"/>
            <a:ext cx="15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9" name="Line 47"/>
          <p:cNvSpPr>
            <a:spLocks noChangeShapeType="1"/>
          </p:cNvSpPr>
          <p:nvPr/>
        </p:nvSpPr>
        <p:spPr bwMode="auto">
          <a:xfrm>
            <a:off x="4686300" y="2273300"/>
            <a:ext cx="15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90" name="Line 49"/>
          <p:cNvSpPr>
            <a:spLocks noChangeShapeType="1"/>
          </p:cNvSpPr>
          <p:nvPr/>
        </p:nvSpPr>
        <p:spPr bwMode="auto">
          <a:xfrm flipH="1">
            <a:off x="5534025" y="2273300"/>
            <a:ext cx="2682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91" name="Line 51"/>
          <p:cNvSpPr>
            <a:spLocks noChangeShapeType="1"/>
          </p:cNvSpPr>
          <p:nvPr/>
        </p:nvSpPr>
        <p:spPr bwMode="auto">
          <a:xfrm>
            <a:off x="6070600" y="2273300"/>
            <a:ext cx="15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92" name="Line 53"/>
          <p:cNvSpPr>
            <a:spLocks noChangeShapeType="1"/>
          </p:cNvSpPr>
          <p:nvPr/>
        </p:nvSpPr>
        <p:spPr bwMode="auto">
          <a:xfrm>
            <a:off x="6272213" y="2273300"/>
            <a:ext cx="334962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93" name="Line 55"/>
          <p:cNvSpPr>
            <a:spLocks noChangeShapeType="1"/>
          </p:cNvSpPr>
          <p:nvPr/>
        </p:nvSpPr>
        <p:spPr bwMode="auto">
          <a:xfrm>
            <a:off x="6784975" y="2273300"/>
            <a:ext cx="268288" cy="357188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94" name="Rectangle 57"/>
          <p:cNvSpPr>
            <a:spLocks noChangeArrowheads="1"/>
          </p:cNvSpPr>
          <p:nvPr/>
        </p:nvSpPr>
        <p:spPr bwMode="auto">
          <a:xfrm>
            <a:off x="1117600" y="1339850"/>
            <a:ext cx="5386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Map:</a:t>
            </a:r>
            <a:r>
              <a:rPr lang="en-US" sz="2000" b="0"/>
              <a:t> distribute PageRank “credit” to link targets</a:t>
            </a:r>
          </a:p>
        </p:txBody>
      </p:sp>
      <p:sp>
        <p:nvSpPr>
          <p:cNvPr id="100395" name="Rectangle 60"/>
          <p:cNvSpPr>
            <a:spLocks noChangeArrowheads="1"/>
          </p:cNvSpPr>
          <p:nvPr/>
        </p:nvSpPr>
        <p:spPr bwMode="auto">
          <a:xfrm>
            <a:off x="1066800" y="4170363"/>
            <a:ext cx="357188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96" name="Rectangle 61"/>
          <p:cNvSpPr>
            <a:spLocks noChangeArrowheads="1"/>
          </p:cNvSpPr>
          <p:nvPr/>
        </p:nvSpPr>
        <p:spPr bwMode="auto">
          <a:xfrm>
            <a:off x="1066800" y="4170363"/>
            <a:ext cx="357188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7" name="Rectangle 62"/>
          <p:cNvSpPr>
            <a:spLocks noChangeArrowheads="1"/>
          </p:cNvSpPr>
          <p:nvPr/>
        </p:nvSpPr>
        <p:spPr bwMode="auto">
          <a:xfrm>
            <a:off x="1603375" y="4170363"/>
            <a:ext cx="357188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398" name="Rectangle 63"/>
          <p:cNvSpPr>
            <a:spLocks noChangeArrowheads="1"/>
          </p:cNvSpPr>
          <p:nvPr/>
        </p:nvSpPr>
        <p:spPr bwMode="auto">
          <a:xfrm>
            <a:off x="1603375" y="4170363"/>
            <a:ext cx="357188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99" name="Rectangle 64"/>
          <p:cNvSpPr>
            <a:spLocks noChangeArrowheads="1"/>
          </p:cNvSpPr>
          <p:nvPr/>
        </p:nvSpPr>
        <p:spPr bwMode="auto">
          <a:xfrm>
            <a:off x="2138363" y="4170363"/>
            <a:ext cx="358775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00" name="Rectangle 65"/>
          <p:cNvSpPr>
            <a:spLocks noChangeArrowheads="1"/>
          </p:cNvSpPr>
          <p:nvPr/>
        </p:nvSpPr>
        <p:spPr bwMode="auto">
          <a:xfrm>
            <a:off x="2138363" y="4170363"/>
            <a:ext cx="358775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1" name="Rectangle 66"/>
          <p:cNvSpPr>
            <a:spLocks noChangeArrowheads="1"/>
          </p:cNvSpPr>
          <p:nvPr/>
        </p:nvSpPr>
        <p:spPr bwMode="auto">
          <a:xfrm>
            <a:off x="2674938" y="4170363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02" name="Rectangle 67"/>
          <p:cNvSpPr>
            <a:spLocks noChangeArrowheads="1"/>
          </p:cNvSpPr>
          <p:nvPr/>
        </p:nvSpPr>
        <p:spPr bwMode="auto">
          <a:xfrm>
            <a:off x="2674938" y="4170363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3" name="Rectangle 68"/>
          <p:cNvSpPr>
            <a:spLocks noChangeArrowheads="1"/>
          </p:cNvSpPr>
          <p:nvPr/>
        </p:nvSpPr>
        <p:spPr bwMode="auto">
          <a:xfrm>
            <a:off x="3433763" y="4170363"/>
            <a:ext cx="358775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04" name="Rectangle 69"/>
          <p:cNvSpPr>
            <a:spLocks noChangeArrowheads="1"/>
          </p:cNvSpPr>
          <p:nvPr/>
        </p:nvSpPr>
        <p:spPr bwMode="auto">
          <a:xfrm>
            <a:off x="3433763" y="4170363"/>
            <a:ext cx="358775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5" name="Rectangle 70"/>
          <p:cNvSpPr>
            <a:spLocks noChangeArrowheads="1"/>
          </p:cNvSpPr>
          <p:nvPr/>
        </p:nvSpPr>
        <p:spPr bwMode="auto">
          <a:xfrm>
            <a:off x="3970338" y="4170363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06" name="Rectangle 71"/>
          <p:cNvSpPr>
            <a:spLocks noChangeArrowheads="1"/>
          </p:cNvSpPr>
          <p:nvPr/>
        </p:nvSpPr>
        <p:spPr bwMode="auto">
          <a:xfrm>
            <a:off x="3970338" y="4170363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7" name="Rectangle 72"/>
          <p:cNvSpPr>
            <a:spLocks noChangeArrowheads="1"/>
          </p:cNvSpPr>
          <p:nvPr/>
        </p:nvSpPr>
        <p:spPr bwMode="auto">
          <a:xfrm>
            <a:off x="4506913" y="4170363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08" name="Rectangle 73"/>
          <p:cNvSpPr>
            <a:spLocks noChangeArrowheads="1"/>
          </p:cNvSpPr>
          <p:nvPr/>
        </p:nvSpPr>
        <p:spPr bwMode="auto">
          <a:xfrm>
            <a:off x="4506913" y="4170363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09" name="Rectangle 74"/>
          <p:cNvSpPr>
            <a:spLocks noChangeArrowheads="1"/>
          </p:cNvSpPr>
          <p:nvPr/>
        </p:nvSpPr>
        <p:spPr bwMode="auto">
          <a:xfrm>
            <a:off x="5356225" y="4170363"/>
            <a:ext cx="357188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10" name="Rectangle 75"/>
          <p:cNvSpPr>
            <a:spLocks noChangeArrowheads="1"/>
          </p:cNvSpPr>
          <p:nvPr/>
        </p:nvSpPr>
        <p:spPr bwMode="auto">
          <a:xfrm>
            <a:off x="5356225" y="4170363"/>
            <a:ext cx="357188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1" name="Rectangle 76"/>
          <p:cNvSpPr>
            <a:spLocks noChangeArrowheads="1"/>
          </p:cNvSpPr>
          <p:nvPr/>
        </p:nvSpPr>
        <p:spPr bwMode="auto">
          <a:xfrm>
            <a:off x="5891213" y="4170363"/>
            <a:ext cx="358775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12" name="Rectangle 77"/>
          <p:cNvSpPr>
            <a:spLocks noChangeArrowheads="1"/>
          </p:cNvSpPr>
          <p:nvPr/>
        </p:nvSpPr>
        <p:spPr bwMode="auto">
          <a:xfrm>
            <a:off x="5891213" y="4170363"/>
            <a:ext cx="358775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3" name="Rectangle 78"/>
          <p:cNvSpPr>
            <a:spLocks noChangeArrowheads="1"/>
          </p:cNvSpPr>
          <p:nvPr/>
        </p:nvSpPr>
        <p:spPr bwMode="auto">
          <a:xfrm>
            <a:off x="6427788" y="4170363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14" name="Rectangle 79"/>
          <p:cNvSpPr>
            <a:spLocks noChangeArrowheads="1"/>
          </p:cNvSpPr>
          <p:nvPr/>
        </p:nvSpPr>
        <p:spPr bwMode="auto">
          <a:xfrm>
            <a:off x="6427788" y="4170363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5" name="Rectangle 80"/>
          <p:cNvSpPr>
            <a:spLocks noChangeArrowheads="1"/>
          </p:cNvSpPr>
          <p:nvPr/>
        </p:nvSpPr>
        <p:spPr bwMode="auto">
          <a:xfrm>
            <a:off x="6875463" y="4170363"/>
            <a:ext cx="3571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16" name="Rectangle 81"/>
          <p:cNvSpPr>
            <a:spLocks noChangeArrowheads="1"/>
          </p:cNvSpPr>
          <p:nvPr/>
        </p:nvSpPr>
        <p:spPr bwMode="auto">
          <a:xfrm>
            <a:off x="6875463" y="4170363"/>
            <a:ext cx="357187" cy="536575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7" name="Rectangle 85"/>
          <p:cNvSpPr>
            <a:spLocks noChangeArrowheads="1"/>
          </p:cNvSpPr>
          <p:nvPr/>
        </p:nvSpPr>
        <p:spPr bwMode="auto">
          <a:xfrm>
            <a:off x="1603375" y="5332413"/>
            <a:ext cx="714375" cy="534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18" name="Rectangle 86"/>
          <p:cNvSpPr>
            <a:spLocks noChangeArrowheads="1"/>
          </p:cNvSpPr>
          <p:nvPr/>
        </p:nvSpPr>
        <p:spPr bwMode="auto">
          <a:xfrm>
            <a:off x="1603375" y="5332413"/>
            <a:ext cx="714375" cy="534987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19" name="Rectangle 87"/>
          <p:cNvSpPr>
            <a:spLocks noChangeArrowheads="1"/>
          </p:cNvSpPr>
          <p:nvPr/>
        </p:nvSpPr>
        <p:spPr bwMode="auto">
          <a:xfrm>
            <a:off x="2497138" y="5332413"/>
            <a:ext cx="357187" cy="534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20" name="Rectangle 88"/>
          <p:cNvSpPr>
            <a:spLocks noChangeArrowheads="1"/>
          </p:cNvSpPr>
          <p:nvPr/>
        </p:nvSpPr>
        <p:spPr bwMode="auto">
          <a:xfrm>
            <a:off x="2497138" y="5332413"/>
            <a:ext cx="357187" cy="534987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1" name="Rectangle 89"/>
          <p:cNvSpPr>
            <a:spLocks noChangeArrowheads="1"/>
          </p:cNvSpPr>
          <p:nvPr/>
        </p:nvSpPr>
        <p:spPr bwMode="auto">
          <a:xfrm>
            <a:off x="3032125" y="5332413"/>
            <a:ext cx="1073150" cy="534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22" name="Rectangle 90"/>
          <p:cNvSpPr>
            <a:spLocks noChangeArrowheads="1"/>
          </p:cNvSpPr>
          <p:nvPr/>
        </p:nvSpPr>
        <p:spPr bwMode="auto">
          <a:xfrm>
            <a:off x="3032125" y="5332413"/>
            <a:ext cx="1073150" cy="534987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3" name="Rectangle 91"/>
          <p:cNvSpPr>
            <a:spLocks noChangeArrowheads="1"/>
          </p:cNvSpPr>
          <p:nvPr/>
        </p:nvSpPr>
        <p:spPr bwMode="auto">
          <a:xfrm>
            <a:off x="4284663" y="5332413"/>
            <a:ext cx="1428750" cy="534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24" name="Rectangle 92"/>
          <p:cNvSpPr>
            <a:spLocks noChangeArrowheads="1"/>
          </p:cNvSpPr>
          <p:nvPr/>
        </p:nvSpPr>
        <p:spPr bwMode="auto">
          <a:xfrm>
            <a:off x="4284663" y="5332413"/>
            <a:ext cx="1428750" cy="534987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5" name="Rectangle 93"/>
          <p:cNvSpPr>
            <a:spLocks noChangeArrowheads="1"/>
          </p:cNvSpPr>
          <p:nvPr/>
        </p:nvSpPr>
        <p:spPr bwMode="auto">
          <a:xfrm>
            <a:off x="5891213" y="5332413"/>
            <a:ext cx="358775" cy="534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426" name="Rectangle 94"/>
          <p:cNvSpPr>
            <a:spLocks noChangeArrowheads="1"/>
          </p:cNvSpPr>
          <p:nvPr/>
        </p:nvSpPr>
        <p:spPr bwMode="auto">
          <a:xfrm>
            <a:off x="5891213" y="5332413"/>
            <a:ext cx="358775" cy="534987"/>
          </a:xfrm>
          <a:prstGeom prst="rect">
            <a:avLst/>
          </a:prstGeom>
          <a:noFill/>
          <a:ln w="317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27" name="Line 95"/>
          <p:cNvSpPr>
            <a:spLocks noChangeShapeType="1"/>
          </p:cNvSpPr>
          <p:nvPr/>
        </p:nvSpPr>
        <p:spPr bwMode="auto">
          <a:xfrm>
            <a:off x="1781175" y="4706938"/>
            <a:ext cx="893763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28" name="Line 97"/>
          <p:cNvSpPr>
            <a:spLocks noChangeShapeType="1"/>
          </p:cNvSpPr>
          <p:nvPr/>
        </p:nvSpPr>
        <p:spPr bwMode="auto">
          <a:xfrm flipH="1">
            <a:off x="2138363" y="4706938"/>
            <a:ext cx="1295400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29" name="Line 99"/>
          <p:cNvSpPr>
            <a:spLocks noChangeShapeType="1"/>
          </p:cNvSpPr>
          <p:nvPr/>
        </p:nvSpPr>
        <p:spPr bwMode="auto">
          <a:xfrm>
            <a:off x="1244600" y="4706938"/>
            <a:ext cx="536575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0" name="Line 101"/>
          <p:cNvSpPr>
            <a:spLocks noChangeShapeType="1"/>
          </p:cNvSpPr>
          <p:nvPr/>
        </p:nvSpPr>
        <p:spPr bwMode="auto">
          <a:xfrm>
            <a:off x="2317750" y="4706938"/>
            <a:ext cx="893763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1" name="Line 103"/>
          <p:cNvSpPr>
            <a:spLocks noChangeShapeType="1"/>
          </p:cNvSpPr>
          <p:nvPr/>
        </p:nvSpPr>
        <p:spPr bwMode="auto">
          <a:xfrm flipH="1">
            <a:off x="3390900" y="4706938"/>
            <a:ext cx="1295400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2" name="Line 105"/>
          <p:cNvSpPr>
            <a:spLocks noChangeShapeType="1"/>
          </p:cNvSpPr>
          <p:nvPr/>
        </p:nvSpPr>
        <p:spPr bwMode="auto">
          <a:xfrm flipH="1">
            <a:off x="3748088" y="4706938"/>
            <a:ext cx="2322512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3" name="Line 107"/>
          <p:cNvSpPr>
            <a:spLocks noChangeShapeType="1"/>
          </p:cNvSpPr>
          <p:nvPr/>
        </p:nvSpPr>
        <p:spPr bwMode="auto">
          <a:xfrm>
            <a:off x="2854325" y="4706938"/>
            <a:ext cx="1608138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4" name="Line 109"/>
          <p:cNvSpPr>
            <a:spLocks noChangeShapeType="1"/>
          </p:cNvSpPr>
          <p:nvPr/>
        </p:nvSpPr>
        <p:spPr bwMode="auto">
          <a:xfrm>
            <a:off x="4149725" y="4706938"/>
            <a:ext cx="625475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5" name="Line 111"/>
          <p:cNvSpPr>
            <a:spLocks noChangeShapeType="1"/>
          </p:cNvSpPr>
          <p:nvPr/>
        </p:nvSpPr>
        <p:spPr bwMode="auto">
          <a:xfrm flipH="1">
            <a:off x="4999038" y="4706938"/>
            <a:ext cx="534987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6" name="Line 113"/>
          <p:cNvSpPr>
            <a:spLocks noChangeShapeType="1"/>
          </p:cNvSpPr>
          <p:nvPr/>
        </p:nvSpPr>
        <p:spPr bwMode="auto">
          <a:xfrm flipH="1">
            <a:off x="5356225" y="4706938"/>
            <a:ext cx="1697038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7" name="Line 115"/>
          <p:cNvSpPr>
            <a:spLocks noChangeShapeType="1"/>
          </p:cNvSpPr>
          <p:nvPr/>
        </p:nvSpPr>
        <p:spPr bwMode="auto">
          <a:xfrm flipH="1">
            <a:off x="6070600" y="4706938"/>
            <a:ext cx="536575" cy="625475"/>
          </a:xfrm>
          <a:prstGeom prst="line">
            <a:avLst/>
          </a:prstGeom>
          <a:noFill/>
          <a:ln w="3175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38" name="Rectangle 120"/>
          <p:cNvSpPr>
            <a:spLocks noChangeArrowheads="1"/>
          </p:cNvSpPr>
          <p:nvPr/>
        </p:nvSpPr>
        <p:spPr bwMode="auto">
          <a:xfrm>
            <a:off x="6054725" y="6518275"/>
            <a:ext cx="1285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</a:rPr>
              <a:t>...</a:t>
            </a:r>
            <a:endParaRPr lang="en-US"/>
          </a:p>
        </p:txBody>
      </p:sp>
      <p:sp>
        <p:nvSpPr>
          <p:cNvPr id="100439" name="Rectangle 124"/>
          <p:cNvSpPr>
            <a:spLocks noChangeArrowheads="1"/>
          </p:cNvSpPr>
          <p:nvPr/>
        </p:nvSpPr>
        <p:spPr bwMode="auto">
          <a:xfrm>
            <a:off x="1117600" y="3489325"/>
            <a:ext cx="6273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800"/>
              <a:t>Reduce:</a:t>
            </a:r>
            <a:r>
              <a:rPr lang="en-US" sz="1800" b="0"/>
              <a:t> gather up PageRank “credit” from multiple sources to compute new PageRank value</a:t>
            </a:r>
          </a:p>
        </p:txBody>
      </p:sp>
      <p:sp>
        <p:nvSpPr>
          <p:cNvPr id="100440" name="Line 125"/>
          <p:cNvSpPr>
            <a:spLocks noChangeShapeType="1"/>
          </p:cNvSpPr>
          <p:nvPr/>
        </p:nvSpPr>
        <p:spPr bwMode="auto">
          <a:xfrm>
            <a:off x="7467600" y="5165725"/>
            <a:ext cx="76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1" name="Line 126"/>
          <p:cNvSpPr>
            <a:spLocks noChangeShapeType="1"/>
          </p:cNvSpPr>
          <p:nvPr/>
        </p:nvSpPr>
        <p:spPr bwMode="auto">
          <a:xfrm flipV="1">
            <a:off x="8229600" y="2498725"/>
            <a:ext cx="0" cy="2667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2" name="Line 127"/>
          <p:cNvSpPr>
            <a:spLocks noChangeShapeType="1"/>
          </p:cNvSpPr>
          <p:nvPr/>
        </p:nvSpPr>
        <p:spPr bwMode="auto">
          <a:xfrm>
            <a:off x="7467600" y="2498725"/>
            <a:ext cx="76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443" name="Text Box 128"/>
          <p:cNvSpPr txBox="1">
            <a:spLocks noChangeArrowheads="1"/>
          </p:cNvSpPr>
          <p:nvPr/>
        </p:nvSpPr>
        <p:spPr bwMode="auto">
          <a:xfrm>
            <a:off x="7162800" y="5241925"/>
            <a:ext cx="1346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Iterate until</a:t>
            </a:r>
          </a:p>
          <a:p>
            <a:r>
              <a:rPr lang="en-US" b="0"/>
              <a:t>convergence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PageRank: Issues</a:t>
            </a:r>
          </a:p>
        </p:txBody>
      </p:sp>
      <p:sp>
        <p:nvSpPr>
          <p:cNvPr id="1013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Is PageRank guaranteed to converge? How quickly?</a:t>
            </a:r>
          </a:p>
          <a:p>
            <a:r>
              <a:rPr lang="en-GB" smtClean="0"/>
              <a:t>What is the “correct” value of </a:t>
            </a:r>
            <a:r>
              <a:rPr lang="en-US" i="1" smtClean="0">
                <a:sym typeface="Symbol" pitchFamily="18" charset="2"/>
              </a:rPr>
              <a:t></a:t>
            </a:r>
            <a:r>
              <a:rPr lang="en-GB" smtClean="0"/>
              <a:t>, and how sensitive is the algorithm to it?</a:t>
            </a:r>
          </a:p>
          <a:p>
            <a:r>
              <a:rPr lang="en-GB" smtClean="0"/>
              <a:t>What about dangling links?</a:t>
            </a:r>
          </a:p>
          <a:p>
            <a:r>
              <a:rPr lang="en-GB" smtClean="0"/>
              <a:t>How do you know when to stop?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 in MapReduce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approach:</a:t>
            </a:r>
          </a:p>
          <a:p>
            <a:pPr lvl="1"/>
            <a:r>
              <a:rPr lang="en-US" dirty="0" smtClean="0"/>
              <a:t>Store graphs as adjacency lists</a:t>
            </a:r>
          </a:p>
          <a:p>
            <a:pPr lvl="1"/>
            <a:r>
              <a:rPr lang="en-US" dirty="0" smtClean="0"/>
              <a:t>Each map task receives a node and its </a:t>
            </a:r>
            <a:r>
              <a:rPr lang="en-US" dirty="0" err="1" smtClean="0"/>
              <a:t>outlinks</a:t>
            </a:r>
            <a:r>
              <a:rPr lang="en-US" dirty="0" smtClean="0"/>
              <a:t> (adjacency list)</a:t>
            </a:r>
          </a:p>
          <a:p>
            <a:pPr lvl="1"/>
            <a:r>
              <a:rPr lang="en-US" dirty="0" smtClean="0"/>
              <a:t>Map task compute some function of the link structure, emits value with target as the key</a:t>
            </a:r>
          </a:p>
          <a:p>
            <a:pPr lvl="1"/>
            <a:r>
              <a:rPr lang="en-US" dirty="0" smtClean="0"/>
              <a:t>Reduce task collects keys (target nodes) and aggregates</a:t>
            </a:r>
          </a:p>
          <a:p>
            <a:r>
              <a:rPr lang="en-US" dirty="0" smtClean="0"/>
              <a:t>Iterate multiple MapReduce cycles until some termination condition</a:t>
            </a:r>
          </a:p>
          <a:p>
            <a:pPr lvl="1"/>
            <a:r>
              <a:rPr lang="en-US" dirty="0" smtClean="0"/>
              <a:t>Remember to “pass” graph structure from one iteration to next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Box 3"/>
          <p:cNvSpPr txBox="1">
            <a:spLocks noChangeArrowheads="1"/>
          </p:cNvSpPr>
          <p:nvPr/>
        </p:nvSpPr>
        <p:spPr bwMode="auto">
          <a:xfrm>
            <a:off x="152400" y="22098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/>
              <a:t>Questions?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of Part II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algorithm design</a:t>
            </a:r>
          </a:p>
          <a:p>
            <a:pPr lvl="1"/>
            <a:r>
              <a:rPr lang="en-US" dirty="0" smtClean="0"/>
              <a:t>Managing dependencies</a:t>
            </a:r>
          </a:p>
          <a:p>
            <a:pPr lvl="1"/>
            <a:r>
              <a:rPr lang="en-US" dirty="0" smtClean="0"/>
              <a:t>Computing term co-occurrence statistics</a:t>
            </a:r>
          </a:p>
          <a:p>
            <a:r>
              <a:rPr lang="en-US" dirty="0" smtClean="0"/>
              <a:t>Case study: statistical machine translation</a:t>
            </a:r>
          </a:p>
          <a:p>
            <a:r>
              <a:rPr lang="en-US" dirty="0" smtClean="0"/>
              <a:t>Iterative algorithms in MapReduce</a:t>
            </a:r>
          </a:p>
          <a:p>
            <a:pPr lvl="1"/>
            <a:r>
              <a:rPr lang="en-US" dirty="0" smtClean="0"/>
              <a:t>Expectation maximization</a:t>
            </a:r>
          </a:p>
          <a:p>
            <a:pPr lvl="1"/>
            <a:r>
              <a:rPr lang="en-US" dirty="0" smtClean="0"/>
              <a:t>Gradient descent methods</a:t>
            </a:r>
          </a:p>
          <a:p>
            <a:r>
              <a:rPr lang="en-US" dirty="0" smtClean="0"/>
              <a:t>Alternatives to MapReduce</a:t>
            </a:r>
          </a:p>
          <a:p>
            <a:r>
              <a:rPr lang="en-US" dirty="0" smtClean="0"/>
              <a:t>What’s next?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0" y="287337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/>
              <a:t>MapReduce Algorithm Design</a:t>
            </a: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0" y="6611779"/>
            <a:ext cx="7483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 dirty="0" smtClean="0"/>
              <a:t>Adapted from work reported in (Lin, EMNLP 2008)</a:t>
            </a:r>
            <a:endParaRPr lang="da-DK" sz="10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Dependencies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Remember: Mappers run in isolation</a:t>
            </a:r>
          </a:p>
          <a:p>
            <a:pPr lvl="1"/>
            <a:r>
              <a:rPr lang="en-US" smtClean="0"/>
              <a:t>You have no idea in what order the mappers run</a:t>
            </a:r>
          </a:p>
          <a:p>
            <a:pPr lvl="1"/>
            <a:r>
              <a:rPr lang="en-US" smtClean="0"/>
              <a:t>You have no idea on what node the mappers run</a:t>
            </a:r>
          </a:p>
          <a:p>
            <a:pPr lvl="1"/>
            <a:r>
              <a:rPr lang="en-US" smtClean="0"/>
              <a:t>You have no idea when each mapper finishes</a:t>
            </a:r>
          </a:p>
          <a:p>
            <a:r>
              <a:rPr lang="en-US" smtClean="0"/>
              <a:t>Tools for synchronization:</a:t>
            </a:r>
          </a:p>
          <a:p>
            <a:pPr lvl="1"/>
            <a:r>
              <a:rPr lang="en-US" smtClean="0"/>
              <a:t>Ability to hold state in reducer across multiple key-value pairs</a:t>
            </a:r>
          </a:p>
          <a:p>
            <a:pPr lvl="1"/>
            <a:r>
              <a:rPr lang="en-US" smtClean="0"/>
              <a:t>Sorting function for keys</a:t>
            </a:r>
          </a:p>
          <a:p>
            <a:pPr lvl="1"/>
            <a:r>
              <a:rPr lang="en-US" smtClean="0"/>
              <a:t>Partitioner</a:t>
            </a:r>
          </a:p>
          <a:p>
            <a:pPr lvl="1"/>
            <a:r>
              <a:rPr lang="en-US" smtClean="0"/>
              <a:t>Cleverly-constructed data structures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co-occurrence matrix for a text collection</a:t>
            </a:r>
          </a:p>
          <a:p>
            <a:pPr lvl="1"/>
            <a:r>
              <a:rPr lang="en-US" dirty="0" smtClean="0"/>
              <a:t>M = N </a:t>
            </a:r>
            <a:r>
              <a:rPr lang="en-US" dirty="0" err="1" smtClean="0"/>
              <a:t>x</a:t>
            </a:r>
            <a:r>
              <a:rPr lang="en-US" dirty="0" smtClean="0"/>
              <a:t> N matrix (N = vocabulary size)</a:t>
            </a:r>
          </a:p>
          <a:p>
            <a:pPr lvl="1"/>
            <a:r>
              <a:rPr lang="en-US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number of times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j</a:t>
            </a:r>
            <a:r>
              <a:rPr lang="en-US" dirty="0" smtClean="0"/>
              <a:t> co-occur in some context </a:t>
            </a:r>
            <a:br>
              <a:rPr lang="en-US" dirty="0" smtClean="0"/>
            </a:br>
            <a:r>
              <a:rPr lang="en-US" dirty="0" smtClean="0"/>
              <a:t>(for concreteness, let’s say context = sentence)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Distributional profiles as a way of measuring semantic distance</a:t>
            </a:r>
          </a:p>
          <a:p>
            <a:pPr lvl="1"/>
            <a:r>
              <a:rPr lang="en-US" dirty="0" smtClean="0"/>
              <a:t>Semantic distance useful for many language processing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MapReduce: Large Counting 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co-occurrence matrix for a text collection</a:t>
            </a:r>
            <a:br>
              <a:rPr lang="en-US" dirty="0" smtClean="0"/>
            </a:br>
            <a:r>
              <a:rPr lang="en-US" dirty="0" smtClean="0"/>
              <a:t>= specific instance of a large counting problem</a:t>
            </a:r>
          </a:p>
          <a:p>
            <a:pPr lvl="1"/>
            <a:r>
              <a:rPr lang="en-US" dirty="0" smtClean="0"/>
              <a:t>A large event space (number of terms)</a:t>
            </a:r>
          </a:p>
          <a:p>
            <a:pPr lvl="1"/>
            <a:r>
              <a:rPr lang="en-US" dirty="0" smtClean="0"/>
              <a:t>A large number of observations (the collection itself)</a:t>
            </a:r>
          </a:p>
          <a:p>
            <a:pPr lvl="1"/>
            <a:r>
              <a:rPr lang="en-US" dirty="0" smtClean="0"/>
              <a:t>Goal: keep track of interesting statistics about the events</a:t>
            </a:r>
          </a:p>
          <a:p>
            <a:r>
              <a:rPr lang="en-US" dirty="0" smtClean="0"/>
              <a:t>Basic approach</a:t>
            </a:r>
          </a:p>
          <a:p>
            <a:pPr lvl="1"/>
            <a:r>
              <a:rPr lang="en-US" dirty="0" err="1" smtClean="0"/>
              <a:t>Mappers</a:t>
            </a:r>
            <a:r>
              <a:rPr lang="en-US" dirty="0" smtClean="0"/>
              <a:t> generate partial counts</a:t>
            </a:r>
          </a:p>
          <a:p>
            <a:pPr lvl="1"/>
            <a:r>
              <a:rPr lang="en-US" dirty="0" smtClean="0"/>
              <a:t>Reducers aggregate partial counts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990600" y="5029200"/>
            <a:ext cx="7156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How do we aggregate partial counts efficiently?</a:t>
            </a:r>
            <a:endParaRPr lang="en-US"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7211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Why is this different?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Try: </a:t>
            </a:r>
            <a:r>
              <a:rPr lang="en-US" smtClean="0">
                <a:solidFill>
                  <a:srgbClr val="FFFF00"/>
                </a:solidFill>
              </a:rPr>
              <a:t>“Pairs”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mapper takes a sentence:</a:t>
            </a:r>
          </a:p>
          <a:p>
            <a:pPr lvl="1"/>
            <a:r>
              <a:rPr lang="en-US" smtClean="0"/>
              <a:t>Generate all co-occurring term pairs</a:t>
            </a:r>
          </a:p>
          <a:p>
            <a:pPr lvl="1"/>
            <a:r>
              <a:rPr lang="en-US" smtClean="0"/>
              <a:t>For all pairs, emit (a, b) → count</a:t>
            </a:r>
          </a:p>
          <a:p>
            <a:r>
              <a:rPr lang="en-US" smtClean="0"/>
              <a:t>Reducers sums up counts associated with these pairs</a:t>
            </a:r>
          </a:p>
          <a:p>
            <a:r>
              <a:rPr lang="en-US" smtClean="0"/>
              <a:t>Use combiners!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“Pairs”</a:t>
            </a:r>
            <a:r>
              <a:rPr lang="en-US" smtClean="0"/>
              <a:t>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Easy to implement, easy to understand</a:t>
            </a:r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Lots of pairs to sort and shuffle around (upper bound?)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Try: </a:t>
            </a:r>
            <a:r>
              <a:rPr lang="en-US" smtClean="0">
                <a:solidFill>
                  <a:srgbClr val="FFFF00"/>
                </a:solidFill>
              </a:rPr>
              <a:t>“Stripes”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Idea: group together pairs into an associative array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Each mapper takes a sentence:</a:t>
            </a:r>
          </a:p>
          <a:p>
            <a:pPr lvl="1"/>
            <a:r>
              <a:rPr lang="en-US" smtClean="0"/>
              <a:t>Generate all co-occurring term pairs</a:t>
            </a:r>
          </a:p>
          <a:p>
            <a:pPr lvl="1"/>
            <a:r>
              <a:rPr lang="en-US" smtClean="0"/>
              <a:t>For each term, emit a → { b: count</a:t>
            </a:r>
            <a:r>
              <a:rPr lang="en-US" baseline="-25000" smtClean="0"/>
              <a:t>b</a:t>
            </a:r>
            <a:r>
              <a:rPr lang="en-US" smtClean="0"/>
              <a:t>, c: count</a:t>
            </a:r>
            <a:r>
              <a:rPr lang="en-US" baseline="-25000" smtClean="0"/>
              <a:t>c</a:t>
            </a:r>
            <a:r>
              <a:rPr lang="en-US" smtClean="0"/>
              <a:t>, d: count</a:t>
            </a:r>
            <a:r>
              <a:rPr lang="en-US" baseline="-25000" smtClean="0"/>
              <a:t>d</a:t>
            </a:r>
            <a:r>
              <a:rPr lang="en-US" smtClean="0"/>
              <a:t> … }</a:t>
            </a:r>
          </a:p>
          <a:p>
            <a:r>
              <a:rPr lang="en-US" smtClean="0"/>
              <a:t>Reducers perform element-wise sum of associative arrays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258888" y="1570038"/>
            <a:ext cx="1274762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(a, b) → 1 </a:t>
            </a:r>
          </a:p>
          <a:p>
            <a:r>
              <a:rPr lang="en-US" sz="1800" b="0"/>
              <a:t>(a, c) → 2 </a:t>
            </a:r>
          </a:p>
          <a:p>
            <a:r>
              <a:rPr lang="en-US" sz="1800" b="0"/>
              <a:t>(a, d) → 5 </a:t>
            </a:r>
          </a:p>
          <a:p>
            <a:r>
              <a:rPr lang="en-US" sz="1800" b="0"/>
              <a:t>(a, e) → 3 </a:t>
            </a:r>
          </a:p>
          <a:p>
            <a:r>
              <a:rPr lang="en-US" sz="1800" b="0"/>
              <a:t>(a, f) → 2 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886200" y="2103438"/>
            <a:ext cx="3313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a → { b: 1, c: 2, d: 5, e: 3, f: 2 }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331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a → { b: 1,         d: 5, e: 3 }</a:t>
            </a:r>
          </a:p>
          <a:p>
            <a:r>
              <a:rPr lang="en-US" sz="1800" b="0"/>
              <a:t>a → { b: 1, c: 2, d: 2,         f: 2 }</a:t>
            </a:r>
          </a:p>
          <a:p>
            <a:r>
              <a:rPr lang="en-US" sz="1800" b="0"/>
              <a:t>a → { b: 2, c: 2, d: 7, e: 3, f: 2 }</a:t>
            </a:r>
          </a:p>
        </p:txBody>
      </p:sp>
      <p:cxnSp>
        <p:nvCxnSpPr>
          <p:cNvPr id="14343" name="Straight Connector 7"/>
          <p:cNvCxnSpPr>
            <a:cxnSpLocks noChangeShapeType="1"/>
          </p:cNvCxnSpPr>
          <p:nvPr/>
        </p:nvCxnSpPr>
        <p:spPr bwMode="auto">
          <a:xfrm>
            <a:off x="1524000" y="5562600"/>
            <a:ext cx="3810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1447800" y="52578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“Stripes” </a:t>
            </a:r>
            <a:r>
              <a:rPr lang="en-US" smtClean="0"/>
              <a:t>Analysis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Far less sorting and shuffling of key-value pairs</a:t>
            </a:r>
          </a:p>
          <a:p>
            <a:pPr lvl="1"/>
            <a:r>
              <a:rPr lang="en-US" smtClean="0"/>
              <a:t>Can make better use of combiners</a:t>
            </a:r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More difficult to implement</a:t>
            </a:r>
          </a:p>
          <a:p>
            <a:pPr lvl="1"/>
            <a:r>
              <a:rPr lang="en-US" smtClean="0"/>
              <a:t>Underlying object is more heavyweight</a:t>
            </a:r>
          </a:p>
          <a:p>
            <a:pPr lvl="1"/>
            <a:r>
              <a:rPr lang="en-US" smtClean="0"/>
              <a:t>Fundamental limitation in terms of size of event space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efficienc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55638"/>
            <a:ext cx="8686800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0" y="6303963"/>
            <a:ext cx="541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Cluster size:</a:t>
            </a:r>
            <a:r>
              <a:rPr lang="en-US" sz="1000" b="0">
                <a:solidFill>
                  <a:schemeClr val="bg2"/>
                </a:solidFill>
              </a:rPr>
              <a:t> 38 cores</a:t>
            </a:r>
          </a:p>
          <a:p>
            <a:r>
              <a:rPr lang="en-US" sz="1000">
                <a:solidFill>
                  <a:schemeClr val="bg2"/>
                </a:solidFill>
              </a:rPr>
              <a:t>Data Source:</a:t>
            </a:r>
            <a:r>
              <a:rPr lang="en-US" sz="1000" b="0">
                <a:solidFill>
                  <a:schemeClr val="bg2"/>
                </a:solidFill>
              </a:rPr>
              <a:t> Associated Press Worldstream (APW) of the English Gigaword Corpus (v3), which contains 2.27 million documents (1.8 GB compressed, 5.7 GB uncompressed)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Probabilities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estimate conditional probabilities from counts?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do we want to do this?</a:t>
            </a:r>
          </a:p>
          <a:p>
            <a:r>
              <a:rPr lang="en-US" dirty="0" smtClean="0"/>
              <a:t>How do we do this with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524000" y="1828800"/>
            <a:ext cx="4876800" cy="114300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00200" y="1905000"/>
          <a:ext cx="4716463" cy="990600"/>
        </p:xfrm>
        <a:graphic>
          <a:graphicData uri="http://schemas.openxmlformats.org/presentationml/2006/ole">
            <p:oleObj spid="_x0000_s142338" name="Equation" r:id="rId3" imgW="7315200" imgH="15367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P(B|A): </a:t>
            </a:r>
            <a:r>
              <a:rPr lang="en-US" smtClean="0">
                <a:solidFill>
                  <a:srgbClr val="FFFF00"/>
                </a:solidFill>
              </a:rPr>
              <a:t>“Stripes”</a:t>
            </a:r>
            <a:r>
              <a:rPr lang="en-US" smtClean="0"/>
              <a:t>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Easy!</a:t>
            </a:r>
          </a:p>
          <a:p>
            <a:pPr lvl="1"/>
            <a:r>
              <a:rPr lang="en-US" smtClean="0"/>
              <a:t>One pass to compute (a, *)</a:t>
            </a:r>
          </a:p>
          <a:p>
            <a:pPr lvl="1"/>
            <a:r>
              <a:rPr lang="en-US" smtClean="0"/>
              <a:t>Another pass to directly compute P(B|A)</a:t>
            </a:r>
          </a:p>
        </p:txBody>
      </p: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762000" y="1371600"/>
            <a:ext cx="401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a →  {b</a:t>
            </a:r>
            <a:r>
              <a:rPr lang="en-US" sz="2000" b="0" baseline="-25000"/>
              <a:t>1</a:t>
            </a:r>
            <a:r>
              <a:rPr lang="en-US" sz="2000" b="0"/>
              <a:t>:3, b</a:t>
            </a:r>
            <a:r>
              <a:rPr lang="en-US" sz="2000" b="0" baseline="-25000"/>
              <a:t>2</a:t>
            </a:r>
            <a:r>
              <a:rPr lang="en-US" sz="2000" b="0"/>
              <a:t> :12, b</a:t>
            </a:r>
            <a:r>
              <a:rPr lang="en-US" sz="2000" b="0" baseline="-25000"/>
              <a:t>3</a:t>
            </a:r>
            <a:r>
              <a:rPr lang="en-US" sz="2000" b="0"/>
              <a:t> :7, b</a:t>
            </a:r>
            <a:r>
              <a:rPr lang="en-US" sz="2000" b="0" baseline="-25000"/>
              <a:t>4</a:t>
            </a:r>
            <a:r>
              <a:rPr lang="en-US" sz="2000" b="0"/>
              <a:t> :1, …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P(B|A): </a:t>
            </a:r>
            <a:r>
              <a:rPr lang="en-US" smtClean="0">
                <a:solidFill>
                  <a:srgbClr val="FFFF00"/>
                </a:solidFill>
              </a:rPr>
              <a:t>“Pairs”</a:t>
            </a:r>
            <a:r>
              <a:rPr lang="en-US" smtClean="0"/>
              <a:t>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this to work:</a:t>
            </a:r>
          </a:p>
          <a:p>
            <a:pPr lvl="1"/>
            <a:r>
              <a:rPr lang="en-US" dirty="0" smtClean="0"/>
              <a:t>Must emit extra (a, *) for every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in </a:t>
            </a:r>
            <a:r>
              <a:rPr lang="en-US" dirty="0" err="1" smtClean="0"/>
              <a:t>mapper</a:t>
            </a:r>
            <a:endParaRPr lang="en-US" dirty="0" smtClean="0"/>
          </a:p>
          <a:p>
            <a:pPr lvl="1"/>
            <a:r>
              <a:rPr lang="en-US" dirty="0" smtClean="0"/>
              <a:t>Must make sure all </a:t>
            </a:r>
            <a:r>
              <a:rPr lang="en-US" dirty="0" err="1" smtClean="0"/>
              <a:t>a’s</a:t>
            </a:r>
            <a:r>
              <a:rPr lang="en-US" dirty="0" smtClean="0"/>
              <a:t> get sent to same reducer (use 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Must make sure (a, *) comes first (define sort order)</a:t>
            </a:r>
          </a:p>
          <a:p>
            <a:pPr lvl="1"/>
            <a:r>
              <a:rPr lang="en-US" dirty="0" smtClean="0"/>
              <a:t>Must hold state in reducer across different key-value pairs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143000" y="1720850"/>
            <a:ext cx="16287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(a, b</a:t>
            </a:r>
            <a:r>
              <a:rPr lang="en-US" sz="2000" b="0" baseline="-25000"/>
              <a:t>1</a:t>
            </a:r>
            <a:r>
              <a:rPr lang="en-US" sz="2000" b="0"/>
              <a:t>) → 3 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2</a:t>
            </a:r>
            <a:r>
              <a:rPr lang="en-US" sz="2000" b="0"/>
              <a:t>) → 12 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3</a:t>
            </a:r>
            <a:r>
              <a:rPr lang="en-US" sz="2000" b="0"/>
              <a:t>) → 7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4</a:t>
            </a:r>
            <a:r>
              <a:rPr lang="en-US" sz="2000" b="0"/>
              <a:t>) → 1 </a:t>
            </a:r>
          </a:p>
          <a:p>
            <a:r>
              <a:rPr lang="en-US" sz="2000" b="0"/>
              <a:t>…</a:t>
            </a:r>
          </a:p>
        </p:txBody>
      </p:sp>
      <p:sp>
        <p:nvSpPr>
          <p:cNvPr id="17413" name="Right Arrow 4"/>
          <p:cNvSpPr>
            <a:spLocks noChangeArrowheads="1"/>
          </p:cNvSpPr>
          <p:nvPr/>
        </p:nvSpPr>
        <p:spPr bwMode="auto">
          <a:xfrm>
            <a:off x="3429000" y="2133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1143000" y="1295400"/>
            <a:ext cx="1490663" cy="400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(a, *) → 32 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4848225" y="1720850"/>
            <a:ext cx="20558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(a, b</a:t>
            </a:r>
            <a:r>
              <a:rPr lang="en-US" sz="2000" b="0" baseline="-25000"/>
              <a:t>1</a:t>
            </a:r>
            <a:r>
              <a:rPr lang="en-US" sz="2000" b="0"/>
              <a:t>) → 3 / 32 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2</a:t>
            </a:r>
            <a:r>
              <a:rPr lang="en-US" sz="2000" b="0"/>
              <a:t>) → 12 / 32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3</a:t>
            </a:r>
            <a:r>
              <a:rPr lang="en-US" sz="2000" b="0"/>
              <a:t>) → 7 / 32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4</a:t>
            </a:r>
            <a:r>
              <a:rPr lang="en-US" sz="2000" b="0"/>
              <a:t>) → 1 / 32</a:t>
            </a:r>
          </a:p>
          <a:p>
            <a:r>
              <a:rPr lang="en-US" sz="2000" b="0"/>
              <a:t>…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2743200" y="1338263"/>
            <a:ext cx="3709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Reducer holds this value in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in Hadoop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Approach 1: turn synchronization into an ordering problem</a:t>
            </a:r>
          </a:p>
          <a:p>
            <a:pPr lvl="1"/>
            <a:r>
              <a:rPr lang="en-US" smtClean="0"/>
              <a:t>Sort keys into correct order of computation</a:t>
            </a:r>
          </a:p>
          <a:p>
            <a:pPr lvl="1"/>
            <a:r>
              <a:rPr lang="en-US" smtClean="0"/>
              <a:t>Partition key space so that each reducer gets the appropriate set of partial results</a:t>
            </a:r>
          </a:p>
          <a:p>
            <a:pPr lvl="1"/>
            <a:r>
              <a:rPr lang="en-US" smtClean="0"/>
              <a:t>Hold state in reducer across multiple key-value pairs to perform computation</a:t>
            </a:r>
          </a:p>
          <a:p>
            <a:pPr lvl="1"/>
            <a:r>
              <a:rPr lang="en-US" smtClean="0">
                <a:solidFill>
                  <a:srgbClr val="FFFF00"/>
                </a:solidFill>
              </a:rPr>
              <a:t>Illustrated by the “pairs” approach</a:t>
            </a:r>
          </a:p>
          <a:p>
            <a:r>
              <a:rPr lang="en-US" smtClean="0"/>
              <a:t>Approach 2: construct data structures that “bring the pieces together”</a:t>
            </a:r>
          </a:p>
          <a:p>
            <a:pPr lvl="1"/>
            <a:r>
              <a:rPr lang="en-US" smtClean="0"/>
              <a:t>Each reducer receives all the data it needs to complete the computation</a:t>
            </a:r>
          </a:p>
          <a:p>
            <a:pPr lvl="1"/>
            <a:r>
              <a:rPr lang="en-US" smtClean="0">
                <a:solidFill>
                  <a:srgbClr val="FFFF00"/>
                </a:solidFill>
              </a:rPr>
              <a:t>Illustrated by the “stripes” approach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and Tradeoffs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Number of key-value pairs</a:t>
            </a:r>
          </a:p>
          <a:p>
            <a:pPr lvl="1"/>
            <a:r>
              <a:rPr lang="en-US" smtClean="0"/>
              <a:t>Object creation overhead</a:t>
            </a:r>
          </a:p>
          <a:p>
            <a:pPr lvl="1"/>
            <a:r>
              <a:rPr lang="en-US" smtClean="0"/>
              <a:t>Time for sorting and shuffling pairs across the network</a:t>
            </a:r>
          </a:p>
          <a:p>
            <a:r>
              <a:rPr lang="en-US" smtClean="0"/>
              <a:t>Size of each key-value pair</a:t>
            </a:r>
          </a:p>
          <a:p>
            <a:pPr lvl="1"/>
            <a:r>
              <a:rPr lang="en-US" smtClean="0"/>
              <a:t>De/serialization overhead</a:t>
            </a:r>
          </a:p>
          <a:p>
            <a:r>
              <a:rPr lang="en-US" smtClean="0"/>
              <a:t>Combiners make a big difference!</a:t>
            </a:r>
          </a:p>
          <a:p>
            <a:pPr lvl="1"/>
            <a:r>
              <a:rPr lang="en-US" smtClean="0"/>
              <a:t>RAM vs. disk and network</a:t>
            </a:r>
          </a:p>
          <a:p>
            <a:pPr lvl="1"/>
            <a:r>
              <a:rPr lang="en-US" smtClean="0"/>
              <a:t>Arrange data to maximize opportunities to aggregate partial results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w</a:t>
            </a:r>
            <a:r>
              <a:rPr lang="en-US" i="1" baseline="-2500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w</a:t>
            </a:r>
            <a:r>
              <a:rPr lang="en-US" i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w</a:t>
            </a:r>
            <a:r>
              <a:rPr lang="en-US" i="1" baseline="-25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 dirty="0">
                <a:solidFill>
                  <a:schemeClr val="bg2"/>
                </a:solidFill>
              </a:rPr>
              <a:t>r</a:t>
            </a:r>
            <a:r>
              <a:rPr lang="en-US" i="1" baseline="-25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r</a:t>
            </a:r>
            <a:r>
              <a:rPr lang="en-US" i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r</a:t>
            </a:r>
            <a:r>
              <a:rPr lang="en-US" i="1" baseline="-2500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0" dirty="0">
                <a:solidFill>
                  <a:schemeClr val="bg2"/>
                </a:solidFill>
              </a:rPr>
              <a:t>“worker”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0">
                <a:solidFill>
                  <a:schemeClr val="bg2"/>
                </a:solidFill>
              </a:rPr>
              <a:t>“worker”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0">
                <a:solidFill>
                  <a:schemeClr val="bg2"/>
                </a:solidFill>
              </a:rPr>
              <a:t>“worker”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31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00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152400" y="22098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/>
              <a:t>Questions?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0" y="2362200"/>
            <a:ext cx="914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/>
              <a:t>Case </a:t>
            </a:r>
            <a:r>
              <a:rPr lang="en-US" sz="4000" dirty="0" smtClean="0"/>
              <a:t>study: </a:t>
            </a:r>
            <a:endParaRPr lang="en-US" sz="4000" dirty="0"/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statistical machine translation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Statistical Machine Translation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Conceptually simple:</a:t>
            </a:r>
            <a:br>
              <a:rPr lang="en-US" dirty="0" smtClean="0"/>
            </a:br>
            <a:r>
              <a:rPr lang="en-US" dirty="0" smtClean="0"/>
              <a:t>(translation from foreign f into English 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Difficult in practice!</a:t>
            </a:r>
          </a:p>
          <a:p>
            <a:r>
              <a:rPr lang="en-US" dirty="0" smtClean="0"/>
              <a:t>Phrase-Based Machine Translation (PBMT) :</a:t>
            </a:r>
          </a:p>
          <a:p>
            <a:pPr lvl="1"/>
            <a:r>
              <a:rPr lang="en-US" dirty="0" smtClean="0"/>
              <a:t>Break up source sentence into little pieces (phrases)</a:t>
            </a:r>
          </a:p>
          <a:p>
            <a:pPr lvl="1"/>
            <a:r>
              <a:rPr lang="en-US" dirty="0" smtClean="0"/>
              <a:t>Translate each phrase individually</a:t>
            </a:r>
          </a:p>
          <a:p>
            <a:endParaRPr lang="en-US" dirty="0" smtClean="0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1295400" y="2133600"/>
            <a:ext cx="3352800" cy="68580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101" name="Object 3"/>
          <p:cNvGraphicFramePr>
            <a:graphicFrameLocks noChangeAspect="1"/>
          </p:cNvGraphicFramePr>
          <p:nvPr/>
        </p:nvGraphicFramePr>
        <p:xfrm>
          <a:off x="1447800" y="2209800"/>
          <a:ext cx="3048000" cy="563563"/>
        </p:xfrm>
        <a:graphic>
          <a:graphicData uri="http://schemas.openxmlformats.org/presentationml/2006/ole">
            <p:oleObj spid="_x0000_s185346" name="Equation" r:id="rId3" imgW="7315200" imgH="1346200" progId="Equation.3">
              <p:embed/>
            </p:oleObj>
          </a:graphicData>
        </a:graphic>
      </p:graphicFrame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360274" y="6611938"/>
            <a:ext cx="27837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0" dirty="0" smtClean="0"/>
              <a:t>Dyer et al. (Third ACL Workshop on MT, 2008)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/>
          <p:cNvSpPr txBox="1">
            <a:spLocks noChangeArrowheads="1"/>
          </p:cNvSpPr>
          <p:nvPr/>
        </p:nvSpPr>
        <p:spPr bwMode="auto">
          <a:xfrm>
            <a:off x="5334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Maria</a:t>
            </a: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14478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no</a:t>
            </a:r>
          </a:p>
        </p:txBody>
      </p:sp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23622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dio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32766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una</a:t>
            </a:r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41910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bofetada</a:t>
            </a:r>
          </a:p>
        </p:txBody>
      </p:sp>
      <p:sp>
        <p:nvSpPr>
          <p:cNvPr id="23559" name="TextBox 8"/>
          <p:cNvSpPr txBox="1">
            <a:spLocks noChangeArrowheads="1"/>
          </p:cNvSpPr>
          <p:nvPr/>
        </p:nvSpPr>
        <p:spPr bwMode="auto">
          <a:xfrm>
            <a:off x="5105400" y="2130425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23560" name="TextBox 9"/>
          <p:cNvSpPr txBox="1">
            <a:spLocks noChangeArrowheads="1"/>
          </p:cNvSpPr>
          <p:nvPr/>
        </p:nvSpPr>
        <p:spPr bwMode="auto">
          <a:xfrm>
            <a:off x="60198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la</a:t>
            </a:r>
          </a:p>
        </p:txBody>
      </p:sp>
      <p:sp>
        <p:nvSpPr>
          <p:cNvPr id="23561" name="TextBox 10"/>
          <p:cNvSpPr txBox="1">
            <a:spLocks noChangeArrowheads="1"/>
          </p:cNvSpPr>
          <p:nvPr/>
        </p:nvSpPr>
        <p:spPr bwMode="auto">
          <a:xfrm>
            <a:off x="69342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bruja</a:t>
            </a:r>
          </a:p>
        </p:txBody>
      </p:sp>
      <p:sp>
        <p:nvSpPr>
          <p:cNvPr id="23562" name="TextBox 11"/>
          <p:cNvSpPr txBox="1">
            <a:spLocks noChangeArrowheads="1"/>
          </p:cNvSpPr>
          <p:nvPr/>
        </p:nvSpPr>
        <p:spPr bwMode="auto">
          <a:xfrm>
            <a:off x="7848600" y="21336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verde</a:t>
            </a:r>
          </a:p>
        </p:txBody>
      </p:sp>
      <p:sp>
        <p:nvSpPr>
          <p:cNvPr id="23563" name="TextBox 12"/>
          <p:cNvSpPr txBox="1">
            <a:spLocks noChangeArrowheads="1"/>
          </p:cNvSpPr>
          <p:nvPr/>
        </p:nvSpPr>
        <p:spPr bwMode="auto">
          <a:xfrm>
            <a:off x="609600" y="2816225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Mary</a:t>
            </a:r>
          </a:p>
        </p:txBody>
      </p:sp>
      <p:sp>
        <p:nvSpPr>
          <p:cNvPr id="23564" name="TextBox 13"/>
          <p:cNvSpPr txBox="1">
            <a:spLocks noChangeArrowheads="1"/>
          </p:cNvSpPr>
          <p:nvPr/>
        </p:nvSpPr>
        <p:spPr bwMode="auto">
          <a:xfrm>
            <a:off x="15240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not</a:t>
            </a:r>
          </a:p>
        </p:txBody>
      </p:sp>
      <p:sp>
        <p:nvSpPr>
          <p:cNvPr id="23565" name="TextBox 14"/>
          <p:cNvSpPr txBox="1">
            <a:spLocks noChangeArrowheads="1"/>
          </p:cNvSpPr>
          <p:nvPr/>
        </p:nvSpPr>
        <p:spPr bwMode="auto">
          <a:xfrm>
            <a:off x="1524000" y="3197225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did not</a:t>
            </a:r>
          </a:p>
        </p:txBody>
      </p:sp>
      <p:sp>
        <p:nvSpPr>
          <p:cNvPr id="23566" name="TextBox 15"/>
          <p:cNvSpPr txBox="1">
            <a:spLocks noChangeArrowheads="1"/>
          </p:cNvSpPr>
          <p:nvPr/>
        </p:nvSpPr>
        <p:spPr bwMode="auto">
          <a:xfrm>
            <a:off x="1524000" y="3581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no</a:t>
            </a:r>
          </a:p>
        </p:txBody>
      </p:sp>
      <p:sp>
        <p:nvSpPr>
          <p:cNvPr id="23567" name="TextBox 16"/>
          <p:cNvSpPr txBox="1">
            <a:spLocks noChangeArrowheads="1"/>
          </p:cNvSpPr>
          <p:nvPr/>
        </p:nvSpPr>
        <p:spPr bwMode="auto">
          <a:xfrm>
            <a:off x="1524000" y="3959225"/>
            <a:ext cx="16764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did not give</a:t>
            </a:r>
          </a:p>
        </p:txBody>
      </p:sp>
      <p:sp>
        <p:nvSpPr>
          <p:cNvPr id="23568" name="TextBox 17"/>
          <p:cNvSpPr txBox="1">
            <a:spLocks noChangeArrowheads="1"/>
          </p:cNvSpPr>
          <p:nvPr/>
        </p:nvSpPr>
        <p:spPr bwMode="auto">
          <a:xfrm>
            <a:off x="24384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give</a:t>
            </a:r>
          </a:p>
        </p:txBody>
      </p:sp>
      <p:sp>
        <p:nvSpPr>
          <p:cNvPr id="23569" name="TextBox 18"/>
          <p:cNvSpPr txBox="1">
            <a:spLocks noChangeArrowheads="1"/>
          </p:cNvSpPr>
          <p:nvPr/>
        </p:nvSpPr>
        <p:spPr bwMode="auto">
          <a:xfrm>
            <a:off x="33528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a</a:t>
            </a:r>
          </a:p>
        </p:txBody>
      </p:sp>
      <p:sp>
        <p:nvSpPr>
          <p:cNvPr id="23570" name="TextBox 19"/>
          <p:cNvSpPr txBox="1">
            <a:spLocks noChangeArrowheads="1"/>
          </p:cNvSpPr>
          <p:nvPr/>
        </p:nvSpPr>
        <p:spPr bwMode="auto">
          <a:xfrm>
            <a:off x="42672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slap</a:t>
            </a:r>
          </a:p>
        </p:txBody>
      </p:sp>
      <p:sp>
        <p:nvSpPr>
          <p:cNvPr id="23571" name="TextBox 20"/>
          <p:cNvSpPr txBox="1">
            <a:spLocks noChangeArrowheads="1"/>
          </p:cNvSpPr>
          <p:nvPr/>
        </p:nvSpPr>
        <p:spPr bwMode="auto">
          <a:xfrm>
            <a:off x="51816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to</a:t>
            </a:r>
          </a:p>
        </p:txBody>
      </p:sp>
      <p:sp>
        <p:nvSpPr>
          <p:cNvPr id="23572" name="TextBox 21"/>
          <p:cNvSpPr txBox="1">
            <a:spLocks noChangeArrowheads="1"/>
          </p:cNvSpPr>
          <p:nvPr/>
        </p:nvSpPr>
        <p:spPr bwMode="auto">
          <a:xfrm>
            <a:off x="60960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the</a:t>
            </a:r>
          </a:p>
        </p:txBody>
      </p:sp>
      <p:sp>
        <p:nvSpPr>
          <p:cNvPr id="23573" name="TextBox 22"/>
          <p:cNvSpPr txBox="1">
            <a:spLocks noChangeArrowheads="1"/>
          </p:cNvSpPr>
          <p:nvPr/>
        </p:nvSpPr>
        <p:spPr bwMode="auto">
          <a:xfrm>
            <a:off x="70104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witch</a:t>
            </a:r>
          </a:p>
        </p:txBody>
      </p:sp>
      <p:sp>
        <p:nvSpPr>
          <p:cNvPr id="23574" name="TextBox 23"/>
          <p:cNvSpPr txBox="1">
            <a:spLocks noChangeArrowheads="1"/>
          </p:cNvSpPr>
          <p:nvPr/>
        </p:nvSpPr>
        <p:spPr bwMode="auto">
          <a:xfrm>
            <a:off x="7924800" y="2819400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green</a:t>
            </a:r>
          </a:p>
        </p:txBody>
      </p:sp>
      <p:sp>
        <p:nvSpPr>
          <p:cNvPr id="23575" name="TextBox 24"/>
          <p:cNvSpPr txBox="1">
            <a:spLocks noChangeArrowheads="1"/>
          </p:cNvSpPr>
          <p:nvPr/>
        </p:nvSpPr>
        <p:spPr bwMode="auto">
          <a:xfrm>
            <a:off x="2438400" y="3581400"/>
            <a:ext cx="25908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slap</a:t>
            </a:r>
          </a:p>
        </p:txBody>
      </p:sp>
      <p:sp>
        <p:nvSpPr>
          <p:cNvPr id="23576" name="TextBox 25"/>
          <p:cNvSpPr txBox="1">
            <a:spLocks noChangeArrowheads="1"/>
          </p:cNvSpPr>
          <p:nvPr/>
        </p:nvSpPr>
        <p:spPr bwMode="auto">
          <a:xfrm>
            <a:off x="2362200" y="4721225"/>
            <a:ext cx="3048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slap</a:t>
            </a:r>
          </a:p>
        </p:txBody>
      </p:sp>
      <p:sp>
        <p:nvSpPr>
          <p:cNvPr id="23577" name="TextBox 26"/>
          <p:cNvSpPr txBox="1">
            <a:spLocks noChangeArrowheads="1"/>
          </p:cNvSpPr>
          <p:nvPr/>
        </p:nvSpPr>
        <p:spPr bwMode="auto">
          <a:xfrm>
            <a:off x="3352800" y="3200400"/>
            <a:ext cx="16764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a slap</a:t>
            </a:r>
          </a:p>
        </p:txBody>
      </p:sp>
      <p:sp>
        <p:nvSpPr>
          <p:cNvPr id="23578" name="TextBox 27"/>
          <p:cNvSpPr txBox="1">
            <a:spLocks noChangeArrowheads="1"/>
          </p:cNvSpPr>
          <p:nvPr/>
        </p:nvSpPr>
        <p:spPr bwMode="auto">
          <a:xfrm>
            <a:off x="5181600" y="3578225"/>
            <a:ext cx="16764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to the</a:t>
            </a:r>
          </a:p>
        </p:txBody>
      </p:sp>
      <p:sp>
        <p:nvSpPr>
          <p:cNvPr id="23579" name="TextBox 28"/>
          <p:cNvSpPr txBox="1">
            <a:spLocks noChangeArrowheads="1"/>
          </p:cNvSpPr>
          <p:nvPr/>
        </p:nvSpPr>
        <p:spPr bwMode="auto">
          <a:xfrm>
            <a:off x="5181600" y="3959225"/>
            <a:ext cx="16764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to</a:t>
            </a:r>
          </a:p>
        </p:txBody>
      </p:sp>
      <p:sp>
        <p:nvSpPr>
          <p:cNvPr id="23580" name="TextBox 29"/>
          <p:cNvSpPr txBox="1">
            <a:spLocks noChangeArrowheads="1"/>
          </p:cNvSpPr>
          <p:nvPr/>
        </p:nvSpPr>
        <p:spPr bwMode="auto">
          <a:xfrm>
            <a:off x="5181600" y="4340225"/>
            <a:ext cx="16764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the</a:t>
            </a:r>
          </a:p>
        </p:txBody>
      </p:sp>
      <p:sp>
        <p:nvSpPr>
          <p:cNvPr id="23581" name="TextBox 30"/>
          <p:cNvSpPr txBox="1">
            <a:spLocks noChangeArrowheads="1"/>
          </p:cNvSpPr>
          <p:nvPr/>
        </p:nvSpPr>
        <p:spPr bwMode="auto">
          <a:xfrm>
            <a:off x="7010400" y="3200400"/>
            <a:ext cx="16764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green witch</a:t>
            </a:r>
          </a:p>
        </p:txBody>
      </p:sp>
      <p:sp>
        <p:nvSpPr>
          <p:cNvPr id="23582" name="TextBox 31"/>
          <p:cNvSpPr txBox="1">
            <a:spLocks noChangeArrowheads="1"/>
          </p:cNvSpPr>
          <p:nvPr/>
        </p:nvSpPr>
        <p:spPr bwMode="auto">
          <a:xfrm>
            <a:off x="6096000" y="4721225"/>
            <a:ext cx="16764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the witch</a:t>
            </a:r>
          </a:p>
        </p:txBody>
      </p:sp>
      <p:sp>
        <p:nvSpPr>
          <p:cNvPr id="23583" name="TextBox 32"/>
          <p:cNvSpPr txBox="1">
            <a:spLocks noChangeArrowheads="1"/>
          </p:cNvSpPr>
          <p:nvPr/>
        </p:nvSpPr>
        <p:spPr bwMode="auto">
          <a:xfrm>
            <a:off x="5181600" y="3197225"/>
            <a:ext cx="762000" cy="3079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by</a:t>
            </a:r>
          </a:p>
        </p:txBody>
      </p:sp>
      <p:sp>
        <p:nvSpPr>
          <p:cNvPr id="23584" name="Text Box 5"/>
          <p:cNvSpPr txBox="1">
            <a:spLocks noChangeArrowheads="1"/>
          </p:cNvSpPr>
          <p:nvPr/>
        </p:nvSpPr>
        <p:spPr bwMode="auto">
          <a:xfrm>
            <a:off x="7239000" y="6596063"/>
            <a:ext cx="1905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 b="0"/>
              <a:t>Example from Koehn (2006)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1447800" y="2209800"/>
            <a:ext cx="1652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i saw the small table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1447800" y="2435225"/>
            <a:ext cx="155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vi la mesa pequeña</a:t>
            </a:r>
          </a:p>
        </p:txBody>
      </p:sp>
      <p:sp>
        <p:nvSpPr>
          <p:cNvPr id="28677" name="TextBox 9"/>
          <p:cNvSpPr txBox="1">
            <a:spLocks noChangeArrowheads="1"/>
          </p:cNvSpPr>
          <p:nvPr/>
        </p:nvSpPr>
        <p:spPr bwMode="auto">
          <a:xfrm>
            <a:off x="5181600" y="2133600"/>
            <a:ext cx="26304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(vi, i saw)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(la mesa pequeña, the small table)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4581" name="TextBox 10"/>
          <p:cNvSpPr txBox="1">
            <a:spLocks noChangeArrowheads="1"/>
          </p:cNvSpPr>
          <p:nvPr/>
        </p:nvSpPr>
        <p:spPr bwMode="auto">
          <a:xfrm>
            <a:off x="1219200" y="2667000"/>
            <a:ext cx="1543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Parallel Sentences</a:t>
            </a: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3538538" y="1676400"/>
            <a:ext cx="13668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Word Alignment</a:t>
            </a:r>
          </a:p>
        </p:txBody>
      </p:sp>
      <p:sp>
        <p:nvSpPr>
          <p:cNvPr id="28680" name="TextBox 12"/>
          <p:cNvSpPr txBox="1">
            <a:spLocks noChangeArrowheads="1"/>
          </p:cNvSpPr>
          <p:nvPr/>
        </p:nvSpPr>
        <p:spPr bwMode="auto">
          <a:xfrm>
            <a:off x="5414963" y="1676400"/>
            <a:ext cx="14906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Phrase Extraction</a:t>
            </a:r>
          </a:p>
        </p:txBody>
      </p:sp>
      <p:cxnSp>
        <p:nvCxnSpPr>
          <p:cNvPr id="28681" name="Straight Arrow Connector 14"/>
          <p:cNvCxnSpPr>
            <a:cxnSpLocks noChangeShapeType="1"/>
          </p:cNvCxnSpPr>
          <p:nvPr/>
        </p:nvCxnSpPr>
        <p:spPr bwMode="auto">
          <a:xfrm>
            <a:off x="4800600" y="2514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585" name="TextBox 15"/>
          <p:cNvSpPr txBox="1">
            <a:spLocks noChangeArrowheads="1"/>
          </p:cNvSpPr>
          <p:nvPr/>
        </p:nvSpPr>
        <p:spPr bwMode="auto">
          <a:xfrm>
            <a:off x="1371600" y="3276600"/>
            <a:ext cx="1747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he sat at the table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the service was good</a:t>
            </a:r>
          </a:p>
        </p:txBody>
      </p:sp>
      <p:sp>
        <p:nvSpPr>
          <p:cNvPr id="24586" name="TextBox 16"/>
          <p:cNvSpPr txBox="1">
            <a:spLocks noChangeArrowheads="1"/>
          </p:cNvSpPr>
          <p:nvPr/>
        </p:nvSpPr>
        <p:spPr bwMode="auto">
          <a:xfrm>
            <a:off x="1190625" y="3762375"/>
            <a:ext cx="177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Target-Language Text</a:t>
            </a:r>
          </a:p>
        </p:txBody>
      </p:sp>
      <p:cxnSp>
        <p:nvCxnSpPr>
          <p:cNvPr id="28684" name="Straight Arrow Connector 17"/>
          <p:cNvCxnSpPr>
            <a:cxnSpLocks noChangeShapeType="1"/>
          </p:cNvCxnSpPr>
          <p:nvPr/>
        </p:nvCxnSpPr>
        <p:spPr bwMode="auto">
          <a:xfrm>
            <a:off x="3048000" y="35052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685" name="Straight Arrow Connector 18"/>
          <p:cNvCxnSpPr>
            <a:cxnSpLocks noChangeShapeType="1"/>
          </p:cNvCxnSpPr>
          <p:nvPr/>
        </p:nvCxnSpPr>
        <p:spPr bwMode="auto">
          <a:xfrm rot="5400000">
            <a:off x="5868194" y="29710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Rounded Rectangle 19"/>
          <p:cNvSpPr/>
          <p:nvPr/>
        </p:nvSpPr>
        <p:spPr bwMode="auto">
          <a:xfrm>
            <a:off x="5334000" y="3276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2"/>
                </a:solidFill>
              </a:rPr>
              <a:t>Translation Model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581400" y="3276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2"/>
                </a:solidFill>
              </a:rPr>
              <a:t>Language</a:t>
            </a:r>
            <a:br>
              <a:rPr lang="en-US" sz="1200" dirty="0">
                <a:solidFill>
                  <a:schemeClr val="bg2"/>
                </a:solidFill>
              </a:rPr>
            </a:br>
            <a:r>
              <a:rPr lang="en-US" sz="1200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648200" y="4343400"/>
            <a:ext cx="990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Decoder</a:t>
            </a:r>
          </a:p>
        </p:txBody>
      </p:sp>
      <p:cxnSp>
        <p:nvCxnSpPr>
          <p:cNvPr id="28689" name="Straight Arrow Connector 22"/>
          <p:cNvCxnSpPr>
            <a:cxnSpLocks noChangeShapeType="1"/>
          </p:cNvCxnSpPr>
          <p:nvPr/>
        </p:nvCxnSpPr>
        <p:spPr bwMode="auto">
          <a:xfrm rot="16200000" flipH="1">
            <a:off x="4610100" y="40005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690" name="Straight Arrow Connector 25"/>
          <p:cNvCxnSpPr>
            <a:cxnSpLocks noChangeShapeType="1"/>
          </p:cNvCxnSpPr>
          <p:nvPr/>
        </p:nvCxnSpPr>
        <p:spPr bwMode="auto">
          <a:xfrm rot="5400000">
            <a:off x="5448300" y="40005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691" name="TextBox 26"/>
          <p:cNvSpPr txBox="1">
            <a:spLocks noChangeArrowheads="1"/>
          </p:cNvSpPr>
          <p:nvPr/>
        </p:nvSpPr>
        <p:spPr bwMode="auto">
          <a:xfrm>
            <a:off x="1874838" y="5438775"/>
            <a:ext cx="189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Foreign Input Sentence</a:t>
            </a:r>
          </a:p>
        </p:txBody>
      </p:sp>
      <p:sp>
        <p:nvSpPr>
          <p:cNvPr id="28692" name="TextBox 27"/>
          <p:cNvSpPr txBox="1">
            <a:spLocks noChangeArrowheads="1"/>
          </p:cNvSpPr>
          <p:nvPr/>
        </p:nvSpPr>
        <p:spPr bwMode="auto">
          <a:xfrm>
            <a:off x="5856288" y="5438775"/>
            <a:ext cx="2044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English Output Sentence</a:t>
            </a:r>
          </a:p>
        </p:txBody>
      </p:sp>
      <p:sp>
        <p:nvSpPr>
          <p:cNvPr id="28693" name="TextBox 28"/>
          <p:cNvSpPr txBox="1">
            <a:spLocks noChangeArrowheads="1"/>
          </p:cNvSpPr>
          <p:nvPr/>
        </p:nvSpPr>
        <p:spPr bwMode="auto">
          <a:xfrm>
            <a:off x="1189038" y="5178425"/>
            <a:ext cx="3611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maria no daba una bofetada a la bruja verde</a:t>
            </a:r>
          </a:p>
        </p:txBody>
      </p:sp>
      <p:sp>
        <p:nvSpPr>
          <p:cNvPr id="28694" name="TextBox 29"/>
          <p:cNvSpPr txBox="1">
            <a:spLocks noChangeArrowheads="1"/>
          </p:cNvSpPr>
          <p:nvPr/>
        </p:nvSpPr>
        <p:spPr bwMode="auto">
          <a:xfrm>
            <a:off x="5553075" y="5181600"/>
            <a:ext cx="2752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mary did not slap the green witch</a:t>
            </a:r>
          </a:p>
        </p:txBody>
      </p:sp>
      <p:cxnSp>
        <p:nvCxnSpPr>
          <p:cNvPr id="28695" name="Straight Arrow Connector 30"/>
          <p:cNvCxnSpPr>
            <a:cxnSpLocks noChangeShapeType="1"/>
          </p:cNvCxnSpPr>
          <p:nvPr/>
        </p:nvCxnSpPr>
        <p:spPr bwMode="auto">
          <a:xfrm>
            <a:off x="4267200" y="4572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599" name="Rectangle 32"/>
          <p:cNvSpPr>
            <a:spLocks noChangeArrowheads="1"/>
          </p:cNvSpPr>
          <p:nvPr/>
        </p:nvSpPr>
        <p:spPr bwMode="auto">
          <a:xfrm>
            <a:off x="1066800" y="1676400"/>
            <a:ext cx="2133600" cy="2590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TextBox 33"/>
          <p:cNvSpPr txBox="1">
            <a:spLocks noChangeArrowheads="1"/>
          </p:cNvSpPr>
          <p:nvPr/>
        </p:nvSpPr>
        <p:spPr bwMode="auto">
          <a:xfrm>
            <a:off x="1066800" y="1704975"/>
            <a:ext cx="11604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Training Data</a:t>
            </a:r>
          </a:p>
        </p:txBody>
      </p:sp>
      <p:cxnSp>
        <p:nvCxnSpPr>
          <p:cNvPr id="28699" name="Straight Arrow Connector 30"/>
          <p:cNvCxnSpPr>
            <a:cxnSpLocks noChangeShapeType="1"/>
          </p:cNvCxnSpPr>
          <p:nvPr/>
        </p:nvCxnSpPr>
        <p:spPr bwMode="auto">
          <a:xfrm rot="5400000">
            <a:off x="3962401" y="4876800"/>
            <a:ext cx="6096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700" name="Straight Arrow Connector 30"/>
          <p:cNvCxnSpPr>
            <a:cxnSpLocks noChangeShapeType="1"/>
          </p:cNvCxnSpPr>
          <p:nvPr/>
        </p:nvCxnSpPr>
        <p:spPr bwMode="auto">
          <a:xfrm>
            <a:off x="5638800" y="4572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701" name="Straight Arrow Connector 30"/>
          <p:cNvCxnSpPr>
            <a:cxnSpLocks noChangeShapeType="1"/>
          </p:cNvCxnSpPr>
          <p:nvPr/>
        </p:nvCxnSpPr>
        <p:spPr bwMode="auto">
          <a:xfrm rot="5400000">
            <a:off x="5715794" y="48760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604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MT Architecture</a:t>
            </a:r>
          </a:p>
        </p:txBody>
      </p:sp>
      <p:pic>
        <p:nvPicPr>
          <p:cNvPr id="31" name="Picture 30" descr="align-ex-invert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2950" y="1993900"/>
            <a:ext cx="1590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76" name="Straight Arrow Connector 5"/>
          <p:cNvCxnSpPr>
            <a:cxnSpLocks noChangeShapeType="1"/>
          </p:cNvCxnSpPr>
          <p:nvPr/>
        </p:nvCxnSpPr>
        <p:spPr bwMode="auto">
          <a:xfrm>
            <a:off x="3048000" y="2514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9" grpId="0"/>
      <p:bldP spid="28680" grpId="0"/>
      <p:bldP spid="20" grpId="0" animBg="1"/>
      <p:bldP spid="21" grpId="0" animBg="1"/>
      <p:bldP spid="22" grpId="0" animBg="1"/>
      <p:bldP spid="28691" grpId="0"/>
      <p:bldP spid="28692" grpId="0"/>
      <p:bldP spid="28693" grpId="0"/>
      <p:bldP spid="2869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Data Bottleneck</a:t>
            </a:r>
          </a:p>
        </p:txBody>
      </p:sp>
      <p:pic>
        <p:nvPicPr>
          <p:cNvPr id="25603" name="Picture 4" descr="moses-train-tim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951663" cy="5029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1447800" y="2209800"/>
            <a:ext cx="1652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i saw the small table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1447800" y="2435225"/>
            <a:ext cx="155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vi la mesa pequeña</a:t>
            </a:r>
          </a:p>
        </p:txBody>
      </p:sp>
      <p:sp>
        <p:nvSpPr>
          <p:cNvPr id="26628" name="TextBox 9"/>
          <p:cNvSpPr txBox="1">
            <a:spLocks noChangeArrowheads="1"/>
          </p:cNvSpPr>
          <p:nvPr/>
        </p:nvSpPr>
        <p:spPr bwMode="auto">
          <a:xfrm>
            <a:off x="5181600" y="2133600"/>
            <a:ext cx="26304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(vi, i saw)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(la mesa pequeña, the small table)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6629" name="TextBox 10"/>
          <p:cNvSpPr txBox="1">
            <a:spLocks noChangeArrowheads="1"/>
          </p:cNvSpPr>
          <p:nvPr/>
        </p:nvSpPr>
        <p:spPr bwMode="auto">
          <a:xfrm>
            <a:off x="1219200" y="2667000"/>
            <a:ext cx="1543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Parallel Sentences</a:t>
            </a:r>
          </a:p>
        </p:txBody>
      </p:sp>
      <p:sp>
        <p:nvSpPr>
          <p:cNvPr id="26630" name="TextBox 11"/>
          <p:cNvSpPr txBox="1">
            <a:spLocks noChangeArrowheads="1"/>
          </p:cNvSpPr>
          <p:nvPr/>
        </p:nvSpPr>
        <p:spPr bwMode="auto">
          <a:xfrm>
            <a:off x="3538538" y="1676400"/>
            <a:ext cx="13668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Word Alignment</a:t>
            </a:r>
          </a:p>
        </p:txBody>
      </p:sp>
      <p:sp>
        <p:nvSpPr>
          <p:cNvPr id="26631" name="TextBox 12"/>
          <p:cNvSpPr txBox="1">
            <a:spLocks noChangeArrowheads="1"/>
          </p:cNvSpPr>
          <p:nvPr/>
        </p:nvSpPr>
        <p:spPr bwMode="auto">
          <a:xfrm>
            <a:off x="5414963" y="1676400"/>
            <a:ext cx="14906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Phrase Extraction</a:t>
            </a:r>
          </a:p>
        </p:txBody>
      </p:sp>
      <p:cxnSp>
        <p:nvCxnSpPr>
          <p:cNvPr id="26632" name="Straight Arrow Connector 14"/>
          <p:cNvCxnSpPr>
            <a:cxnSpLocks noChangeShapeType="1"/>
          </p:cNvCxnSpPr>
          <p:nvPr/>
        </p:nvCxnSpPr>
        <p:spPr bwMode="auto">
          <a:xfrm>
            <a:off x="4800600" y="2514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33" name="TextBox 15"/>
          <p:cNvSpPr txBox="1">
            <a:spLocks noChangeArrowheads="1"/>
          </p:cNvSpPr>
          <p:nvPr/>
        </p:nvSpPr>
        <p:spPr bwMode="auto">
          <a:xfrm>
            <a:off x="1371600" y="3276600"/>
            <a:ext cx="1747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he sat at the table</a:t>
            </a:r>
          </a:p>
          <a:p>
            <a:r>
              <a:rPr lang="en-US" sz="1400" b="0">
                <a:latin typeface="Times New Roman" pitchFamily="18" charset="0"/>
                <a:cs typeface="Times New Roman" pitchFamily="18" charset="0"/>
              </a:rPr>
              <a:t>the service was good</a:t>
            </a:r>
          </a:p>
        </p:txBody>
      </p:sp>
      <p:sp>
        <p:nvSpPr>
          <p:cNvPr id="26634" name="TextBox 16"/>
          <p:cNvSpPr txBox="1">
            <a:spLocks noChangeArrowheads="1"/>
          </p:cNvSpPr>
          <p:nvPr/>
        </p:nvSpPr>
        <p:spPr bwMode="auto">
          <a:xfrm>
            <a:off x="1190625" y="3762375"/>
            <a:ext cx="177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Target-Language Text</a:t>
            </a:r>
          </a:p>
        </p:txBody>
      </p:sp>
      <p:cxnSp>
        <p:nvCxnSpPr>
          <p:cNvPr id="26635" name="Straight Arrow Connector 17"/>
          <p:cNvCxnSpPr>
            <a:cxnSpLocks noChangeShapeType="1"/>
          </p:cNvCxnSpPr>
          <p:nvPr/>
        </p:nvCxnSpPr>
        <p:spPr bwMode="auto">
          <a:xfrm>
            <a:off x="3048000" y="35052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6" name="Straight Arrow Connector 18"/>
          <p:cNvCxnSpPr>
            <a:cxnSpLocks noChangeShapeType="1"/>
          </p:cNvCxnSpPr>
          <p:nvPr/>
        </p:nvCxnSpPr>
        <p:spPr bwMode="auto">
          <a:xfrm rot="5400000">
            <a:off x="5868194" y="297100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Rounded Rectangle 19"/>
          <p:cNvSpPr/>
          <p:nvPr/>
        </p:nvSpPr>
        <p:spPr bwMode="auto">
          <a:xfrm>
            <a:off x="5334000" y="3276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2"/>
                </a:solidFill>
              </a:rPr>
              <a:t>Translation Model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581400" y="3276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2"/>
                </a:solidFill>
              </a:rPr>
              <a:t>Language</a:t>
            </a:r>
            <a:br>
              <a:rPr lang="en-US" sz="1200" dirty="0">
                <a:solidFill>
                  <a:schemeClr val="bg2"/>
                </a:solidFill>
              </a:rPr>
            </a:br>
            <a:r>
              <a:rPr lang="en-US" sz="1200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6639" name="Rectangle 21"/>
          <p:cNvSpPr>
            <a:spLocks noChangeArrowheads="1"/>
          </p:cNvSpPr>
          <p:nvPr/>
        </p:nvSpPr>
        <p:spPr bwMode="auto">
          <a:xfrm>
            <a:off x="4648200" y="4343400"/>
            <a:ext cx="990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Decoder</a:t>
            </a:r>
          </a:p>
        </p:txBody>
      </p:sp>
      <p:cxnSp>
        <p:nvCxnSpPr>
          <p:cNvPr id="26640" name="Straight Arrow Connector 22"/>
          <p:cNvCxnSpPr>
            <a:cxnSpLocks noChangeShapeType="1"/>
          </p:cNvCxnSpPr>
          <p:nvPr/>
        </p:nvCxnSpPr>
        <p:spPr bwMode="auto">
          <a:xfrm rot="16200000" flipH="1">
            <a:off x="4610100" y="40005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41" name="Straight Arrow Connector 25"/>
          <p:cNvCxnSpPr>
            <a:cxnSpLocks noChangeShapeType="1"/>
          </p:cNvCxnSpPr>
          <p:nvPr/>
        </p:nvCxnSpPr>
        <p:spPr bwMode="auto">
          <a:xfrm rot="5400000">
            <a:off x="5448300" y="40005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42" name="TextBox 26"/>
          <p:cNvSpPr txBox="1">
            <a:spLocks noChangeArrowheads="1"/>
          </p:cNvSpPr>
          <p:nvPr/>
        </p:nvSpPr>
        <p:spPr bwMode="auto">
          <a:xfrm>
            <a:off x="1874838" y="5438775"/>
            <a:ext cx="189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Foreign Input Sentence</a:t>
            </a:r>
          </a:p>
        </p:txBody>
      </p:sp>
      <p:sp>
        <p:nvSpPr>
          <p:cNvPr id="26643" name="TextBox 27"/>
          <p:cNvSpPr txBox="1">
            <a:spLocks noChangeArrowheads="1"/>
          </p:cNvSpPr>
          <p:nvPr/>
        </p:nvSpPr>
        <p:spPr bwMode="auto">
          <a:xfrm>
            <a:off x="5856288" y="5438775"/>
            <a:ext cx="2044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English Output Sentence</a:t>
            </a:r>
          </a:p>
        </p:txBody>
      </p:sp>
      <p:sp>
        <p:nvSpPr>
          <p:cNvPr id="26644" name="TextBox 28"/>
          <p:cNvSpPr txBox="1">
            <a:spLocks noChangeArrowheads="1"/>
          </p:cNvSpPr>
          <p:nvPr/>
        </p:nvSpPr>
        <p:spPr bwMode="auto">
          <a:xfrm>
            <a:off x="1189038" y="5178425"/>
            <a:ext cx="3611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maria no daba una bofetada a la bruja verde</a:t>
            </a:r>
          </a:p>
        </p:txBody>
      </p:sp>
      <p:sp>
        <p:nvSpPr>
          <p:cNvPr id="26645" name="TextBox 29"/>
          <p:cNvSpPr txBox="1">
            <a:spLocks noChangeArrowheads="1"/>
          </p:cNvSpPr>
          <p:nvPr/>
        </p:nvSpPr>
        <p:spPr bwMode="auto">
          <a:xfrm>
            <a:off x="5553075" y="5181600"/>
            <a:ext cx="2752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mary did not slap the green witch</a:t>
            </a:r>
          </a:p>
        </p:txBody>
      </p:sp>
      <p:cxnSp>
        <p:nvCxnSpPr>
          <p:cNvPr id="26646" name="Straight Arrow Connector 30"/>
          <p:cNvCxnSpPr>
            <a:cxnSpLocks noChangeShapeType="1"/>
          </p:cNvCxnSpPr>
          <p:nvPr/>
        </p:nvCxnSpPr>
        <p:spPr bwMode="auto">
          <a:xfrm>
            <a:off x="4267200" y="4572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47" name="Rectangle 32"/>
          <p:cNvSpPr>
            <a:spLocks noChangeArrowheads="1"/>
          </p:cNvSpPr>
          <p:nvPr/>
        </p:nvSpPr>
        <p:spPr bwMode="auto">
          <a:xfrm>
            <a:off x="1066800" y="1676400"/>
            <a:ext cx="2133600" cy="2590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TextBox 33"/>
          <p:cNvSpPr txBox="1">
            <a:spLocks noChangeArrowheads="1"/>
          </p:cNvSpPr>
          <p:nvPr/>
        </p:nvSpPr>
        <p:spPr bwMode="auto">
          <a:xfrm>
            <a:off x="1066800" y="1704975"/>
            <a:ext cx="11604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Training Data</a:t>
            </a:r>
          </a:p>
        </p:txBody>
      </p:sp>
      <p:cxnSp>
        <p:nvCxnSpPr>
          <p:cNvPr id="26649" name="Straight Arrow Connector 30"/>
          <p:cNvCxnSpPr>
            <a:cxnSpLocks noChangeShapeType="1"/>
          </p:cNvCxnSpPr>
          <p:nvPr/>
        </p:nvCxnSpPr>
        <p:spPr bwMode="auto">
          <a:xfrm rot="5400000">
            <a:off x="3962401" y="4876800"/>
            <a:ext cx="6096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0" name="Straight Arrow Connector 30"/>
          <p:cNvCxnSpPr>
            <a:cxnSpLocks noChangeShapeType="1"/>
          </p:cNvCxnSpPr>
          <p:nvPr/>
        </p:nvCxnSpPr>
        <p:spPr bwMode="auto">
          <a:xfrm>
            <a:off x="5638800" y="4572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1" name="Straight Arrow Connector 30"/>
          <p:cNvCxnSpPr>
            <a:cxnSpLocks noChangeShapeType="1"/>
          </p:cNvCxnSpPr>
          <p:nvPr/>
        </p:nvCxnSpPr>
        <p:spPr bwMode="auto">
          <a:xfrm rot="5400000">
            <a:off x="5715794" y="48760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52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MT Architecture</a:t>
            </a:r>
          </a:p>
        </p:txBody>
      </p:sp>
      <p:pic>
        <p:nvPicPr>
          <p:cNvPr id="26653" name="Picture 30" descr="align-ex-invert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2950" y="1993900"/>
            <a:ext cx="1590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654" name="Straight Arrow Connector 5"/>
          <p:cNvCxnSpPr>
            <a:cxnSpLocks noChangeShapeType="1"/>
          </p:cNvCxnSpPr>
          <p:nvPr/>
        </p:nvCxnSpPr>
        <p:spPr bwMode="auto">
          <a:xfrm>
            <a:off x="3048000" y="2514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3276600" y="1600200"/>
            <a:ext cx="1752600" cy="16002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5181600" y="1600200"/>
            <a:ext cx="2819400" cy="16002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581400" y="914400"/>
            <a:ext cx="42672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</a:t>
            </a:r>
            <a:r>
              <a:rPr lang="en-US" dirty="0" err="1">
                <a:solidFill>
                  <a:srgbClr val="FF0000"/>
                </a:solidFill>
              </a:rPr>
              <a:t>MapReduce</a:t>
            </a:r>
            <a:r>
              <a:rPr lang="en-US" dirty="0">
                <a:solidFill>
                  <a:srgbClr val="FF0000"/>
                </a:solidFill>
              </a:rPr>
              <a:t> Implementations of these two components!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hadoop-align-timing0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951663" cy="5029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 Alignment: Giza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3946525" y="2116138"/>
            <a:ext cx="312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Single-core commodity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 Alignment: MapReduce</a:t>
            </a:r>
          </a:p>
        </p:txBody>
      </p:sp>
      <p:pic>
        <p:nvPicPr>
          <p:cNvPr id="28675" name="Picture 4" descr="hadoop-align-timing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951663" cy="5029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3946525" y="2116138"/>
            <a:ext cx="312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Single-core commodity server</a:t>
            </a: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5470525" y="2987675"/>
            <a:ext cx="2192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38 processor cluster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 Alignment: MapReduce</a:t>
            </a:r>
          </a:p>
        </p:txBody>
      </p:sp>
      <p:pic>
        <p:nvPicPr>
          <p:cNvPr id="29699" name="Picture 3" descr="hadoop-align-timin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951663" cy="5029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5470525" y="3014662"/>
            <a:ext cx="2192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38 processor cluster</a:t>
            </a:r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3717925" y="4630738"/>
            <a:ext cx="3584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1/38 Single-core commodity server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19543</TotalTime>
  <Words>5032</Words>
  <Application>Microsoft Office PowerPoint</Application>
  <PresentationFormat>On-screen Show (4:3)</PresentationFormat>
  <Paragraphs>1555</Paragraphs>
  <Slides>128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0" baseType="lpstr">
      <vt:lpstr>Default Design</vt:lpstr>
      <vt:lpstr>Equation</vt:lpstr>
      <vt:lpstr>Slide 1</vt:lpstr>
      <vt:lpstr>No data like more data!</vt:lpstr>
      <vt:lpstr>Slide 3</vt:lpstr>
      <vt:lpstr>Slide 4</vt:lpstr>
      <vt:lpstr>Outline of Part I</vt:lpstr>
      <vt:lpstr>Outline of Part II</vt:lpstr>
      <vt:lpstr>But wait…</vt:lpstr>
      <vt:lpstr>Slide 8</vt:lpstr>
      <vt:lpstr>Divide and Conquer</vt:lpstr>
      <vt:lpstr>It’s a bit more complex…</vt:lpstr>
      <vt:lpstr>Slide 11</vt:lpstr>
      <vt:lpstr>Slide 12</vt:lpstr>
      <vt:lpstr>Slide 13</vt:lpstr>
      <vt:lpstr>Slide 14</vt:lpstr>
      <vt:lpstr>Typical Problem</vt:lpstr>
      <vt:lpstr>Slide 16</vt:lpstr>
      <vt:lpstr>MapReduce</vt:lpstr>
      <vt:lpstr>Slide 18</vt:lpstr>
      <vt:lpstr>MapReduce Runtime</vt:lpstr>
      <vt:lpstr>“Hello World”: Word Count</vt:lpstr>
      <vt:lpstr>Slide 21</vt:lpstr>
      <vt:lpstr>How do we get data to the workers?</vt:lpstr>
      <vt:lpstr>Distributed File System</vt:lpstr>
      <vt:lpstr>GFS: Assumptions</vt:lpstr>
      <vt:lpstr>GFS: Design Decisions</vt:lpstr>
      <vt:lpstr>Slide 26</vt:lpstr>
      <vt:lpstr>Master’s Responsibilities</vt:lpstr>
      <vt:lpstr>Slide 28</vt:lpstr>
      <vt:lpstr>Slide 29</vt:lpstr>
      <vt:lpstr>Text Retrieval: Topics</vt:lpstr>
      <vt:lpstr>Architecture of IR Systems</vt:lpstr>
      <vt:lpstr>How do we represent text?</vt:lpstr>
      <vt:lpstr>Inverted Indexing: Boolean Retrieval</vt:lpstr>
      <vt:lpstr>Inverted Indexing: Postings</vt:lpstr>
      <vt:lpstr>Boolean Retrieval</vt:lpstr>
      <vt:lpstr>Ranked Retrieval</vt:lpstr>
      <vt:lpstr>TF.IDF Term Weighting</vt:lpstr>
      <vt:lpstr>Postings for Ranked Retrieval</vt:lpstr>
      <vt:lpstr>Ranked Retrieval: Scoring Algorithm</vt:lpstr>
      <vt:lpstr>MapReduce it?</vt:lpstr>
      <vt:lpstr>Indexing: Performance Analysis</vt:lpstr>
      <vt:lpstr>Vocabulary Size: Heaps’ Law</vt:lpstr>
      <vt:lpstr>Postings Size: Zipf’s Law</vt:lpstr>
      <vt:lpstr>MapReduce: Index Construction</vt:lpstr>
      <vt:lpstr>Query Execution?</vt:lpstr>
      <vt:lpstr>Slide 46</vt:lpstr>
      <vt:lpstr>Slide 47</vt:lpstr>
      <vt:lpstr>Graph Algorithms: Topics</vt:lpstr>
      <vt:lpstr>What’s a graph?</vt:lpstr>
      <vt:lpstr>Some Graph Problems</vt:lpstr>
      <vt:lpstr>Representing Graphs</vt:lpstr>
      <vt:lpstr>Adjacency Matrices</vt:lpstr>
      <vt:lpstr>Adjacency Lists</vt:lpstr>
      <vt:lpstr>Single Source Shortest Path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Single Source Shortest Path</vt:lpstr>
      <vt:lpstr>Finding the Shortest Path</vt:lpstr>
      <vt:lpstr>From Intuition to Algorithm</vt:lpstr>
      <vt:lpstr>Multiple Iterations Needed</vt:lpstr>
      <vt:lpstr>Visualizing Parallel BFS</vt:lpstr>
      <vt:lpstr>Weighted Edges</vt:lpstr>
      <vt:lpstr>Comparison to Dijkstra</vt:lpstr>
      <vt:lpstr>Random Walks Over the Web</vt:lpstr>
      <vt:lpstr>PageRank: Defined</vt:lpstr>
      <vt:lpstr>Computing PageRank</vt:lpstr>
      <vt:lpstr>PageRank in MapReduce</vt:lpstr>
      <vt:lpstr>PageRank: Issues</vt:lpstr>
      <vt:lpstr>Graph Algorithms in MapReduce</vt:lpstr>
      <vt:lpstr>Slide 74</vt:lpstr>
      <vt:lpstr>Outline of Part II</vt:lpstr>
      <vt:lpstr>Slide 76</vt:lpstr>
      <vt:lpstr>Managing Dependencies</vt:lpstr>
      <vt:lpstr>Motivating Example</vt:lpstr>
      <vt:lpstr>MapReduce: Large Counting Problems</vt:lpstr>
      <vt:lpstr>First Try: “Pairs”</vt:lpstr>
      <vt:lpstr>“Pairs” Analysis</vt:lpstr>
      <vt:lpstr>Another Try: “Stripes”</vt:lpstr>
      <vt:lpstr>“Stripes” Analysis</vt:lpstr>
      <vt:lpstr>Slide 84</vt:lpstr>
      <vt:lpstr>Conditional Probabilities</vt:lpstr>
      <vt:lpstr>P(B|A): “Stripes” </vt:lpstr>
      <vt:lpstr>P(B|A): “Pairs” </vt:lpstr>
      <vt:lpstr>Synchronization in Hadoop</vt:lpstr>
      <vt:lpstr>Issues and Tradeoffs</vt:lpstr>
      <vt:lpstr>Slide 90</vt:lpstr>
      <vt:lpstr>Slide 91</vt:lpstr>
      <vt:lpstr>Statistical Machine Translation</vt:lpstr>
      <vt:lpstr>Slide 93</vt:lpstr>
      <vt:lpstr>MT Architecture</vt:lpstr>
      <vt:lpstr>The Data Bottleneck</vt:lpstr>
      <vt:lpstr>MT Architecture</vt:lpstr>
      <vt:lpstr>HMM Alignment: Giza</vt:lpstr>
      <vt:lpstr>HMM Alignment: MapReduce</vt:lpstr>
      <vt:lpstr>HMM Alignment: MapReduce</vt:lpstr>
      <vt:lpstr>MT Architecture</vt:lpstr>
      <vt:lpstr>Phrase table construction</vt:lpstr>
      <vt:lpstr>Phrase table construction</vt:lpstr>
      <vt:lpstr>Phrase table construction</vt:lpstr>
      <vt:lpstr>What’s the point?</vt:lpstr>
      <vt:lpstr>Slide 105</vt:lpstr>
      <vt:lpstr>Slide 106</vt:lpstr>
      <vt:lpstr>Iterative Algorithms in MapReduce</vt:lpstr>
      <vt:lpstr>EM Algorithms in MapReduce</vt:lpstr>
      <vt:lpstr>EM Algorithms in MapReduce</vt:lpstr>
      <vt:lpstr>EM Algorithms in MapReduce</vt:lpstr>
      <vt:lpstr>Challenges</vt:lpstr>
      <vt:lpstr>Exponential Models</vt:lpstr>
      <vt:lpstr>Exponential Models in MapReduce</vt:lpstr>
      <vt:lpstr>Exponential Models in MapReduce</vt:lpstr>
      <vt:lpstr>Exponential Models in MapReduce</vt:lpstr>
      <vt:lpstr>Exponential Models in MapReduce</vt:lpstr>
      <vt:lpstr>Challenges</vt:lpstr>
      <vt:lpstr>Slide 118</vt:lpstr>
      <vt:lpstr>Slide 119</vt:lpstr>
      <vt:lpstr>When is MapReduce appropriate?</vt:lpstr>
      <vt:lpstr>When is MapReduce less appropriate?</vt:lpstr>
      <vt:lpstr>Slide 122</vt:lpstr>
      <vt:lpstr>Slide 123</vt:lpstr>
      <vt:lpstr>Slide 124</vt:lpstr>
      <vt:lpstr>What’s next?</vt:lpstr>
      <vt:lpstr>Slide 126</vt:lpstr>
      <vt:lpstr>Afternoon Session</vt:lpstr>
      <vt:lpstr>Slide 128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Jimmy Lin</dc:creator>
  <cp:lastModifiedBy>Jimmy Lin</cp:lastModifiedBy>
  <cp:revision>3363</cp:revision>
  <dcterms:created xsi:type="dcterms:W3CDTF">2009-04-21T05:05:25Z</dcterms:created>
  <dcterms:modified xsi:type="dcterms:W3CDTF">2009-05-31T13:35:09Z</dcterms:modified>
</cp:coreProperties>
</file>