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358" r:id="rId3"/>
    <p:sldId id="362" r:id="rId4"/>
    <p:sldId id="363" r:id="rId5"/>
    <p:sldId id="376" r:id="rId6"/>
    <p:sldId id="367" r:id="rId7"/>
    <p:sldId id="369" r:id="rId8"/>
    <p:sldId id="370" r:id="rId9"/>
    <p:sldId id="375" r:id="rId10"/>
    <p:sldId id="377" r:id="rId11"/>
    <p:sldId id="378" r:id="rId12"/>
    <p:sldId id="379" r:id="rId13"/>
    <p:sldId id="380" r:id="rId14"/>
    <p:sldId id="371" r:id="rId15"/>
    <p:sldId id="372" r:id="rId16"/>
    <p:sldId id="3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7134A6-F167-4BE4-CD5B-17B20BB46B65}" v="25" dt="2024-10-10T13:46:51.375"/>
    <p1510:client id="{F75B5818-9CB7-482B-97C0-659616B3059C}" v="18" dt="2024-10-09T11:13:01.7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26" autoAdjust="0"/>
    <p:restoredTop sz="94660"/>
  </p:normalViewPr>
  <p:slideViewPr>
    <p:cSldViewPr snapToGrid="0" showGuides="1">
      <p:cViewPr varScale="1">
        <p:scale>
          <a:sx n="119" d="100"/>
          <a:sy n="119" d="100"/>
        </p:scale>
        <p:origin x="208" y="3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82AAC3-ABF1-42F3-B3EE-292C227CA336}" type="datetimeFigureOut">
              <a:rPr lang="en-US" smtClean="0"/>
              <a:t>11/18/24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6FF100-D65C-4C2C-ADBA-3F3CFCAEB044}" type="slidenum">
              <a:rPr lang="en-US" smtClean="0"/>
              <a:t>‹#›</a:t>
            </a:fld>
            <a:endParaRPr lang="en-US"/>
          </a:p>
        </p:txBody>
      </p:sp>
    </p:spTree>
    <p:extLst>
      <p:ext uri="{BB962C8B-B14F-4D97-AF65-F5344CB8AC3E}">
        <p14:creationId xmlns:p14="http://schemas.microsoft.com/office/powerpoint/2010/main" val="380942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AC4FA8-81C6-4D1F-991B-644C8D4FD7E8}" type="slidenum">
              <a:rPr lang="en-US" smtClean="0"/>
              <a:t>2</a:t>
            </a:fld>
            <a:endParaRPr lang="en-US"/>
          </a:p>
        </p:txBody>
      </p:sp>
    </p:spTree>
    <p:extLst>
      <p:ext uri="{BB962C8B-B14F-4D97-AF65-F5344CB8AC3E}">
        <p14:creationId xmlns:p14="http://schemas.microsoft.com/office/powerpoint/2010/main" val="1125121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D0A6CE-037D-D929-3F01-2CC48D054E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7AC61C-AED6-BEBF-C9C7-263C69475D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2CF57C-C3F5-2CF4-4695-7DE6D282D3C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92A2B6A-EB27-765B-6DCC-0B0ABD2CA50B}"/>
              </a:ext>
            </a:extLst>
          </p:cNvPr>
          <p:cNvSpPr>
            <a:spLocks noGrp="1"/>
          </p:cNvSpPr>
          <p:nvPr>
            <p:ph type="sldNum" sz="quarter" idx="10"/>
          </p:nvPr>
        </p:nvSpPr>
        <p:spPr/>
        <p:txBody>
          <a:bodyPr/>
          <a:lstStyle/>
          <a:p>
            <a:fld id="{AEAC4FA8-81C6-4D1F-991B-644C8D4FD7E8}" type="slidenum">
              <a:rPr lang="en-US" smtClean="0"/>
              <a:t>16</a:t>
            </a:fld>
            <a:endParaRPr lang="en-US"/>
          </a:p>
        </p:txBody>
      </p:sp>
    </p:spTree>
    <p:extLst>
      <p:ext uri="{BB962C8B-B14F-4D97-AF65-F5344CB8AC3E}">
        <p14:creationId xmlns:p14="http://schemas.microsoft.com/office/powerpoint/2010/main" val="2553539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3C55EE-7AF6-4262-442C-5E339868D2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B94192-96B0-97BA-128B-9132B737F4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D65E93-2C90-DAB7-B165-651BA555952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B03C7DE-00AE-7DB9-6CC3-56A802C5A84D}"/>
              </a:ext>
            </a:extLst>
          </p:cNvPr>
          <p:cNvSpPr>
            <a:spLocks noGrp="1"/>
          </p:cNvSpPr>
          <p:nvPr>
            <p:ph type="sldNum" sz="quarter" idx="10"/>
          </p:nvPr>
        </p:nvSpPr>
        <p:spPr/>
        <p:txBody>
          <a:bodyPr/>
          <a:lstStyle/>
          <a:p>
            <a:fld id="{AEAC4FA8-81C6-4D1F-991B-644C8D4FD7E8}" type="slidenum">
              <a:rPr lang="en-US" smtClean="0"/>
              <a:t>3</a:t>
            </a:fld>
            <a:endParaRPr lang="en-US"/>
          </a:p>
        </p:txBody>
      </p:sp>
    </p:spTree>
    <p:extLst>
      <p:ext uri="{BB962C8B-B14F-4D97-AF65-F5344CB8AC3E}">
        <p14:creationId xmlns:p14="http://schemas.microsoft.com/office/powerpoint/2010/main" val="421602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1AAB28-A761-B65F-BE60-E2DC4EC6FC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87FC79-70B9-2EA4-FCC8-92E604F3A6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AED1CA-2B5D-E466-6B1B-EC2490966FD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15D3343-C137-F413-F9FE-50943E6933DA}"/>
              </a:ext>
            </a:extLst>
          </p:cNvPr>
          <p:cNvSpPr>
            <a:spLocks noGrp="1"/>
          </p:cNvSpPr>
          <p:nvPr>
            <p:ph type="sldNum" sz="quarter" idx="10"/>
          </p:nvPr>
        </p:nvSpPr>
        <p:spPr/>
        <p:txBody>
          <a:bodyPr/>
          <a:lstStyle/>
          <a:p>
            <a:fld id="{AEAC4FA8-81C6-4D1F-991B-644C8D4FD7E8}" type="slidenum">
              <a:rPr lang="en-US" smtClean="0"/>
              <a:t>4</a:t>
            </a:fld>
            <a:endParaRPr lang="en-US"/>
          </a:p>
        </p:txBody>
      </p:sp>
    </p:spTree>
    <p:extLst>
      <p:ext uri="{BB962C8B-B14F-4D97-AF65-F5344CB8AC3E}">
        <p14:creationId xmlns:p14="http://schemas.microsoft.com/office/powerpoint/2010/main" val="2628350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3C55EE-7AF6-4262-442C-5E339868D2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B94192-96B0-97BA-128B-9132B737F4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D65E93-2C90-DAB7-B165-651BA555952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B03C7DE-00AE-7DB9-6CC3-56A802C5A84D}"/>
              </a:ext>
            </a:extLst>
          </p:cNvPr>
          <p:cNvSpPr>
            <a:spLocks noGrp="1"/>
          </p:cNvSpPr>
          <p:nvPr>
            <p:ph type="sldNum" sz="quarter" idx="10"/>
          </p:nvPr>
        </p:nvSpPr>
        <p:spPr/>
        <p:txBody>
          <a:bodyPr/>
          <a:lstStyle/>
          <a:p>
            <a:fld id="{AEAC4FA8-81C6-4D1F-991B-644C8D4FD7E8}" type="slidenum">
              <a:rPr lang="en-US" smtClean="0"/>
              <a:t>6</a:t>
            </a:fld>
            <a:endParaRPr lang="en-US"/>
          </a:p>
        </p:txBody>
      </p:sp>
    </p:spTree>
    <p:extLst>
      <p:ext uri="{BB962C8B-B14F-4D97-AF65-F5344CB8AC3E}">
        <p14:creationId xmlns:p14="http://schemas.microsoft.com/office/powerpoint/2010/main" val="1252521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3C55EE-7AF6-4262-442C-5E339868D2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B94192-96B0-97BA-128B-9132B737F4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D65E93-2C90-DAB7-B165-651BA555952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B03C7DE-00AE-7DB9-6CC3-56A802C5A84D}"/>
              </a:ext>
            </a:extLst>
          </p:cNvPr>
          <p:cNvSpPr>
            <a:spLocks noGrp="1"/>
          </p:cNvSpPr>
          <p:nvPr>
            <p:ph type="sldNum" sz="quarter" idx="10"/>
          </p:nvPr>
        </p:nvSpPr>
        <p:spPr/>
        <p:txBody>
          <a:bodyPr/>
          <a:lstStyle/>
          <a:p>
            <a:fld id="{AEAC4FA8-81C6-4D1F-991B-644C8D4FD7E8}" type="slidenum">
              <a:rPr lang="en-US" smtClean="0"/>
              <a:t>7</a:t>
            </a:fld>
            <a:endParaRPr lang="en-US"/>
          </a:p>
        </p:txBody>
      </p:sp>
    </p:spTree>
    <p:extLst>
      <p:ext uri="{BB962C8B-B14F-4D97-AF65-F5344CB8AC3E}">
        <p14:creationId xmlns:p14="http://schemas.microsoft.com/office/powerpoint/2010/main" val="2024090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3C55EE-7AF6-4262-442C-5E339868D2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B94192-96B0-97BA-128B-9132B737F4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D65E93-2C90-DAB7-B165-651BA555952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B03C7DE-00AE-7DB9-6CC3-56A802C5A84D}"/>
              </a:ext>
            </a:extLst>
          </p:cNvPr>
          <p:cNvSpPr>
            <a:spLocks noGrp="1"/>
          </p:cNvSpPr>
          <p:nvPr>
            <p:ph type="sldNum" sz="quarter" idx="10"/>
          </p:nvPr>
        </p:nvSpPr>
        <p:spPr/>
        <p:txBody>
          <a:bodyPr/>
          <a:lstStyle/>
          <a:p>
            <a:fld id="{AEAC4FA8-81C6-4D1F-991B-644C8D4FD7E8}" type="slidenum">
              <a:rPr lang="en-US" smtClean="0"/>
              <a:t>8</a:t>
            </a:fld>
            <a:endParaRPr lang="en-US"/>
          </a:p>
        </p:txBody>
      </p:sp>
    </p:spTree>
    <p:extLst>
      <p:ext uri="{BB962C8B-B14F-4D97-AF65-F5344CB8AC3E}">
        <p14:creationId xmlns:p14="http://schemas.microsoft.com/office/powerpoint/2010/main" val="4133506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198FDB-C996-7F6C-8173-80ADEAFC9D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47230E-83A0-7366-8F03-6C7FFEDD47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578662-9B4C-5E45-4B8D-122ABB1CED0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F749087-6899-0840-3D07-6E4C5A4A476F}"/>
              </a:ext>
            </a:extLst>
          </p:cNvPr>
          <p:cNvSpPr>
            <a:spLocks noGrp="1"/>
          </p:cNvSpPr>
          <p:nvPr>
            <p:ph type="sldNum" sz="quarter" idx="10"/>
          </p:nvPr>
        </p:nvSpPr>
        <p:spPr/>
        <p:txBody>
          <a:bodyPr/>
          <a:lstStyle/>
          <a:p>
            <a:fld id="{AEAC4FA8-81C6-4D1F-991B-644C8D4FD7E8}" type="slidenum">
              <a:rPr lang="en-US" smtClean="0"/>
              <a:t>9</a:t>
            </a:fld>
            <a:endParaRPr lang="en-US"/>
          </a:p>
        </p:txBody>
      </p:sp>
    </p:spTree>
    <p:extLst>
      <p:ext uri="{BB962C8B-B14F-4D97-AF65-F5344CB8AC3E}">
        <p14:creationId xmlns:p14="http://schemas.microsoft.com/office/powerpoint/2010/main" val="255282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3C55EE-7AF6-4262-442C-5E339868D2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B94192-96B0-97BA-128B-9132B737F4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D65E93-2C90-DAB7-B165-651BA555952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B03C7DE-00AE-7DB9-6CC3-56A802C5A84D}"/>
              </a:ext>
            </a:extLst>
          </p:cNvPr>
          <p:cNvSpPr>
            <a:spLocks noGrp="1"/>
          </p:cNvSpPr>
          <p:nvPr>
            <p:ph type="sldNum" sz="quarter" idx="10"/>
          </p:nvPr>
        </p:nvSpPr>
        <p:spPr/>
        <p:txBody>
          <a:bodyPr/>
          <a:lstStyle/>
          <a:p>
            <a:fld id="{AEAC4FA8-81C6-4D1F-991B-644C8D4FD7E8}" type="slidenum">
              <a:rPr lang="en-US" smtClean="0"/>
              <a:t>14</a:t>
            </a:fld>
            <a:endParaRPr lang="en-US"/>
          </a:p>
        </p:txBody>
      </p:sp>
    </p:spTree>
    <p:extLst>
      <p:ext uri="{BB962C8B-B14F-4D97-AF65-F5344CB8AC3E}">
        <p14:creationId xmlns:p14="http://schemas.microsoft.com/office/powerpoint/2010/main" val="1708787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3C55EE-7AF6-4262-442C-5E339868D2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B94192-96B0-97BA-128B-9132B737F4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D65E93-2C90-DAB7-B165-651BA555952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B03C7DE-00AE-7DB9-6CC3-56A802C5A84D}"/>
              </a:ext>
            </a:extLst>
          </p:cNvPr>
          <p:cNvSpPr>
            <a:spLocks noGrp="1"/>
          </p:cNvSpPr>
          <p:nvPr>
            <p:ph type="sldNum" sz="quarter" idx="10"/>
          </p:nvPr>
        </p:nvSpPr>
        <p:spPr/>
        <p:txBody>
          <a:bodyPr/>
          <a:lstStyle/>
          <a:p>
            <a:fld id="{AEAC4FA8-81C6-4D1F-991B-644C8D4FD7E8}" type="slidenum">
              <a:rPr lang="en-US" smtClean="0"/>
              <a:t>15</a:t>
            </a:fld>
            <a:endParaRPr lang="en-US"/>
          </a:p>
        </p:txBody>
      </p:sp>
    </p:spTree>
    <p:extLst>
      <p:ext uri="{BB962C8B-B14F-4D97-AF65-F5344CB8AC3E}">
        <p14:creationId xmlns:p14="http://schemas.microsoft.com/office/powerpoint/2010/main" val="4136776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6F0EFC8-5458-40F8-A9D3-9E9F647C62CA}" type="datetimeFigureOut">
              <a:rPr lang="en-US" smtClean="0"/>
              <a:t>11/18/24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49BEC1-F665-4B60-9DEA-8BCFB2753153}" type="slidenum">
              <a:rPr lang="en-US" smtClean="0"/>
              <a:t>‹#›</a:t>
            </a:fld>
            <a:endParaRPr lang="en-US"/>
          </a:p>
        </p:txBody>
      </p:sp>
    </p:spTree>
    <p:extLst>
      <p:ext uri="{BB962C8B-B14F-4D97-AF65-F5344CB8AC3E}">
        <p14:creationId xmlns:p14="http://schemas.microsoft.com/office/powerpoint/2010/main" val="3146628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F0EFC8-5458-40F8-A9D3-9E9F647C62CA}" type="datetimeFigureOut">
              <a:rPr lang="en-US" smtClean="0"/>
              <a:t>11/18/24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49BEC1-F665-4B60-9DEA-8BCFB2753153}" type="slidenum">
              <a:rPr lang="en-US" smtClean="0"/>
              <a:t>‹#›</a:t>
            </a:fld>
            <a:endParaRPr lang="en-US"/>
          </a:p>
        </p:txBody>
      </p:sp>
    </p:spTree>
    <p:extLst>
      <p:ext uri="{BB962C8B-B14F-4D97-AF65-F5344CB8AC3E}">
        <p14:creationId xmlns:p14="http://schemas.microsoft.com/office/powerpoint/2010/main" val="464878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F0EFC8-5458-40F8-A9D3-9E9F647C62CA}" type="datetimeFigureOut">
              <a:rPr lang="en-US" smtClean="0"/>
              <a:t>11/18/24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49BEC1-F665-4B60-9DEA-8BCFB2753153}" type="slidenum">
              <a:rPr lang="en-US" smtClean="0"/>
              <a:t>‹#›</a:t>
            </a:fld>
            <a:endParaRPr lang="en-US"/>
          </a:p>
        </p:txBody>
      </p:sp>
    </p:spTree>
    <p:extLst>
      <p:ext uri="{BB962C8B-B14F-4D97-AF65-F5344CB8AC3E}">
        <p14:creationId xmlns:p14="http://schemas.microsoft.com/office/powerpoint/2010/main" val="2853462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F0EFC8-5458-40F8-A9D3-9E9F647C62CA}" type="datetimeFigureOut">
              <a:rPr lang="en-US" smtClean="0"/>
              <a:t>11/18/24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49BEC1-F665-4B60-9DEA-8BCFB2753153}" type="slidenum">
              <a:rPr lang="en-US" smtClean="0"/>
              <a:t>‹#›</a:t>
            </a:fld>
            <a:endParaRPr lang="en-US"/>
          </a:p>
        </p:txBody>
      </p:sp>
    </p:spTree>
    <p:extLst>
      <p:ext uri="{BB962C8B-B14F-4D97-AF65-F5344CB8AC3E}">
        <p14:creationId xmlns:p14="http://schemas.microsoft.com/office/powerpoint/2010/main" val="2658955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F0EFC8-5458-40F8-A9D3-9E9F647C62CA}" type="datetimeFigureOut">
              <a:rPr lang="en-US" smtClean="0"/>
              <a:t>11/18/24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49BEC1-F665-4B60-9DEA-8BCFB2753153}" type="slidenum">
              <a:rPr lang="en-US" smtClean="0"/>
              <a:t>‹#›</a:t>
            </a:fld>
            <a:endParaRPr lang="en-US"/>
          </a:p>
        </p:txBody>
      </p:sp>
    </p:spTree>
    <p:extLst>
      <p:ext uri="{BB962C8B-B14F-4D97-AF65-F5344CB8AC3E}">
        <p14:creationId xmlns:p14="http://schemas.microsoft.com/office/powerpoint/2010/main" val="2689954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6F0EFC8-5458-40F8-A9D3-9E9F647C62CA}" type="datetimeFigureOut">
              <a:rPr lang="en-US" smtClean="0"/>
              <a:t>11/18/24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49BEC1-F665-4B60-9DEA-8BCFB2753153}" type="slidenum">
              <a:rPr lang="en-US" smtClean="0"/>
              <a:t>‹#›</a:t>
            </a:fld>
            <a:endParaRPr lang="en-US"/>
          </a:p>
        </p:txBody>
      </p:sp>
    </p:spTree>
    <p:extLst>
      <p:ext uri="{BB962C8B-B14F-4D97-AF65-F5344CB8AC3E}">
        <p14:creationId xmlns:p14="http://schemas.microsoft.com/office/powerpoint/2010/main" val="1790063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6F0EFC8-5458-40F8-A9D3-9E9F647C62CA}" type="datetimeFigureOut">
              <a:rPr lang="en-US" smtClean="0"/>
              <a:t>11/18/24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49BEC1-F665-4B60-9DEA-8BCFB2753153}" type="slidenum">
              <a:rPr lang="en-US" smtClean="0"/>
              <a:t>‹#›</a:t>
            </a:fld>
            <a:endParaRPr lang="en-US"/>
          </a:p>
        </p:txBody>
      </p:sp>
    </p:spTree>
    <p:extLst>
      <p:ext uri="{BB962C8B-B14F-4D97-AF65-F5344CB8AC3E}">
        <p14:creationId xmlns:p14="http://schemas.microsoft.com/office/powerpoint/2010/main" val="3638571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6F0EFC8-5458-40F8-A9D3-9E9F647C62CA}" type="datetimeFigureOut">
              <a:rPr lang="en-US" smtClean="0"/>
              <a:t>11/18/24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49BEC1-F665-4B60-9DEA-8BCFB2753153}" type="slidenum">
              <a:rPr lang="en-US" smtClean="0"/>
              <a:t>‹#›</a:t>
            </a:fld>
            <a:endParaRPr lang="en-US"/>
          </a:p>
        </p:txBody>
      </p:sp>
    </p:spTree>
    <p:extLst>
      <p:ext uri="{BB962C8B-B14F-4D97-AF65-F5344CB8AC3E}">
        <p14:creationId xmlns:p14="http://schemas.microsoft.com/office/powerpoint/2010/main" val="2041768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F0EFC8-5458-40F8-A9D3-9E9F647C62CA}" type="datetimeFigureOut">
              <a:rPr lang="en-US" smtClean="0"/>
              <a:t>11/18/24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49BEC1-F665-4B60-9DEA-8BCFB2753153}" type="slidenum">
              <a:rPr lang="en-US" smtClean="0"/>
              <a:t>‹#›</a:t>
            </a:fld>
            <a:endParaRPr lang="en-US"/>
          </a:p>
        </p:txBody>
      </p:sp>
    </p:spTree>
    <p:extLst>
      <p:ext uri="{BB962C8B-B14F-4D97-AF65-F5344CB8AC3E}">
        <p14:creationId xmlns:p14="http://schemas.microsoft.com/office/powerpoint/2010/main" val="1801273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F0EFC8-5458-40F8-A9D3-9E9F647C62CA}" type="datetimeFigureOut">
              <a:rPr lang="en-US" smtClean="0"/>
              <a:t>11/18/24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49BEC1-F665-4B60-9DEA-8BCFB2753153}" type="slidenum">
              <a:rPr lang="en-US" smtClean="0"/>
              <a:t>‹#›</a:t>
            </a:fld>
            <a:endParaRPr lang="en-US"/>
          </a:p>
        </p:txBody>
      </p:sp>
    </p:spTree>
    <p:extLst>
      <p:ext uri="{BB962C8B-B14F-4D97-AF65-F5344CB8AC3E}">
        <p14:creationId xmlns:p14="http://schemas.microsoft.com/office/powerpoint/2010/main" val="260808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F0EFC8-5458-40F8-A9D3-9E9F647C62CA}" type="datetimeFigureOut">
              <a:rPr lang="en-US" smtClean="0"/>
              <a:t>11/18/24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49BEC1-F665-4B60-9DEA-8BCFB2753153}" type="slidenum">
              <a:rPr lang="en-US" smtClean="0"/>
              <a:t>‹#›</a:t>
            </a:fld>
            <a:endParaRPr lang="en-US"/>
          </a:p>
        </p:txBody>
      </p:sp>
    </p:spTree>
    <p:extLst>
      <p:ext uri="{BB962C8B-B14F-4D97-AF65-F5344CB8AC3E}">
        <p14:creationId xmlns:p14="http://schemas.microsoft.com/office/powerpoint/2010/main" val="3136031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F0EFC8-5458-40F8-A9D3-9E9F647C62CA}" type="datetimeFigureOut">
              <a:rPr lang="en-US" smtClean="0"/>
              <a:t>11/18/24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49BEC1-F665-4B60-9DEA-8BCFB2753153}" type="slidenum">
              <a:rPr lang="en-US" smtClean="0"/>
              <a:t>‹#›</a:t>
            </a:fld>
            <a:endParaRPr lang="en-US"/>
          </a:p>
        </p:txBody>
      </p:sp>
    </p:spTree>
    <p:extLst>
      <p:ext uri="{BB962C8B-B14F-4D97-AF65-F5344CB8AC3E}">
        <p14:creationId xmlns:p14="http://schemas.microsoft.com/office/powerpoint/2010/main" val="1830258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8535" y="2112638"/>
            <a:ext cx="9114929" cy="1180590"/>
          </a:xfrm>
        </p:spPr>
        <p:txBody>
          <a:bodyPr>
            <a:normAutofit/>
          </a:bodyPr>
          <a:lstStyle/>
          <a:p>
            <a:r>
              <a:rPr lang="en-US" b="1" dirty="0">
                <a:latin typeface="Times New Roman" panose="02020603050405020304" pitchFamily="18" charset="0"/>
                <a:cs typeface="Times New Roman" panose="02020603050405020304" pitchFamily="18" charset="0"/>
              </a:rPr>
              <a:t>Flower Prediction Model </a:t>
            </a:r>
          </a:p>
        </p:txBody>
      </p:sp>
      <p:grpSp>
        <p:nvGrpSpPr>
          <p:cNvPr id="11" name="Group 10"/>
          <p:cNvGrpSpPr/>
          <p:nvPr/>
        </p:nvGrpSpPr>
        <p:grpSpPr>
          <a:xfrm flipV="1">
            <a:off x="2002506" y="3382880"/>
            <a:ext cx="8186988" cy="53049"/>
            <a:chOff x="192628" y="297734"/>
            <a:chExt cx="8757813" cy="34289"/>
          </a:xfrm>
        </p:grpSpPr>
        <p:sp>
          <p:nvSpPr>
            <p:cNvPr id="12" name="Rectangle 11"/>
            <p:cNvSpPr/>
            <p:nvPr/>
          </p:nvSpPr>
          <p:spPr>
            <a:xfrm>
              <a:off x="192628" y="297734"/>
              <a:ext cx="2207419" cy="34289"/>
            </a:xfrm>
            <a:prstGeom prst="rect">
              <a:avLst/>
            </a:prstGeom>
            <a:solidFill>
              <a:srgbClr val="2A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p:cNvSpPr/>
            <p:nvPr/>
          </p:nvSpPr>
          <p:spPr>
            <a:xfrm>
              <a:off x="2400047" y="297734"/>
              <a:ext cx="2207419" cy="34289"/>
            </a:xfrm>
            <a:prstGeom prst="rect">
              <a:avLst/>
            </a:prstGeom>
            <a:solidFill>
              <a:srgbClr val="F397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13"/>
            <p:cNvSpPr/>
            <p:nvPr/>
          </p:nvSpPr>
          <p:spPr>
            <a:xfrm>
              <a:off x="4607466" y="297734"/>
              <a:ext cx="2207418" cy="34289"/>
            </a:xfrm>
            <a:prstGeom prst="rect">
              <a:avLst/>
            </a:prstGeom>
            <a:solidFill>
              <a:srgbClr val="94BA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14"/>
            <p:cNvSpPr/>
            <p:nvPr/>
          </p:nvSpPr>
          <p:spPr>
            <a:xfrm>
              <a:off x="6814885" y="297734"/>
              <a:ext cx="2135556" cy="34289"/>
            </a:xfrm>
            <a:prstGeom prst="rect">
              <a:avLst/>
            </a:prstGeom>
            <a:solidFill>
              <a:srgbClr val="C1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pic>
        <p:nvPicPr>
          <p:cNvPr id="17" name="Picture 16">
            <a:extLst>
              <a:ext uri="{FF2B5EF4-FFF2-40B4-BE49-F238E27FC236}">
                <a16:creationId xmlns:a16="http://schemas.microsoft.com/office/drawing/2014/main" id="{03282C92-A9DB-4CE8-8BF6-91B9EE78F2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38929" y="-401535"/>
            <a:ext cx="1441023" cy="1441023"/>
          </a:xfrm>
          <a:prstGeom prst="rect">
            <a:avLst/>
          </a:prstGeom>
        </p:spPr>
      </p:pic>
      <p:pic>
        <p:nvPicPr>
          <p:cNvPr id="18" name="Picture 17">
            <a:extLst>
              <a:ext uri="{FF2B5EF4-FFF2-40B4-BE49-F238E27FC236}">
                <a16:creationId xmlns:a16="http://schemas.microsoft.com/office/drawing/2014/main" id="{2C59D83E-82B4-4E82-94A3-54BD39F372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784" y="175425"/>
            <a:ext cx="2065911" cy="432348"/>
          </a:xfrm>
          <a:prstGeom prst="rect">
            <a:avLst/>
          </a:prstGeom>
        </p:spPr>
      </p:pic>
      <p:sp>
        <p:nvSpPr>
          <p:cNvPr id="6" name="TextBox 5">
            <a:extLst>
              <a:ext uri="{FF2B5EF4-FFF2-40B4-BE49-F238E27FC236}">
                <a16:creationId xmlns:a16="http://schemas.microsoft.com/office/drawing/2014/main" id="{D8866BFF-C392-1132-B40B-550F9DEB0487}"/>
              </a:ext>
            </a:extLst>
          </p:cNvPr>
          <p:cNvSpPr txBox="1"/>
          <p:nvPr/>
        </p:nvSpPr>
        <p:spPr>
          <a:xfrm>
            <a:off x="5906278" y="4798093"/>
            <a:ext cx="6265174" cy="1107996"/>
          </a:xfrm>
          <a:prstGeom prst="rect">
            <a:avLst/>
          </a:prstGeom>
          <a:noFill/>
        </p:spPr>
        <p:txBody>
          <a:bodyPr wrap="square" lIns="91440" tIns="45720" rIns="91440" bIns="45720" anchor="t">
            <a:spAutoFit/>
          </a:bodyPr>
          <a:lstStyle/>
          <a:p>
            <a:pPr lvl="0"/>
            <a:r>
              <a:rPr lang="en-US" b="1" dirty="0">
                <a:latin typeface="Times New Roman" panose="02020603050405020304" pitchFamily="18" charset="0"/>
                <a:cs typeface="Times New Roman" panose="02020603050405020304" pitchFamily="18" charset="0"/>
              </a:rPr>
              <a:t>Team Members:</a:t>
            </a:r>
            <a:endParaRPr lang="en-US" sz="1600" dirty="0">
              <a:latin typeface="Times New Roman"/>
              <a:cs typeface="Times New Roman"/>
            </a:endParaRPr>
          </a:p>
          <a:p>
            <a:r>
              <a:rPr lang="en-US" sz="1600" dirty="0">
                <a:latin typeface="Times New Roman"/>
                <a:cs typeface="Times New Roman"/>
              </a:rPr>
              <a:t>1.   Varun Gupta, 500101910, Semester 5, AIML (Hons.)</a:t>
            </a:r>
          </a:p>
          <a:p>
            <a:pPr lvl="0"/>
            <a:r>
              <a:rPr lang="en-US" sz="1600" dirty="0">
                <a:latin typeface="Times New Roman" panose="02020603050405020304" pitchFamily="18" charset="0"/>
                <a:cs typeface="Times New Roman" panose="02020603050405020304" pitchFamily="18" charset="0"/>
              </a:rPr>
              <a:t>2.   Lavanya Arora, 500101681, </a:t>
            </a:r>
            <a:r>
              <a:rPr lang="en-US" sz="1600" dirty="0">
                <a:latin typeface="Times New Roman"/>
                <a:cs typeface="Times New Roman"/>
              </a:rPr>
              <a:t>Semester 5, AIML (Hons.)</a:t>
            </a:r>
            <a:endParaRPr lang="en-US" sz="1600" dirty="0">
              <a:latin typeface="Times New Roman" panose="02020603050405020304" pitchFamily="18" charset="0"/>
              <a:cs typeface="Times New Roman" panose="02020603050405020304" pitchFamily="18" charset="0"/>
            </a:endParaRPr>
          </a:p>
          <a:p>
            <a:pPr lvl="0"/>
            <a:r>
              <a:rPr lang="en-US"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02486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D88FAA-1C98-A216-38AD-338BB398BF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2381" y="-332170"/>
            <a:ext cx="1338946" cy="1338946"/>
          </a:xfrm>
          <a:prstGeom prst="rect">
            <a:avLst/>
          </a:prstGeom>
        </p:spPr>
      </p:pic>
      <p:pic>
        <p:nvPicPr>
          <p:cNvPr id="3" name="Picture 2">
            <a:extLst>
              <a:ext uri="{FF2B5EF4-FFF2-40B4-BE49-F238E27FC236}">
                <a16:creationId xmlns:a16="http://schemas.microsoft.com/office/drawing/2014/main" id="{D62E809C-C7DF-4C64-158D-EB95D2C05E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673" y="139955"/>
            <a:ext cx="1885992" cy="394695"/>
          </a:xfrm>
          <a:prstGeom prst="rect">
            <a:avLst/>
          </a:prstGeom>
        </p:spPr>
      </p:pic>
      <p:sp>
        <p:nvSpPr>
          <p:cNvPr id="4" name="TextBox 1">
            <a:extLst>
              <a:ext uri="{FF2B5EF4-FFF2-40B4-BE49-F238E27FC236}">
                <a16:creationId xmlns:a16="http://schemas.microsoft.com/office/drawing/2014/main" id="{09C3D127-DFC9-9A69-AFAE-470590C32686}"/>
              </a:ext>
            </a:extLst>
          </p:cNvPr>
          <p:cNvSpPr txBox="1"/>
          <p:nvPr/>
        </p:nvSpPr>
        <p:spPr>
          <a:xfrm>
            <a:off x="305404" y="822378"/>
            <a:ext cx="753036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rgbClr val="46B0FA"/>
                </a:solidFill>
                <a:latin typeface="Times New Roman" panose="02020603050405020304" pitchFamily="18" charset="0"/>
                <a:cs typeface="Times New Roman" panose="02020603050405020304" pitchFamily="18" charset="0"/>
              </a:rPr>
              <a:t>Model 1  </a:t>
            </a:r>
            <a:endParaRPr lang="en-IN" sz="3600" b="1" dirty="0">
              <a:solidFill>
                <a:srgbClr val="46B0FA"/>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550427C-B343-4475-97EE-1C5EFC5673CF}"/>
              </a:ext>
            </a:extLst>
          </p:cNvPr>
          <p:cNvSpPr txBox="1"/>
          <p:nvPr/>
        </p:nvSpPr>
        <p:spPr>
          <a:xfrm>
            <a:off x="120673" y="1468709"/>
            <a:ext cx="6687900" cy="1200329"/>
          </a:xfrm>
          <a:prstGeom prst="rect">
            <a:avLst/>
          </a:prstGeom>
          <a:noFill/>
        </p:spPr>
        <p:txBody>
          <a:bodyPr wrap="square" rtlCol="0">
            <a:spAutoFit/>
          </a:bodyPr>
          <a:lstStyle/>
          <a:p>
            <a:endParaRPr lang="en-US" sz="1800" dirty="0">
              <a:latin typeface="Times New Roman" panose="02020603050405020304" pitchFamily="18" charset="0"/>
              <a:cs typeface="Times New Roman" panose="02020603050405020304" pitchFamily="18" charset="0"/>
            </a:endParaRPr>
          </a:p>
          <a:p>
            <a:endParaRPr lang="en-US" dirty="0"/>
          </a:p>
          <a:p>
            <a:endParaRPr lang="en-US" sz="1800" dirty="0"/>
          </a:p>
          <a:p>
            <a:endParaRPr lang="en-US" dirty="0"/>
          </a:p>
        </p:txBody>
      </p:sp>
      <p:sp>
        <p:nvSpPr>
          <p:cNvPr id="6" name="TextBox 5">
            <a:extLst>
              <a:ext uri="{FF2B5EF4-FFF2-40B4-BE49-F238E27FC236}">
                <a16:creationId xmlns:a16="http://schemas.microsoft.com/office/drawing/2014/main" id="{912F28BB-F0B2-F30A-0B11-FABE5E251502}"/>
              </a:ext>
            </a:extLst>
          </p:cNvPr>
          <p:cNvSpPr txBox="1"/>
          <p:nvPr/>
        </p:nvSpPr>
        <p:spPr>
          <a:xfrm>
            <a:off x="6608560" y="1511658"/>
            <a:ext cx="5238138" cy="646331"/>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8B14C57-0075-C493-8038-4EFAA94BFE2C}"/>
              </a:ext>
            </a:extLst>
          </p:cNvPr>
          <p:cNvSpPr txBox="1"/>
          <p:nvPr/>
        </p:nvSpPr>
        <p:spPr>
          <a:xfrm>
            <a:off x="871605" y="1609730"/>
            <a:ext cx="4743065" cy="5632311"/>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1. Model Overview:</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Base Model:</a:t>
            </a:r>
            <a:r>
              <a:rPr lang="en-IN" dirty="0">
                <a:latin typeface="Times New Roman" panose="02020603050405020304" pitchFamily="18" charset="0"/>
                <a:cs typeface="Times New Roman" panose="02020603050405020304" pitchFamily="18" charset="0"/>
              </a:rPr>
              <a:t> EfficientNetB0 (pre-trained, non-trainable).</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Input Shape:</a:t>
            </a:r>
            <a:r>
              <a:rPr lang="en-IN" dirty="0">
                <a:latin typeface="Times New Roman" panose="02020603050405020304" pitchFamily="18" charset="0"/>
                <a:cs typeface="Times New Roman" panose="02020603050405020304" pitchFamily="18" charset="0"/>
              </a:rPr>
              <a:t> (224, 224, 3).</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Custom Layers:</a:t>
            </a:r>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 augmentation for generalization.</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Global Average Pooling for dimensionality reduction.</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Dense layer with </a:t>
            </a:r>
            <a:r>
              <a:rPr lang="en-IN" dirty="0" err="1">
                <a:latin typeface="Times New Roman" panose="02020603050405020304" pitchFamily="18" charset="0"/>
                <a:cs typeface="Times New Roman" panose="02020603050405020304" pitchFamily="18" charset="0"/>
              </a:rPr>
              <a:t>softmax</a:t>
            </a:r>
            <a:r>
              <a:rPr lang="en-IN" dirty="0">
                <a:latin typeface="Times New Roman" panose="02020603050405020304" pitchFamily="18" charset="0"/>
                <a:cs typeface="Times New Roman" panose="02020603050405020304" pitchFamily="18" charset="0"/>
              </a:rPr>
              <a:t> activation for multi-class classification.</a:t>
            </a:r>
          </a:p>
          <a:p>
            <a:pPr lvl="1"/>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2. Training Details:</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Loss Function:</a:t>
            </a:r>
            <a:r>
              <a:rPr lang="en-IN" dirty="0">
                <a:latin typeface="Times New Roman" panose="02020603050405020304" pitchFamily="18" charset="0"/>
                <a:cs typeface="Times New Roman" panose="02020603050405020304" pitchFamily="18" charset="0"/>
              </a:rPr>
              <a:t> Categorical </a:t>
            </a:r>
            <a:r>
              <a:rPr lang="en-IN" dirty="0" err="1">
                <a:latin typeface="Times New Roman" panose="02020603050405020304" pitchFamily="18" charset="0"/>
                <a:cs typeface="Times New Roman" panose="02020603050405020304" pitchFamily="18" charset="0"/>
              </a:rPr>
              <a:t>Crossentropy</a:t>
            </a:r>
            <a:r>
              <a:rPr lang="en-IN"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Optimizer:</a:t>
            </a:r>
            <a:r>
              <a:rPr lang="en-IN" dirty="0">
                <a:latin typeface="Times New Roman" panose="02020603050405020304" pitchFamily="18" charset="0"/>
                <a:cs typeface="Times New Roman" panose="02020603050405020304" pitchFamily="18" charset="0"/>
              </a:rPr>
              <a:t> Adam.</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Epochs:</a:t>
            </a:r>
            <a:r>
              <a:rPr lang="en-IN" dirty="0">
                <a:latin typeface="Times New Roman" panose="02020603050405020304" pitchFamily="18" charset="0"/>
                <a:cs typeface="Times New Roman" panose="02020603050405020304" pitchFamily="18" charset="0"/>
              </a:rPr>
              <a:t> 5.</a:t>
            </a:r>
          </a:p>
          <a:p>
            <a:pPr marL="742950" lvl="1"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a:p>
            <a:endParaRPr lang="en-IN" dirty="0"/>
          </a:p>
          <a:p>
            <a:endParaRPr lang="en-IN" dirty="0"/>
          </a:p>
        </p:txBody>
      </p:sp>
      <p:sp>
        <p:nvSpPr>
          <p:cNvPr id="8" name="TextBox 7">
            <a:extLst>
              <a:ext uri="{FF2B5EF4-FFF2-40B4-BE49-F238E27FC236}">
                <a16:creationId xmlns:a16="http://schemas.microsoft.com/office/drawing/2014/main" id="{AA606FCA-AB39-FE98-73B6-884CDB43B437}"/>
              </a:ext>
            </a:extLst>
          </p:cNvPr>
          <p:cNvSpPr txBox="1"/>
          <p:nvPr/>
        </p:nvSpPr>
        <p:spPr>
          <a:xfrm>
            <a:off x="6554524" y="1387406"/>
            <a:ext cx="4550265" cy="4801314"/>
          </a:xfrm>
          <a:prstGeom prst="rect">
            <a:avLst/>
          </a:prstGeom>
          <a:noFill/>
        </p:spPr>
        <p:txBody>
          <a:bodyPr wrap="square">
            <a:spAutoFit/>
          </a:bodyPr>
          <a:lstStyle/>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3. Key Insights:</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Significant improvement in accuracy and reduction in loss across epochs.</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Validation accuracy consistently outperformed training accuracy, indicating effective generalization.</a:t>
            </a:r>
          </a:p>
          <a:p>
            <a:pP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4. Future Steps:</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Fine-tune the base model for further improvement.</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Experiment with hyperparameter tuning and learning rate scheduling.</a:t>
            </a:r>
          </a:p>
          <a:p>
            <a:endParaRPr lang="en-IN" dirty="0">
              <a:latin typeface="Times New Roman" panose="02020603050405020304" pitchFamily="18" charset="0"/>
              <a:cs typeface="Times New Roman" panose="02020603050405020304" pitchFamily="18" charset="0"/>
            </a:endParaRPr>
          </a:p>
          <a:p>
            <a:endParaRPr lang="en-IN" dirty="0"/>
          </a:p>
          <a:p>
            <a:endParaRPr lang="en-IN" dirty="0"/>
          </a:p>
          <a:p>
            <a:endParaRPr lang="en-IN" dirty="0"/>
          </a:p>
        </p:txBody>
      </p:sp>
    </p:spTree>
    <p:extLst>
      <p:ext uri="{BB962C8B-B14F-4D97-AF65-F5344CB8AC3E}">
        <p14:creationId xmlns:p14="http://schemas.microsoft.com/office/powerpoint/2010/main" val="603287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B41658-5969-3417-3AA3-F26BAA8741D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2381" y="-332170"/>
            <a:ext cx="1338946" cy="1338946"/>
          </a:xfrm>
          <a:prstGeom prst="rect">
            <a:avLst/>
          </a:prstGeom>
        </p:spPr>
      </p:pic>
      <p:pic>
        <p:nvPicPr>
          <p:cNvPr id="3" name="Picture 2">
            <a:extLst>
              <a:ext uri="{FF2B5EF4-FFF2-40B4-BE49-F238E27FC236}">
                <a16:creationId xmlns:a16="http://schemas.microsoft.com/office/drawing/2014/main" id="{C078A85F-0050-429B-A0EB-36EB1C3946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673" y="139955"/>
            <a:ext cx="1885992" cy="394695"/>
          </a:xfrm>
          <a:prstGeom prst="rect">
            <a:avLst/>
          </a:prstGeom>
        </p:spPr>
      </p:pic>
      <p:graphicFrame>
        <p:nvGraphicFramePr>
          <p:cNvPr id="5" name="Table 4">
            <a:extLst>
              <a:ext uri="{FF2B5EF4-FFF2-40B4-BE49-F238E27FC236}">
                <a16:creationId xmlns:a16="http://schemas.microsoft.com/office/drawing/2014/main" id="{76B8499E-2217-E26F-336E-7AF7D98F049D}"/>
              </a:ext>
            </a:extLst>
          </p:cNvPr>
          <p:cNvGraphicFramePr>
            <a:graphicFrameLocks noGrp="1"/>
          </p:cNvGraphicFramePr>
          <p:nvPr>
            <p:extLst>
              <p:ext uri="{D42A27DB-BD31-4B8C-83A1-F6EECF244321}">
                <p14:modId xmlns:p14="http://schemas.microsoft.com/office/powerpoint/2010/main" val="616259344"/>
              </p:ext>
            </p:extLst>
          </p:nvPr>
        </p:nvGraphicFramePr>
        <p:xfrm>
          <a:off x="260522" y="2514600"/>
          <a:ext cx="6132322" cy="1828800"/>
        </p:xfrm>
        <a:graphic>
          <a:graphicData uri="http://schemas.openxmlformats.org/drawingml/2006/table">
            <a:tbl>
              <a:tblPr/>
              <a:tblGrid>
                <a:gridCol w="1638681">
                  <a:extLst>
                    <a:ext uri="{9D8B030D-6E8A-4147-A177-3AD203B41FA5}">
                      <a16:colId xmlns:a16="http://schemas.microsoft.com/office/drawing/2014/main" val="3357748513"/>
                    </a:ext>
                  </a:extLst>
                </a:gridCol>
                <a:gridCol w="988441">
                  <a:extLst>
                    <a:ext uri="{9D8B030D-6E8A-4147-A177-3AD203B41FA5}">
                      <a16:colId xmlns:a16="http://schemas.microsoft.com/office/drawing/2014/main" val="3878545121"/>
                    </a:ext>
                  </a:extLst>
                </a:gridCol>
                <a:gridCol w="3505200">
                  <a:extLst>
                    <a:ext uri="{9D8B030D-6E8A-4147-A177-3AD203B41FA5}">
                      <a16:colId xmlns:a16="http://schemas.microsoft.com/office/drawing/2014/main" val="2596283587"/>
                    </a:ext>
                  </a:extLst>
                </a:gridCol>
              </a:tblGrid>
              <a:tr h="0">
                <a:tc>
                  <a:txBody>
                    <a:bodyPr/>
                    <a:lstStyle/>
                    <a:p>
                      <a:r>
                        <a:rPr lang="en-IN" b="1"/>
                        <a:t>Metric</a:t>
                      </a:r>
                      <a:endParaRPr lang="en-IN"/>
                    </a:p>
                  </a:txBody>
                  <a:tcPr anchor="ctr">
                    <a:lnL>
                      <a:noFill/>
                    </a:lnL>
                    <a:lnR>
                      <a:noFill/>
                    </a:lnR>
                    <a:lnT>
                      <a:noFill/>
                    </a:lnT>
                    <a:lnB>
                      <a:noFill/>
                    </a:lnB>
                    <a:noFill/>
                  </a:tcPr>
                </a:tc>
                <a:tc>
                  <a:txBody>
                    <a:bodyPr/>
                    <a:lstStyle/>
                    <a:p>
                      <a:r>
                        <a:rPr lang="en-IN" b="1"/>
                        <a:t>Training</a:t>
                      </a:r>
                      <a:endParaRPr lang="en-IN"/>
                    </a:p>
                  </a:txBody>
                  <a:tcPr anchor="ctr">
                    <a:lnL>
                      <a:noFill/>
                    </a:lnL>
                    <a:lnR>
                      <a:noFill/>
                    </a:lnR>
                    <a:lnT>
                      <a:noFill/>
                    </a:lnT>
                    <a:lnB>
                      <a:noFill/>
                    </a:lnB>
                    <a:noFill/>
                  </a:tcPr>
                </a:tc>
                <a:tc>
                  <a:txBody>
                    <a:bodyPr/>
                    <a:lstStyle/>
                    <a:p>
                      <a:r>
                        <a:rPr lang="en-IN" b="1" dirty="0"/>
                        <a:t>Validation</a:t>
                      </a:r>
                      <a:endParaRPr lang="en-IN" dirty="0"/>
                    </a:p>
                  </a:txBody>
                  <a:tcPr anchor="ctr">
                    <a:lnL>
                      <a:noFill/>
                    </a:lnL>
                    <a:lnR>
                      <a:noFill/>
                    </a:lnR>
                    <a:lnT>
                      <a:noFill/>
                    </a:lnT>
                    <a:lnB>
                      <a:noFill/>
                    </a:lnB>
                    <a:noFill/>
                  </a:tcPr>
                </a:tc>
                <a:extLst>
                  <a:ext uri="{0D108BD9-81ED-4DB2-BD59-A6C34878D82A}">
                    <a16:rowId xmlns:a16="http://schemas.microsoft.com/office/drawing/2014/main" val="742204746"/>
                  </a:ext>
                </a:extLst>
              </a:tr>
              <a:tr h="0">
                <a:tc>
                  <a:txBody>
                    <a:bodyPr/>
                    <a:lstStyle/>
                    <a:p>
                      <a:r>
                        <a:rPr lang="en-IN" dirty="0"/>
                        <a:t>Initial Accuracy</a:t>
                      </a:r>
                    </a:p>
                  </a:txBody>
                  <a:tcPr anchor="ctr">
                    <a:lnL>
                      <a:noFill/>
                    </a:lnL>
                    <a:lnR>
                      <a:noFill/>
                    </a:lnR>
                    <a:lnT>
                      <a:noFill/>
                    </a:lnT>
                    <a:lnB>
                      <a:noFill/>
                    </a:lnB>
                    <a:noFill/>
                  </a:tcPr>
                </a:tc>
                <a:tc>
                  <a:txBody>
                    <a:bodyPr/>
                    <a:lstStyle/>
                    <a:p>
                      <a:r>
                        <a:rPr lang="en-IN" dirty="0"/>
                        <a:t>72.06%</a:t>
                      </a:r>
                    </a:p>
                  </a:txBody>
                  <a:tcPr anchor="ctr">
                    <a:lnL>
                      <a:noFill/>
                    </a:lnL>
                    <a:lnR>
                      <a:noFill/>
                    </a:lnR>
                    <a:lnT>
                      <a:noFill/>
                    </a:lnT>
                    <a:lnB>
                      <a:noFill/>
                    </a:lnB>
                    <a:noFill/>
                  </a:tcPr>
                </a:tc>
                <a:tc>
                  <a:txBody>
                    <a:bodyPr/>
                    <a:lstStyle/>
                    <a:p>
                      <a:r>
                        <a:rPr lang="en-IN" dirty="0"/>
                        <a:t>85.71%</a:t>
                      </a:r>
                    </a:p>
                  </a:txBody>
                  <a:tcPr anchor="ctr">
                    <a:lnL>
                      <a:noFill/>
                    </a:lnL>
                    <a:lnR>
                      <a:noFill/>
                    </a:lnR>
                    <a:lnT>
                      <a:noFill/>
                    </a:lnT>
                    <a:lnB>
                      <a:noFill/>
                    </a:lnB>
                    <a:noFill/>
                  </a:tcPr>
                </a:tc>
                <a:extLst>
                  <a:ext uri="{0D108BD9-81ED-4DB2-BD59-A6C34878D82A}">
                    <a16:rowId xmlns:a16="http://schemas.microsoft.com/office/drawing/2014/main" val="3090267719"/>
                  </a:ext>
                </a:extLst>
              </a:tr>
              <a:tr h="0">
                <a:tc>
                  <a:txBody>
                    <a:bodyPr/>
                    <a:lstStyle/>
                    <a:p>
                      <a:r>
                        <a:rPr lang="en-IN"/>
                        <a:t>Final Accuracy</a:t>
                      </a:r>
                    </a:p>
                  </a:txBody>
                  <a:tcPr anchor="ctr">
                    <a:lnL>
                      <a:noFill/>
                    </a:lnL>
                    <a:lnR>
                      <a:noFill/>
                    </a:lnR>
                    <a:lnT>
                      <a:noFill/>
                    </a:lnT>
                    <a:lnB>
                      <a:noFill/>
                    </a:lnB>
                    <a:noFill/>
                  </a:tcPr>
                </a:tc>
                <a:tc>
                  <a:txBody>
                    <a:bodyPr/>
                    <a:lstStyle/>
                    <a:p>
                      <a:r>
                        <a:rPr lang="en-IN" dirty="0"/>
                        <a:t>89.93%</a:t>
                      </a:r>
                    </a:p>
                  </a:txBody>
                  <a:tcPr anchor="ctr">
                    <a:lnL>
                      <a:noFill/>
                    </a:lnL>
                    <a:lnR>
                      <a:noFill/>
                    </a:lnR>
                    <a:lnT>
                      <a:noFill/>
                    </a:lnT>
                    <a:lnB>
                      <a:noFill/>
                    </a:lnB>
                    <a:noFill/>
                  </a:tcPr>
                </a:tc>
                <a:tc>
                  <a:txBody>
                    <a:bodyPr/>
                    <a:lstStyle/>
                    <a:p>
                      <a:r>
                        <a:rPr lang="en-IN" dirty="0"/>
                        <a:t>91.52%</a:t>
                      </a:r>
                    </a:p>
                  </a:txBody>
                  <a:tcPr anchor="ctr">
                    <a:lnL>
                      <a:noFill/>
                    </a:lnL>
                    <a:lnR>
                      <a:noFill/>
                    </a:lnR>
                    <a:lnT>
                      <a:noFill/>
                    </a:lnT>
                    <a:lnB>
                      <a:noFill/>
                    </a:lnB>
                    <a:noFill/>
                  </a:tcPr>
                </a:tc>
                <a:extLst>
                  <a:ext uri="{0D108BD9-81ED-4DB2-BD59-A6C34878D82A}">
                    <a16:rowId xmlns:a16="http://schemas.microsoft.com/office/drawing/2014/main" val="1233478254"/>
                  </a:ext>
                </a:extLst>
              </a:tr>
              <a:tr h="0">
                <a:tc>
                  <a:txBody>
                    <a:bodyPr/>
                    <a:lstStyle/>
                    <a:p>
                      <a:r>
                        <a:rPr lang="en-IN" dirty="0"/>
                        <a:t>Initial Loss</a:t>
                      </a:r>
                    </a:p>
                  </a:txBody>
                  <a:tcPr anchor="ctr">
                    <a:lnL>
                      <a:noFill/>
                    </a:lnL>
                    <a:lnR>
                      <a:noFill/>
                    </a:lnR>
                    <a:lnT>
                      <a:noFill/>
                    </a:lnT>
                    <a:lnB>
                      <a:noFill/>
                    </a:lnB>
                    <a:noFill/>
                  </a:tcPr>
                </a:tc>
                <a:tc>
                  <a:txBody>
                    <a:bodyPr/>
                    <a:lstStyle/>
                    <a:p>
                      <a:r>
                        <a:rPr lang="en-IN" dirty="0"/>
                        <a:t>0.8168</a:t>
                      </a:r>
                    </a:p>
                  </a:txBody>
                  <a:tcPr anchor="ctr">
                    <a:lnL>
                      <a:noFill/>
                    </a:lnL>
                    <a:lnR>
                      <a:noFill/>
                    </a:lnR>
                    <a:lnT>
                      <a:noFill/>
                    </a:lnT>
                    <a:lnB>
                      <a:noFill/>
                    </a:lnB>
                    <a:noFill/>
                  </a:tcPr>
                </a:tc>
                <a:tc>
                  <a:txBody>
                    <a:bodyPr/>
                    <a:lstStyle/>
                    <a:p>
                      <a:r>
                        <a:rPr lang="en-IN"/>
                        <a:t>0.4429</a:t>
                      </a:r>
                    </a:p>
                  </a:txBody>
                  <a:tcPr anchor="ctr">
                    <a:lnL>
                      <a:noFill/>
                    </a:lnL>
                    <a:lnR>
                      <a:noFill/>
                    </a:lnR>
                    <a:lnT>
                      <a:noFill/>
                    </a:lnT>
                    <a:lnB>
                      <a:noFill/>
                    </a:lnB>
                    <a:noFill/>
                  </a:tcPr>
                </a:tc>
                <a:extLst>
                  <a:ext uri="{0D108BD9-81ED-4DB2-BD59-A6C34878D82A}">
                    <a16:rowId xmlns:a16="http://schemas.microsoft.com/office/drawing/2014/main" val="538363023"/>
                  </a:ext>
                </a:extLst>
              </a:tr>
              <a:tr h="0">
                <a:tc>
                  <a:txBody>
                    <a:bodyPr/>
                    <a:lstStyle/>
                    <a:p>
                      <a:r>
                        <a:rPr lang="en-IN"/>
                        <a:t>Final Loss</a:t>
                      </a:r>
                    </a:p>
                  </a:txBody>
                  <a:tcPr anchor="ctr">
                    <a:lnL>
                      <a:noFill/>
                    </a:lnL>
                    <a:lnR>
                      <a:noFill/>
                    </a:lnR>
                    <a:lnT>
                      <a:noFill/>
                    </a:lnT>
                    <a:lnB>
                      <a:noFill/>
                    </a:lnB>
                    <a:noFill/>
                  </a:tcPr>
                </a:tc>
                <a:tc>
                  <a:txBody>
                    <a:bodyPr/>
                    <a:lstStyle/>
                    <a:p>
                      <a:r>
                        <a:rPr lang="en-IN"/>
                        <a:t>0.3036</a:t>
                      </a:r>
                    </a:p>
                  </a:txBody>
                  <a:tcPr anchor="ctr">
                    <a:lnL>
                      <a:noFill/>
                    </a:lnL>
                    <a:lnR>
                      <a:noFill/>
                    </a:lnR>
                    <a:lnT>
                      <a:noFill/>
                    </a:lnT>
                    <a:lnB>
                      <a:noFill/>
                    </a:lnB>
                    <a:noFill/>
                  </a:tcPr>
                </a:tc>
                <a:tc>
                  <a:txBody>
                    <a:bodyPr/>
                    <a:lstStyle/>
                    <a:p>
                      <a:r>
                        <a:rPr lang="en-IN" dirty="0"/>
                        <a:t>0.2366</a:t>
                      </a:r>
                    </a:p>
                  </a:txBody>
                  <a:tcPr anchor="ctr">
                    <a:lnL>
                      <a:noFill/>
                    </a:lnL>
                    <a:lnR>
                      <a:noFill/>
                    </a:lnR>
                    <a:lnT>
                      <a:noFill/>
                    </a:lnT>
                    <a:lnB>
                      <a:noFill/>
                    </a:lnB>
                    <a:noFill/>
                  </a:tcPr>
                </a:tc>
                <a:extLst>
                  <a:ext uri="{0D108BD9-81ED-4DB2-BD59-A6C34878D82A}">
                    <a16:rowId xmlns:a16="http://schemas.microsoft.com/office/drawing/2014/main" val="2227568048"/>
                  </a:ext>
                </a:extLst>
              </a:tr>
            </a:tbl>
          </a:graphicData>
        </a:graphic>
      </p:graphicFrame>
      <p:sp>
        <p:nvSpPr>
          <p:cNvPr id="6" name="Rectangle 1">
            <a:extLst>
              <a:ext uri="{FF2B5EF4-FFF2-40B4-BE49-F238E27FC236}">
                <a16:creationId xmlns:a16="http://schemas.microsoft.com/office/drawing/2014/main" id="{24358002-1469-C53D-8765-3E6A297F40D5}"/>
              </a:ext>
            </a:extLst>
          </p:cNvPr>
          <p:cNvSpPr>
            <a:spLocks noChangeArrowheads="1"/>
          </p:cNvSpPr>
          <p:nvPr/>
        </p:nvSpPr>
        <p:spPr bwMode="auto">
          <a:xfrm>
            <a:off x="260522" y="2037834"/>
            <a:ext cx="25763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Summary: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9" name="Picture 8" descr="A graph with blue and orange lines&#10;&#10;Description automatically generated">
            <a:extLst>
              <a:ext uri="{FF2B5EF4-FFF2-40B4-BE49-F238E27FC236}">
                <a16:creationId xmlns:a16="http://schemas.microsoft.com/office/drawing/2014/main" id="{944BF90D-F5CF-616C-D34A-C779F19C5E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5953" y="1016000"/>
            <a:ext cx="3246120" cy="2413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C10BDA3F-9CA5-F80A-2316-A680B55640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5953" y="4046369"/>
            <a:ext cx="3302000" cy="24282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Rectangle 4">
            <a:extLst>
              <a:ext uri="{FF2B5EF4-FFF2-40B4-BE49-F238E27FC236}">
                <a16:creationId xmlns:a16="http://schemas.microsoft.com/office/drawing/2014/main" id="{718F5ADB-2D93-1CF9-33D1-E6C683369260}"/>
              </a:ext>
            </a:extLst>
          </p:cNvPr>
          <p:cNvSpPr>
            <a:spLocks noChangeArrowheads="1"/>
          </p:cNvSpPr>
          <p:nvPr/>
        </p:nvSpPr>
        <p:spPr bwMode="auto">
          <a:xfrm>
            <a:off x="7057016" y="1371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5">
            <a:extLst>
              <a:ext uri="{FF2B5EF4-FFF2-40B4-BE49-F238E27FC236}">
                <a16:creationId xmlns:a16="http://schemas.microsoft.com/office/drawing/2014/main" id="{D0A65095-D44E-9E9C-9027-771C4F0522D1}"/>
              </a:ext>
            </a:extLst>
          </p:cNvPr>
          <p:cNvSpPr>
            <a:spLocks noChangeArrowheads="1"/>
          </p:cNvSpPr>
          <p:nvPr/>
        </p:nvSpPr>
        <p:spPr bwMode="auto">
          <a:xfrm>
            <a:off x="7057016" y="70231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997778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D88FAA-1C98-A216-38AD-338BB398BF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2381" y="-332170"/>
            <a:ext cx="1338946" cy="1338946"/>
          </a:xfrm>
          <a:prstGeom prst="rect">
            <a:avLst/>
          </a:prstGeom>
        </p:spPr>
      </p:pic>
      <p:pic>
        <p:nvPicPr>
          <p:cNvPr id="3" name="Picture 2">
            <a:extLst>
              <a:ext uri="{FF2B5EF4-FFF2-40B4-BE49-F238E27FC236}">
                <a16:creationId xmlns:a16="http://schemas.microsoft.com/office/drawing/2014/main" id="{D62E809C-C7DF-4C64-158D-EB95D2C05E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673" y="139955"/>
            <a:ext cx="1885992" cy="394695"/>
          </a:xfrm>
          <a:prstGeom prst="rect">
            <a:avLst/>
          </a:prstGeom>
        </p:spPr>
      </p:pic>
      <p:sp>
        <p:nvSpPr>
          <p:cNvPr id="4" name="TextBox 1">
            <a:extLst>
              <a:ext uri="{FF2B5EF4-FFF2-40B4-BE49-F238E27FC236}">
                <a16:creationId xmlns:a16="http://schemas.microsoft.com/office/drawing/2014/main" id="{09C3D127-DFC9-9A69-AFAE-470590C32686}"/>
              </a:ext>
            </a:extLst>
          </p:cNvPr>
          <p:cNvSpPr txBox="1"/>
          <p:nvPr/>
        </p:nvSpPr>
        <p:spPr>
          <a:xfrm>
            <a:off x="305404" y="822378"/>
            <a:ext cx="753036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rgbClr val="46B0FA"/>
                </a:solidFill>
                <a:latin typeface="Times New Roman" panose="02020603050405020304" pitchFamily="18" charset="0"/>
                <a:cs typeface="Times New Roman" panose="02020603050405020304" pitchFamily="18" charset="0"/>
              </a:rPr>
              <a:t>Model 2  </a:t>
            </a:r>
            <a:endParaRPr lang="en-IN" sz="3600" b="1" dirty="0">
              <a:solidFill>
                <a:srgbClr val="46B0FA"/>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550427C-B343-4475-97EE-1C5EFC5673CF}"/>
              </a:ext>
            </a:extLst>
          </p:cNvPr>
          <p:cNvSpPr txBox="1"/>
          <p:nvPr/>
        </p:nvSpPr>
        <p:spPr>
          <a:xfrm>
            <a:off x="120673" y="1468709"/>
            <a:ext cx="6687900" cy="1200329"/>
          </a:xfrm>
          <a:prstGeom prst="rect">
            <a:avLst/>
          </a:prstGeom>
          <a:noFill/>
        </p:spPr>
        <p:txBody>
          <a:bodyPr wrap="square" rtlCol="0">
            <a:spAutoFit/>
          </a:bodyPr>
          <a:lstStyle/>
          <a:p>
            <a:endParaRPr lang="en-US" sz="1800" dirty="0">
              <a:latin typeface="Times New Roman" panose="02020603050405020304" pitchFamily="18" charset="0"/>
              <a:cs typeface="Times New Roman" panose="02020603050405020304" pitchFamily="18" charset="0"/>
            </a:endParaRPr>
          </a:p>
          <a:p>
            <a:endParaRPr lang="en-US" dirty="0"/>
          </a:p>
          <a:p>
            <a:endParaRPr lang="en-US" sz="1800" dirty="0"/>
          </a:p>
          <a:p>
            <a:endParaRPr lang="en-US" dirty="0"/>
          </a:p>
        </p:txBody>
      </p:sp>
      <p:sp>
        <p:nvSpPr>
          <p:cNvPr id="6" name="TextBox 5">
            <a:extLst>
              <a:ext uri="{FF2B5EF4-FFF2-40B4-BE49-F238E27FC236}">
                <a16:creationId xmlns:a16="http://schemas.microsoft.com/office/drawing/2014/main" id="{912F28BB-F0B2-F30A-0B11-FABE5E251502}"/>
              </a:ext>
            </a:extLst>
          </p:cNvPr>
          <p:cNvSpPr txBox="1"/>
          <p:nvPr/>
        </p:nvSpPr>
        <p:spPr>
          <a:xfrm>
            <a:off x="6608560" y="1511658"/>
            <a:ext cx="5238138" cy="646331"/>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8B14C57-0075-C493-8038-4EFAA94BFE2C}"/>
              </a:ext>
            </a:extLst>
          </p:cNvPr>
          <p:cNvSpPr txBox="1"/>
          <p:nvPr/>
        </p:nvSpPr>
        <p:spPr>
          <a:xfrm>
            <a:off x="871605" y="1609730"/>
            <a:ext cx="4743065" cy="6186309"/>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1. Model Overview:</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Base Model:</a:t>
            </a:r>
            <a:r>
              <a:rPr lang="en-IN" dirty="0">
                <a:latin typeface="Times New Roman" panose="02020603050405020304" pitchFamily="18" charset="0"/>
                <a:cs typeface="Times New Roman" panose="02020603050405020304" pitchFamily="18" charset="0"/>
              </a:rPr>
              <a:t> ResNet50V2 (pre-trained, non-trainable).</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Input Shape:</a:t>
            </a:r>
            <a:r>
              <a:rPr lang="en-IN" dirty="0">
                <a:latin typeface="Times New Roman" panose="02020603050405020304" pitchFamily="18" charset="0"/>
                <a:cs typeface="Times New Roman" panose="02020603050405020304" pitchFamily="18" charset="0"/>
              </a:rPr>
              <a:t> (224, 224, 3).</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Custom Layers:</a:t>
            </a:r>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Rescaling for normalization.</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 augmentation for improved generalization.</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Global Average Pooling for feature extraction.</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Dense output layer with 5 units and </a:t>
            </a:r>
            <a:r>
              <a:rPr lang="en-IN" dirty="0" err="1">
                <a:latin typeface="Times New Roman" panose="02020603050405020304" pitchFamily="18" charset="0"/>
                <a:cs typeface="Times New Roman" panose="02020603050405020304" pitchFamily="18" charset="0"/>
              </a:rPr>
              <a:t>softmax</a:t>
            </a:r>
            <a:r>
              <a:rPr lang="en-IN" dirty="0">
                <a:latin typeface="Times New Roman" panose="02020603050405020304" pitchFamily="18" charset="0"/>
                <a:cs typeface="Times New Roman" panose="02020603050405020304" pitchFamily="18" charset="0"/>
              </a:rPr>
              <a:t> activation for classification.</a:t>
            </a:r>
          </a:p>
          <a:p>
            <a:pPr lvl="1"/>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2.Training Details:</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Loss Function:</a:t>
            </a:r>
            <a:r>
              <a:rPr lang="en-IN" dirty="0">
                <a:latin typeface="Times New Roman" panose="02020603050405020304" pitchFamily="18" charset="0"/>
                <a:cs typeface="Times New Roman" panose="02020603050405020304" pitchFamily="18" charset="0"/>
              </a:rPr>
              <a:t> Categorical </a:t>
            </a:r>
            <a:r>
              <a:rPr lang="en-IN" dirty="0" err="1">
                <a:latin typeface="Times New Roman" panose="02020603050405020304" pitchFamily="18" charset="0"/>
                <a:cs typeface="Times New Roman" panose="02020603050405020304" pitchFamily="18" charset="0"/>
              </a:rPr>
              <a:t>Crossentropy</a:t>
            </a:r>
            <a:r>
              <a:rPr lang="en-IN"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Optimizer:</a:t>
            </a:r>
            <a:r>
              <a:rPr lang="en-IN" dirty="0">
                <a:latin typeface="Times New Roman" panose="02020603050405020304" pitchFamily="18" charset="0"/>
                <a:cs typeface="Times New Roman" panose="02020603050405020304" pitchFamily="18" charset="0"/>
              </a:rPr>
              <a:t> Adam.</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Epochs:</a:t>
            </a:r>
            <a:r>
              <a:rPr lang="en-IN" dirty="0">
                <a:latin typeface="Times New Roman" panose="02020603050405020304" pitchFamily="18" charset="0"/>
                <a:cs typeface="Times New Roman" panose="02020603050405020304" pitchFamily="18" charset="0"/>
              </a:rPr>
              <a:t> 5.</a:t>
            </a:r>
          </a:p>
          <a:p>
            <a:pPr marL="742950" lvl="1"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a:p>
            <a:endParaRPr lang="en-IN" dirty="0"/>
          </a:p>
          <a:p>
            <a:endParaRPr lang="en-IN" dirty="0"/>
          </a:p>
        </p:txBody>
      </p:sp>
      <p:sp>
        <p:nvSpPr>
          <p:cNvPr id="8" name="TextBox 7">
            <a:extLst>
              <a:ext uri="{FF2B5EF4-FFF2-40B4-BE49-F238E27FC236}">
                <a16:creationId xmlns:a16="http://schemas.microsoft.com/office/drawing/2014/main" id="{AA606FCA-AB39-FE98-73B6-884CDB43B437}"/>
              </a:ext>
            </a:extLst>
          </p:cNvPr>
          <p:cNvSpPr txBox="1"/>
          <p:nvPr/>
        </p:nvSpPr>
        <p:spPr>
          <a:xfrm>
            <a:off x="6554524" y="1387406"/>
            <a:ext cx="4550265" cy="5355312"/>
          </a:xfrm>
          <a:prstGeom prst="rect">
            <a:avLst/>
          </a:prstGeom>
          <a:noFill/>
        </p:spPr>
        <p:txBody>
          <a:bodyPr wrap="square">
            <a:spAutoFit/>
          </a:bodyPr>
          <a:lstStyle/>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3. Key Insights:</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Achieved steady improvement in accuracy and loss over epochs.</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Validation metrics are closely aligned with training metrics, demonstrating effective generalization.</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ResNet50V2 proved to be a robust feature extractor.</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4. Future Steps:</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Fine-tune ResNet50V2 layers for enhanced performance.</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Explore advanced augmentation techniques and additional epochs for further optimization.</a:t>
            </a:r>
          </a:p>
          <a:p>
            <a:endParaRPr lang="en-IN" dirty="0">
              <a:latin typeface="Times New Roman" panose="02020603050405020304" pitchFamily="18" charset="0"/>
              <a:cs typeface="Times New Roman" panose="02020603050405020304" pitchFamily="18" charset="0"/>
            </a:endParaRPr>
          </a:p>
          <a:p>
            <a:endParaRPr lang="en-IN" dirty="0"/>
          </a:p>
          <a:p>
            <a:endParaRPr lang="en-IN" dirty="0"/>
          </a:p>
          <a:p>
            <a:endParaRPr lang="en-IN" dirty="0"/>
          </a:p>
        </p:txBody>
      </p:sp>
    </p:spTree>
    <p:extLst>
      <p:ext uri="{BB962C8B-B14F-4D97-AF65-F5344CB8AC3E}">
        <p14:creationId xmlns:p14="http://schemas.microsoft.com/office/powerpoint/2010/main" val="470556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B41658-5969-3417-3AA3-F26BAA8741D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2381" y="-332170"/>
            <a:ext cx="1338946" cy="1338946"/>
          </a:xfrm>
          <a:prstGeom prst="rect">
            <a:avLst/>
          </a:prstGeom>
        </p:spPr>
      </p:pic>
      <p:pic>
        <p:nvPicPr>
          <p:cNvPr id="3" name="Picture 2">
            <a:extLst>
              <a:ext uri="{FF2B5EF4-FFF2-40B4-BE49-F238E27FC236}">
                <a16:creationId xmlns:a16="http://schemas.microsoft.com/office/drawing/2014/main" id="{C078A85F-0050-429B-A0EB-36EB1C3946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673" y="139955"/>
            <a:ext cx="1885992" cy="394695"/>
          </a:xfrm>
          <a:prstGeom prst="rect">
            <a:avLst/>
          </a:prstGeom>
        </p:spPr>
      </p:pic>
      <p:sp>
        <p:nvSpPr>
          <p:cNvPr id="6" name="Rectangle 1">
            <a:extLst>
              <a:ext uri="{FF2B5EF4-FFF2-40B4-BE49-F238E27FC236}">
                <a16:creationId xmlns:a16="http://schemas.microsoft.com/office/drawing/2014/main" id="{24358002-1469-C53D-8765-3E6A297F40D5}"/>
              </a:ext>
            </a:extLst>
          </p:cNvPr>
          <p:cNvSpPr>
            <a:spLocks noChangeArrowheads="1"/>
          </p:cNvSpPr>
          <p:nvPr/>
        </p:nvSpPr>
        <p:spPr bwMode="auto">
          <a:xfrm>
            <a:off x="260522" y="2037834"/>
            <a:ext cx="25763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Summary: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Rectangle 4">
            <a:extLst>
              <a:ext uri="{FF2B5EF4-FFF2-40B4-BE49-F238E27FC236}">
                <a16:creationId xmlns:a16="http://schemas.microsoft.com/office/drawing/2014/main" id="{718F5ADB-2D93-1CF9-33D1-E6C683369260}"/>
              </a:ext>
            </a:extLst>
          </p:cNvPr>
          <p:cNvSpPr>
            <a:spLocks noChangeArrowheads="1"/>
          </p:cNvSpPr>
          <p:nvPr/>
        </p:nvSpPr>
        <p:spPr bwMode="auto">
          <a:xfrm>
            <a:off x="7057016" y="1371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5">
            <a:extLst>
              <a:ext uri="{FF2B5EF4-FFF2-40B4-BE49-F238E27FC236}">
                <a16:creationId xmlns:a16="http://schemas.microsoft.com/office/drawing/2014/main" id="{D0A65095-D44E-9E9C-9027-771C4F0522D1}"/>
              </a:ext>
            </a:extLst>
          </p:cNvPr>
          <p:cNvSpPr>
            <a:spLocks noChangeArrowheads="1"/>
          </p:cNvSpPr>
          <p:nvPr/>
        </p:nvSpPr>
        <p:spPr bwMode="auto">
          <a:xfrm>
            <a:off x="7057016" y="70231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Table 6">
            <a:extLst>
              <a:ext uri="{FF2B5EF4-FFF2-40B4-BE49-F238E27FC236}">
                <a16:creationId xmlns:a16="http://schemas.microsoft.com/office/drawing/2014/main" id="{B8E62ECD-A3E6-E919-3F6C-58AD29C577D2}"/>
              </a:ext>
            </a:extLst>
          </p:cNvPr>
          <p:cNvGraphicFramePr>
            <a:graphicFrameLocks noGrp="1"/>
          </p:cNvGraphicFramePr>
          <p:nvPr>
            <p:extLst>
              <p:ext uri="{D42A27DB-BD31-4B8C-83A1-F6EECF244321}">
                <p14:modId xmlns:p14="http://schemas.microsoft.com/office/powerpoint/2010/main" val="3534036425"/>
              </p:ext>
            </p:extLst>
          </p:nvPr>
        </p:nvGraphicFramePr>
        <p:xfrm>
          <a:off x="260522" y="2521828"/>
          <a:ext cx="5720730" cy="365760"/>
        </p:xfrm>
        <a:graphic>
          <a:graphicData uri="http://schemas.openxmlformats.org/drawingml/2006/table">
            <a:tbl>
              <a:tblPr/>
              <a:tblGrid>
                <a:gridCol w="1906910">
                  <a:extLst>
                    <a:ext uri="{9D8B030D-6E8A-4147-A177-3AD203B41FA5}">
                      <a16:colId xmlns:a16="http://schemas.microsoft.com/office/drawing/2014/main" val="1523913409"/>
                    </a:ext>
                  </a:extLst>
                </a:gridCol>
                <a:gridCol w="1906910">
                  <a:extLst>
                    <a:ext uri="{9D8B030D-6E8A-4147-A177-3AD203B41FA5}">
                      <a16:colId xmlns:a16="http://schemas.microsoft.com/office/drawing/2014/main" val="301700110"/>
                    </a:ext>
                  </a:extLst>
                </a:gridCol>
                <a:gridCol w="1906910">
                  <a:extLst>
                    <a:ext uri="{9D8B030D-6E8A-4147-A177-3AD203B41FA5}">
                      <a16:colId xmlns:a16="http://schemas.microsoft.com/office/drawing/2014/main" val="4240614492"/>
                    </a:ext>
                  </a:extLst>
                </a:gridCol>
              </a:tblGrid>
              <a:tr h="0">
                <a:tc>
                  <a:txBody>
                    <a:bodyPr/>
                    <a:lstStyle/>
                    <a:p>
                      <a:r>
                        <a:rPr lang="en-IN" b="1" dirty="0"/>
                        <a:t>Metric</a:t>
                      </a:r>
                      <a:endParaRPr lang="en-IN" dirty="0"/>
                    </a:p>
                  </a:txBody>
                  <a:tcPr anchor="ctr">
                    <a:lnL>
                      <a:noFill/>
                    </a:lnL>
                    <a:lnR>
                      <a:noFill/>
                    </a:lnR>
                    <a:lnT>
                      <a:noFill/>
                    </a:lnT>
                    <a:lnB>
                      <a:noFill/>
                    </a:lnB>
                    <a:noFill/>
                  </a:tcPr>
                </a:tc>
                <a:tc>
                  <a:txBody>
                    <a:bodyPr/>
                    <a:lstStyle/>
                    <a:p>
                      <a:r>
                        <a:rPr lang="en-IN" b="1"/>
                        <a:t>Training</a:t>
                      </a:r>
                      <a:endParaRPr lang="en-IN"/>
                    </a:p>
                  </a:txBody>
                  <a:tcPr anchor="ctr">
                    <a:lnL>
                      <a:noFill/>
                    </a:lnL>
                    <a:lnR>
                      <a:noFill/>
                    </a:lnR>
                    <a:lnT>
                      <a:noFill/>
                    </a:lnT>
                    <a:lnB>
                      <a:noFill/>
                    </a:lnB>
                    <a:noFill/>
                  </a:tcPr>
                </a:tc>
                <a:tc>
                  <a:txBody>
                    <a:bodyPr/>
                    <a:lstStyle/>
                    <a:p>
                      <a:r>
                        <a:rPr lang="en-IN" b="1" dirty="0"/>
                        <a:t>Validation</a:t>
                      </a:r>
                      <a:endParaRPr lang="en-IN" dirty="0"/>
                    </a:p>
                  </a:txBody>
                  <a:tcPr anchor="ctr">
                    <a:lnL>
                      <a:noFill/>
                    </a:lnL>
                    <a:lnR>
                      <a:noFill/>
                    </a:lnR>
                    <a:lnT>
                      <a:noFill/>
                    </a:lnT>
                    <a:lnB>
                      <a:noFill/>
                    </a:lnB>
                    <a:noFill/>
                  </a:tcPr>
                </a:tc>
                <a:extLst>
                  <a:ext uri="{0D108BD9-81ED-4DB2-BD59-A6C34878D82A}">
                    <a16:rowId xmlns:a16="http://schemas.microsoft.com/office/drawing/2014/main" val="1475827215"/>
                  </a:ext>
                </a:extLst>
              </a:tr>
            </a:tbl>
          </a:graphicData>
        </a:graphic>
      </p:graphicFrame>
      <p:graphicFrame>
        <p:nvGraphicFramePr>
          <p:cNvPr id="8" name="Table 7">
            <a:extLst>
              <a:ext uri="{FF2B5EF4-FFF2-40B4-BE49-F238E27FC236}">
                <a16:creationId xmlns:a16="http://schemas.microsoft.com/office/drawing/2014/main" id="{05CAD4FF-03CA-5FF6-A608-45A43E477F11}"/>
              </a:ext>
            </a:extLst>
          </p:cNvPr>
          <p:cNvGraphicFramePr>
            <a:graphicFrameLocks noGrp="1"/>
          </p:cNvGraphicFramePr>
          <p:nvPr>
            <p:extLst>
              <p:ext uri="{D42A27DB-BD31-4B8C-83A1-F6EECF244321}">
                <p14:modId xmlns:p14="http://schemas.microsoft.com/office/powerpoint/2010/main" val="3704085496"/>
              </p:ext>
            </p:extLst>
          </p:nvPr>
        </p:nvGraphicFramePr>
        <p:xfrm>
          <a:off x="260522" y="2926804"/>
          <a:ext cx="5720730" cy="365760"/>
        </p:xfrm>
        <a:graphic>
          <a:graphicData uri="http://schemas.openxmlformats.org/drawingml/2006/table">
            <a:tbl>
              <a:tblPr/>
              <a:tblGrid>
                <a:gridCol w="1906910">
                  <a:extLst>
                    <a:ext uri="{9D8B030D-6E8A-4147-A177-3AD203B41FA5}">
                      <a16:colId xmlns:a16="http://schemas.microsoft.com/office/drawing/2014/main" val="1827974381"/>
                    </a:ext>
                  </a:extLst>
                </a:gridCol>
                <a:gridCol w="1906910">
                  <a:extLst>
                    <a:ext uri="{9D8B030D-6E8A-4147-A177-3AD203B41FA5}">
                      <a16:colId xmlns:a16="http://schemas.microsoft.com/office/drawing/2014/main" val="1787699074"/>
                    </a:ext>
                  </a:extLst>
                </a:gridCol>
                <a:gridCol w="1906910">
                  <a:extLst>
                    <a:ext uri="{9D8B030D-6E8A-4147-A177-3AD203B41FA5}">
                      <a16:colId xmlns:a16="http://schemas.microsoft.com/office/drawing/2014/main" val="1428450577"/>
                    </a:ext>
                  </a:extLst>
                </a:gridCol>
              </a:tblGrid>
              <a:tr h="0">
                <a:tc>
                  <a:txBody>
                    <a:bodyPr/>
                    <a:lstStyle/>
                    <a:p>
                      <a:r>
                        <a:rPr lang="en-IN"/>
                        <a:t>Initial Accuracy</a:t>
                      </a:r>
                    </a:p>
                  </a:txBody>
                  <a:tcPr anchor="ctr">
                    <a:lnL>
                      <a:noFill/>
                    </a:lnL>
                    <a:lnR>
                      <a:noFill/>
                    </a:lnR>
                    <a:lnT>
                      <a:noFill/>
                    </a:lnT>
                    <a:lnB>
                      <a:noFill/>
                    </a:lnB>
                    <a:noFill/>
                  </a:tcPr>
                </a:tc>
                <a:tc>
                  <a:txBody>
                    <a:bodyPr/>
                    <a:lstStyle/>
                    <a:p>
                      <a:r>
                        <a:rPr lang="en-IN"/>
                        <a:t>70.90%</a:t>
                      </a:r>
                    </a:p>
                  </a:txBody>
                  <a:tcPr anchor="ctr">
                    <a:lnL>
                      <a:noFill/>
                    </a:lnL>
                    <a:lnR>
                      <a:noFill/>
                    </a:lnR>
                    <a:lnT>
                      <a:noFill/>
                    </a:lnT>
                    <a:lnB>
                      <a:noFill/>
                    </a:lnB>
                    <a:noFill/>
                  </a:tcPr>
                </a:tc>
                <a:tc>
                  <a:txBody>
                    <a:bodyPr/>
                    <a:lstStyle/>
                    <a:p>
                      <a:r>
                        <a:rPr lang="en-IN" dirty="0"/>
                        <a:t>80.80%</a:t>
                      </a:r>
                    </a:p>
                  </a:txBody>
                  <a:tcPr anchor="ctr">
                    <a:lnL>
                      <a:noFill/>
                    </a:lnL>
                    <a:lnR>
                      <a:noFill/>
                    </a:lnR>
                    <a:lnT>
                      <a:noFill/>
                    </a:lnT>
                    <a:lnB>
                      <a:noFill/>
                    </a:lnB>
                    <a:noFill/>
                  </a:tcPr>
                </a:tc>
                <a:extLst>
                  <a:ext uri="{0D108BD9-81ED-4DB2-BD59-A6C34878D82A}">
                    <a16:rowId xmlns:a16="http://schemas.microsoft.com/office/drawing/2014/main" val="1519140211"/>
                  </a:ext>
                </a:extLst>
              </a:tr>
            </a:tbl>
          </a:graphicData>
        </a:graphic>
      </p:graphicFrame>
      <p:graphicFrame>
        <p:nvGraphicFramePr>
          <p:cNvPr id="13" name="Table 12">
            <a:extLst>
              <a:ext uri="{FF2B5EF4-FFF2-40B4-BE49-F238E27FC236}">
                <a16:creationId xmlns:a16="http://schemas.microsoft.com/office/drawing/2014/main" id="{B51BCAA9-9304-A9FA-F152-03EDE0935AC2}"/>
              </a:ext>
            </a:extLst>
          </p:cNvPr>
          <p:cNvGraphicFramePr>
            <a:graphicFrameLocks noGrp="1"/>
          </p:cNvGraphicFramePr>
          <p:nvPr>
            <p:extLst>
              <p:ext uri="{D42A27DB-BD31-4B8C-83A1-F6EECF244321}">
                <p14:modId xmlns:p14="http://schemas.microsoft.com/office/powerpoint/2010/main" val="2989703126"/>
              </p:ext>
            </p:extLst>
          </p:nvPr>
        </p:nvGraphicFramePr>
        <p:xfrm>
          <a:off x="260522" y="3337485"/>
          <a:ext cx="5720730" cy="365760"/>
        </p:xfrm>
        <a:graphic>
          <a:graphicData uri="http://schemas.openxmlformats.org/drawingml/2006/table">
            <a:tbl>
              <a:tblPr/>
              <a:tblGrid>
                <a:gridCol w="1906910">
                  <a:extLst>
                    <a:ext uri="{9D8B030D-6E8A-4147-A177-3AD203B41FA5}">
                      <a16:colId xmlns:a16="http://schemas.microsoft.com/office/drawing/2014/main" val="1065934236"/>
                    </a:ext>
                  </a:extLst>
                </a:gridCol>
                <a:gridCol w="1906910">
                  <a:extLst>
                    <a:ext uri="{9D8B030D-6E8A-4147-A177-3AD203B41FA5}">
                      <a16:colId xmlns:a16="http://schemas.microsoft.com/office/drawing/2014/main" val="1091645581"/>
                    </a:ext>
                  </a:extLst>
                </a:gridCol>
                <a:gridCol w="1906910">
                  <a:extLst>
                    <a:ext uri="{9D8B030D-6E8A-4147-A177-3AD203B41FA5}">
                      <a16:colId xmlns:a16="http://schemas.microsoft.com/office/drawing/2014/main" val="316385809"/>
                    </a:ext>
                  </a:extLst>
                </a:gridCol>
              </a:tblGrid>
              <a:tr h="0">
                <a:tc>
                  <a:txBody>
                    <a:bodyPr/>
                    <a:lstStyle/>
                    <a:p>
                      <a:r>
                        <a:rPr lang="en-IN"/>
                        <a:t>Final Accuracy</a:t>
                      </a:r>
                    </a:p>
                  </a:txBody>
                  <a:tcPr anchor="ctr">
                    <a:lnL>
                      <a:noFill/>
                    </a:lnL>
                    <a:lnR>
                      <a:noFill/>
                    </a:lnR>
                    <a:lnT>
                      <a:noFill/>
                    </a:lnT>
                    <a:lnB>
                      <a:noFill/>
                    </a:lnB>
                    <a:noFill/>
                  </a:tcPr>
                </a:tc>
                <a:tc>
                  <a:txBody>
                    <a:bodyPr/>
                    <a:lstStyle/>
                    <a:p>
                      <a:r>
                        <a:rPr lang="en-IN" dirty="0"/>
                        <a:t>87.07%</a:t>
                      </a:r>
                    </a:p>
                  </a:txBody>
                  <a:tcPr anchor="ctr">
                    <a:lnL>
                      <a:noFill/>
                    </a:lnL>
                    <a:lnR>
                      <a:noFill/>
                    </a:lnR>
                    <a:lnT>
                      <a:noFill/>
                    </a:lnT>
                    <a:lnB>
                      <a:noFill/>
                    </a:lnB>
                    <a:noFill/>
                  </a:tcPr>
                </a:tc>
                <a:tc>
                  <a:txBody>
                    <a:bodyPr/>
                    <a:lstStyle/>
                    <a:p>
                      <a:r>
                        <a:rPr lang="en-IN" dirty="0"/>
                        <a:t>87.50%</a:t>
                      </a:r>
                    </a:p>
                  </a:txBody>
                  <a:tcPr anchor="ctr">
                    <a:lnL>
                      <a:noFill/>
                    </a:lnL>
                    <a:lnR>
                      <a:noFill/>
                    </a:lnR>
                    <a:lnT>
                      <a:noFill/>
                    </a:lnT>
                    <a:lnB>
                      <a:noFill/>
                    </a:lnB>
                    <a:noFill/>
                  </a:tcPr>
                </a:tc>
                <a:extLst>
                  <a:ext uri="{0D108BD9-81ED-4DB2-BD59-A6C34878D82A}">
                    <a16:rowId xmlns:a16="http://schemas.microsoft.com/office/drawing/2014/main" val="2701172186"/>
                  </a:ext>
                </a:extLst>
              </a:tr>
            </a:tbl>
          </a:graphicData>
        </a:graphic>
      </p:graphicFrame>
      <p:graphicFrame>
        <p:nvGraphicFramePr>
          <p:cNvPr id="14" name="Table 13">
            <a:extLst>
              <a:ext uri="{FF2B5EF4-FFF2-40B4-BE49-F238E27FC236}">
                <a16:creationId xmlns:a16="http://schemas.microsoft.com/office/drawing/2014/main" id="{6AD26D91-19AA-4CF4-E923-7C23F12CAC29}"/>
              </a:ext>
            </a:extLst>
          </p:cNvPr>
          <p:cNvGraphicFramePr>
            <a:graphicFrameLocks noGrp="1"/>
          </p:cNvGraphicFramePr>
          <p:nvPr>
            <p:extLst>
              <p:ext uri="{D42A27DB-BD31-4B8C-83A1-F6EECF244321}">
                <p14:modId xmlns:p14="http://schemas.microsoft.com/office/powerpoint/2010/main" val="3230711725"/>
              </p:ext>
            </p:extLst>
          </p:nvPr>
        </p:nvGraphicFramePr>
        <p:xfrm>
          <a:off x="260522" y="3748166"/>
          <a:ext cx="5720730" cy="365760"/>
        </p:xfrm>
        <a:graphic>
          <a:graphicData uri="http://schemas.openxmlformats.org/drawingml/2006/table">
            <a:tbl>
              <a:tblPr/>
              <a:tblGrid>
                <a:gridCol w="1906910">
                  <a:extLst>
                    <a:ext uri="{9D8B030D-6E8A-4147-A177-3AD203B41FA5}">
                      <a16:colId xmlns:a16="http://schemas.microsoft.com/office/drawing/2014/main" val="3754307511"/>
                    </a:ext>
                  </a:extLst>
                </a:gridCol>
                <a:gridCol w="1906910">
                  <a:extLst>
                    <a:ext uri="{9D8B030D-6E8A-4147-A177-3AD203B41FA5}">
                      <a16:colId xmlns:a16="http://schemas.microsoft.com/office/drawing/2014/main" val="3410140684"/>
                    </a:ext>
                  </a:extLst>
                </a:gridCol>
                <a:gridCol w="1906910">
                  <a:extLst>
                    <a:ext uri="{9D8B030D-6E8A-4147-A177-3AD203B41FA5}">
                      <a16:colId xmlns:a16="http://schemas.microsoft.com/office/drawing/2014/main" val="4260538789"/>
                    </a:ext>
                  </a:extLst>
                </a:gridCol>
              </a:tblGrid>
              <a:tr h="0">
                <a:tc>
                  <a:txBody>
                    <a:bodyPr/>
                    <a:lstStyle/>
                    <a:p>
                      <a:r>
                        <a:rPr lang="en-IN"/>
                        <a:t>Initial Loss</a:t>
                      </a:r>
                    </a:p>
                  </a:txBody>
                  <a:tcPr anchor="ctr">
                    <a:lnL>
                      <a:noFill/>
                    </a:lnL>
                    <a:lnR>
                      <a:noFill/>
                    </a:lnR>
                    <a:lnT>
                      <a:noFill/>
                    </a:lnT>
                    <a:lnB>
                      <a:noFill/>
                    </a:lnB>
                    <a:noFill/>
                  </a:tcPr>
                </a:tc>
                <a:tc>
                  <a:txBody>
                    <a:bodyPr/>
                    <a:lstStyle/>
                    <a:p>
                      <a:r>
                        <a:rPr lang="en-IN" dirty="0"/>
                        <a:t>0.8014</a:t>
                      </a:r>
                    </a:p>
                  </a:txBody>
                  <a:tcPr anchor="ctr">
                    <a:lnL>
                      <a:noFill/>
                    </a:lnL>
                    <a:lnR>
                      <a:noFill/>
                    </a:lnR>
                    <a:lnT>
                      <a:noFill/>
                    </a:lnT>
                    <a:lnB>
                      <a:noFill/>
                    </a:lnB>
                    <a:noFill/>
                  </a:tcPr>
                </a:tc>
                <a:tc>
                  <a:txBody>
                    <a:bodyPr/>
                    <a:lstStyle/>
                    <a:p>
                      <a:r>
                        <a:rPr lang="en-IN" dirty="0"/>
                        <a:t>0.4933</a:t>
                      </a:r>
                    </a:p>
                  </a:txBody>
                  <a:tcPr anchor="ctr">
                    <a:lnL>
                      <a:noFill/>
                    </a:lnL>
                    <a:lnR>
                      <a:noFill/>
                    </a:lnR>
                    <a:lnT>
                      <a:noFill/>
                    </a:lnT>
                    <a:lnB>
                      <a:noFill/>
                    </a:lnB>
                    <a:noFill/>
                  </a:tcPr>
                </a:tc>
                <a:extLst>
                  <a:ext uri="{0D108BD9-81ED-4DB2-BD59-A6C34878D82A}">
                    <a16:rowId xmlns:a16="http://schemas.microsoft.com/office/drawing/2014/main" val="2166411405"/>
                  </a:ext>
                </a:extLst>
              </a:tr>
            </a:tbl>
          </a:graphicData>
        </a:graphic>
      </p:graphicFrame>
      <p:graphicFrame>
        <p:nvGraphicFramePr>
          <p:cNvPr id="15" name="Table 14">
            <a:extLst>
              <a:ext uri="{FF2B5EF4-FFF2-40B4-BE49-F238E27FC236}">
                <a16:creationId xmlns:a16="http://schemas.microsoft.com/office/drawing/2014/main" id="{CAC8117D-EEA9-7E83-A398-11BA5E5574F3}"/>
              </a:ext>
            </a:extLst>
          </p:cNvPr>
          <p:cNvGraphicFramePr>
            <a:graphicFrameLocks noGrp="1"/>
          </p:cNvGraphicFramePr>
          <p:nvPr>
            <p:extLst>
              <p:ext uri="{D42A27DB-BD31-4B8C-83A1-F6EECF244321}">
                <p14:modId xmlns:p14="http://schemas.microsoft.com/office/powerpoint/2010/main" val="2900254457"/>
              </p:ext>
            </p:extLst>
          </p:nvPr>
        </p:nvGraphicFramePr>
        <p:xfrm>
          <a:off x="260523" y="4150570"/>
          <a:ext cx="5720730" cy="365760"/>
        </p:xfrm>
        <a:graphic>
          <a:graphicData uri="http://schemas.openxmlformats.org/drawingml/2006/table">
            <a:tbl>
              <a:tblPr/>
              <a:tblGrid>
                <a:gridCol w="1906910">
                  <a:extLst>
                    <a:ext uri="{9D8B030D-6E8A-4147-A177-3AD203B41FA5}">
                      <a16:colId xmlns:a16="http://schemas.microsoft.com/office/drawing/2014/main" val="2641816669"/>
                    </a:ext>
                  </a:extLst>
                </a:gridCol>
                <a:gridCol w="1906910">
                  <a:extLst>
                    <a:ext uri="{9D8B030D-6E8A-4147-A177-3AD203B41FA5}">
                      <a16:colId xmlns:a16="http://schemas.microsoft.com/office/drawing/2014/main" val="3813303697"/>
                    </a:ext>
                  </a:extLst>
                </a:gridCol>
                <a:gridCol w="1906910">
                  <a:extLst>
                    <a:ext uri="{9D8B030D-6E8A-4147-A177-3AD203B41FA5}">
                      <a16:colId xmlns:a16="http://schemas.microsoft.com/office/drawing/2014/main" val="2076668159"/>
                    </a:ext>
                  </a:extLst>
                </a:gridCol>
              </a:tblGrid>
              <a:tr h="0">
                <a:tc>
                  <a:txBody>
                    <a:bodyPr/>
                    <a:lstStyle/>
                    <a:p>
                      <a:r>
                        <a:rPr lang="en-IN"/>
                        <a:t>Final Loss</a:t>
                      </a:r>
                    </a:p>
                  </a:txBody>
                  <a:tcPr anchor="ctr">
                    <a:lnL>
                      <a:noFill/>
                    </a:lnL>
                    <a:lnR>
                      <a:noFill/>
                    </a:lnR>
                    <a:lnT>
                      <a:noFill/>
                    </a:lnT>
                    <a:lnB>
                      <a:noFill/>
                    </a:lnB>
                    <a:noFill/>
                  </a:tcPr>
                </a:tc>
                <a:tc>
                  <a:txBody>
                    <a:bodyPr/>
                    <a:lstStyle/>
                    <a:p>
                      <a:r>
                        <a:rPr lang="en-IN" dirty="0"/>
                        <a:t>0.3755</a:t>
                      </a:r>
                    </a:p>
                  </a:txBody>
                  <a:tcPr anchor="ctr">
                    <a:lnL>
                      <a:noFill/>
                    </a:lnL>
                    <a:lnR>
                      <a:noFill/>
                    </a:lnR>
                    <a:lnT>
                      <a:noFill/>
                    </a:lnT>
                    <a:lnB>
                      <a:noFill/>
                    </a:lnB>
                    <a:noFill/>
                  </a:tcPr>
                </a:tc>
                <a:tc>
                  <a:txBody>
                    <a:bodyPr/>
                    <a:lstStyle/>
                    <a:p>
                      <a:r>
                        <a:rPr lang="en-IN" dirty="0"/>
                        <a:t>0.3707</a:t>
                      </a:r>
                    </a:p>
                  </a:txBody>
                  <a:tcPr anchor="ctr">
                    <a:lnL>
                      <a:noFill/>
                    </a:lnL>
                    <a:lnR>
                      <a:noFill/>
                    </a:lnR>
                    <a:lnT>
                      <a:noFill/>
                    </a:lnT>
                    <a:lnB>
                      <a:noFill/>
                    </a:lnB>
                    <a:noFill/>
                  </a:tcPr>
                </a:tc>
                <a:extLst>
                  <a:ext uri="{0D108BD9-81ED-4DB2-BD59-A6C34878D82A}">
                    <a16:rowId xmlns:a16="http://schemas.microsoft.com/office/drawing/2014/main" val="2126119544"/>
                  </a:ext>
                </a:extLst>
              </a:tr>
            </a:tbl>
          </a:graphicData>
        </a:graphic>
      </p:graphicFrame>
      <p:pic>
        <p:nvPicPr>
          <p:cNvPr id="16" name="Picture 15" descr="A graph with blue and orange lines&#10;&#10;Description automatically generated">
            <a:extLst>
              <a:ext uri="{FF2B5EF4-FFF2-40B4-BE49-F238E27FC236}">
                <a16:creationId xmlns:a16="http://schemas.microsoft.com/office/drawing/2014/main" id="{93CB2E10-EADD-D029-BB2E-240B6D4313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5953" y="825462"/>
            <a:ext cx="3743960" cy="2638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7" name="Picture 16">
            <a:extLst>
              <a:ext uri="{FF2B5EF4-FFF2-40B4-BE49-F238E27FC236}">
                <a16:creationId xmlns:a16="http://schemas.microsoft.com/office/drawing/2014/main" id="{51274480-1F7D-DD38-E516-8954D0C865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5953" y="3884593"/>
            <a:ext cx="3743960" cy="2717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91638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C81654-B15A-D4A7-DC99-F5FF9A1222F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8ECC4E0-0B70-B6CE-EBF4-C98DA195DB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2381" y="-332170"/>
            <a:ext cx="1338946" cy="1338946"/>
          </a:xfrm>
          <a:prstGeom prst="rect">
            <a:avLst/>
          </a:prstGeom>
        </p:spPr>
      </p:pic>
      <p:pic>
        <p:nvPicPr>
          <p:cNvPr id="5" name="Picture 4">
            <a:extLst>
              <a:ext uri="{FF2B5EF4-FFF2-40B4-BE49-F238E27FC236}">
                <a16:creationId xmlns:a16="http://schemas.microsoft.com/office/drawing/2014/main" id="{ADC97049-FD4E-8037-087B-87D52AE4555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0673" y="139955"/>
            <a:ext cx="1885992" cy="394695"/>
          </a:xfrm>
          <a:prstGeom prst="rect">
            <a:avLst/>
          </a:prstGeom>
        </p:spPr>
      </p:pic>
      <p:sp>
        <p:nvSpPr>
          <p:cNvPr id="4" name="TextBox 1">
            <a:extLst>
              <a:ext uri="{FF2B5EF4-FFF2-40B4-BE49-F238E27FC236}">
                <a16:creationId xmlns:a16="http://schemas.microsoft.com/office/drawing/2014/main" id="{AC8CAF6E-1E9B-FD84-E216-FA287A81D2FD}"/>
              </a:ext>
            </a:extLst>
          </p:cNvPr>
          <p:cNvSpPr txBox="1"/>
          <p:nvPr/>
        </p:nvSpPr>
        <p:spPr>
          <a:xfrm>
            <a:off x="349609" y="956623"/>
            <a:ext cx="753036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rgbClr val="46B0FA"/>
                </a:solidFill>
                <a:latin typeface="Times New Roman" panose="02020603050405020304" pitchFamily="18" charset="0"/>
                <a:cs typeface="Times New Roman" panose="02020603050405020304" pitchFamily="18" charset="0"/>
              </a:rPr>
              <a:t>Application  </a:t>
            </a:r>
            <a:endParaRPr lang="en-IN" sz="3600" b="1" dirty="0">
              <a:solidFill>
                <a:srgbClr val="46B0FA"/>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A0D9DD1-D2C1-6FD0-506A-86B8FE0719F6}"/>
              </a:ext>
            </a:extLst>
          </p:cNvPr>
          <p:cNvSpPr txBox="1"/>
          <p:nvPr/>
        </p:nvSpPr>
        <p:spPr>
          <a:xfrm>
            <a:off x="328282" y="1727381"/>
            <a:ext cx="11453370" cy="2862322"/>
          </a:xfrm>
          <a:prstGeom prst="rect">
            <a:avLst/>
          </a:prstGeom>
          <a:noFill/>
        </p:spPr>
        <p:txBody>
          <a:bodyPr wrap="square" rtlCol="0">
            <a:spAutoFit/>
          </a:bodyPr>
          <a:lstStyle/>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Botanical Research: Automate the identification of flower species for research projects and publications.</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Gardening: Assist gardeners and landscape designers in identifying and cataloguing flowers.</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Environmental Monitoring: Enable tracking of plant species to study biodiversity and environmental health.</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Agriculture: Help classify crops, identify invasive species or weeds, and optimize farming practices.</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Education: Provide students and educators with a learning tool for plant taxonomy and machine learning.</a:t>
            </a:r>
          </a:p>
        </p:txBody>
      </p:sp>
    </p:spTree>
    <p:extLst>
      <p:ext uri="{BB962C8B-B14F-4D97-AF65-F5344CB8AC3E}">
        <p14:creationId xmlns:p14="http://schemas.microsoft.com/office/powerpoint/2010/main" val="2804124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C81654-B15A-D4A7-DC99-F5FF9A1222F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8ECC4E0-0B70-B6CE-EBF4-C98DA195DB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2381" y="-332170"/>
            <a:ext cx="1338946" cy="1338946"/>
          </a:xfrm>
          <a:prstGeom prst="rect">
            <a:avLst/>
          </a:prstGeom>
        </p:spPr>
      </p:pic>
      <p:pic>
        <p:nvPicPr>
          <p:cNvPr id="5" name="Picture 4">
            <a:extLst>
              <a:ext uri="{FF2B5EF4-FFF2-40B4-BE49-F238E27FC236}">
                <a16:creationId xmlns:a16="http://schemas.microsoft.com/office/drawing/2014/main" id="{ADC97049-FD4E-8037-087B-87D52AE4555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0673" y="139955"/>
            <a:ext cx="1885992" cy="394695"/>
          </a:xfrm>
          <a:prstGeom prst="rect">
            <a:avLst/>
          </a:prstGeom>
        </p:spPr>
      </p:pic>
      <p:sp>
        <p:nvSpPr>
          <p:cNvPr id="4" name="TextBox 1">
            <a:extLst>
              <a:ext uri="{FF2B5EF4-FFF2-40B4-BE49-F238E27FC236}">
                <a16:creationId xmlns:a16="http://schemas.microsoft.com/office/drawing/2014/main" id="{AC8CAF6E-1E9B-FD84-E216-FA287A81D2FD}"/>
              </a:ext>
            </a:extLst>
          </p:cNvPr>
          <p:cNvSpPr txBox="1"/>
          <p:nvPr/>
        </p:nvSpPr>
        <p:spPr>
          <a:xfrm>
            <a:off x="349609" y="956623"/>
            <a:ext cx="753036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rgbClr val="46B0FA"/>
                </a:solidFill>
                <a:latin typeface="Times New Roman" panose="02020603050405020304" pitchFamily="18" charset="0"/>
                <a:cs typeface="Times New Roman" panose="02020603050405020304" pitchFamily="18" charset="0"/>
              </a:rPr>
              <a:t>Conclusion   </a:t>
            </a:r>
            <a:endParaRPr lang="en-IN" sz="3600" b="1" dirty="0">
              <a:solidFill>
                <a:srgbClr val="46B0FA"/>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5B45AC4A-B949-89E5-80BB-D111627E4CBA}"/>
              </a:ext>
            </a:extLst>
          </p:cNvPr>
          <p:cNvSpPr>
            <a:spLocks noChangeArrowheads="1"/>
          </p:cNvSpPr>
          <p:nvPr/>
        </p:nvSpPr>
        <p:spPr bwMode="auto">
          <a:xfrm>
            <a:off x="752775" y="2447244"/>
            <a:ext cx="987497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dirty="0">
                <a:latin typeface="Times New Roman" panose="02020603050405020304" pitchFamily="18" charset="0"/>
                <a:cs typeface="Times New Roman" panose="02020603050405020304" pitchFamily="18" charset="0"/>
              </a:rPr>
              <a:t>The Flower Prediction ML project demonstrates the potential of machine learning in automating and simplifying species identification. It reduces the reliance on manual methods, enhances efficiency, and opens up new opportunities in botany, agriculture, and environmental science. Future work includes expanding the dataset to cover a broader range of flower species and integrating image-based features for real-time prediction. This project highlights the growing intersection between technology and environmental sciences.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4699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88BC4-E3AA-E79C-12CC-275EB18C473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858396C-9802-7117-60E0-59CF6234BF1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2381" y="-332170"/>
            <a:ext cx="1338946" cy="1338946"/>
          </a:xfrm>
          <a:prstGeom prst="rect">
            <a:avLst/>
          </a:prstGeom>
        </p:spPr>
      </p:pic>
      <p:pic>
        <p:nvPicPr>
          <p:cNvPr id="5" name="Picture 4">
            <a:extLst>
              <a:ext uri="{FF2B5EF4-FFF2-40B4-BE49-F238E27FC236}">
                <a16:creationId xmlns:a16="http://schemas.microsoft.com/office/drawing/2014/main" id="{516A0681-DB34-F60B-4A50-F3D8021D2AC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0673" y="139955"/>
            <a:ext cx="1885992" cy="394695"/>
          </a:xfrm>
          <a:prstGeom prst="rect">
            <a:avLst/>
          </a:prstGeom>
        </p:spPr>
      </p:pic>
      <p:sp>
        <p:nvSpPr>
          <p:cNvPr id="2" name="Title 1">
            <a:extLst>
              <a:ext uri="{FF2B5EF4-FFF2-40B4-BE49-F238E27FC236}">
                <a16:creationId xmlns:a16="http://schemas.microsoft.com/office/drawing/2014/main" id="{3C26757B-36D0-DFC6-4B84-174C90400D4D}"/>
              </a:ext>
            </a:extLst>
          </p:cNvPr>
          <p:cNvSpPr txBox="1">
            <a:spLocks/>
          </p:cNvSpPr>
          <p:nvPr/>
        </p:nvSpPr>
        <p:spPr>
          <a:xfrm>
            <a:off x="4028604" y="2791730"/>
            <a:ext cx="3961039" cy="8423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dirty="0">
                <a:latin typeface="Times New Roman" panose="02020603050405020304" pitchFamily="18" charset="0"/>
                <a:cs typeface="Times New Roman" panose="02020603050405020304" pitchFamily="18" charset="0"/>
              </a:rPr>
              <a:t>Thank You</a:t>
            </a:r>
          </a:p>
          <a:p>
            <a:endParaRPr lang="en-US" sz="6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3936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E44943-1155-4639-AAB6-DF580E7318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2381" y="-332170"/>
            <a:ext cx="1338946" cy="1338946"/>
          </a:xfrm>
          <a:prstGeom prst="rect">
            <a:avLst/>
          </a:prstGeom>
        </p:spPr>
      </p:pic>
      <p:pic>
        <p:nvPicPr>
          <p:cNvPr id="5" name="Picture 4">
            <a:extLst>
              <a:ext uri="{FF2B5EF4-FFF2-40B4-BE49-F238E27FC236}">
                <a16:creationId xmlns:a16="http://schemas.microsoft.com/office/drawing/2014/main" id="{FC4DBF32-9670-48C5-91EF-C3ACBE7CA97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0673" y="139955"/>
            <a:ext cx="1885992" cy="394695"/>
          </a:xfrm>
          <a:prstGeom prst="rect">
            <a:avLst/>
          </a:prstGeom>
        </p:spPr>
      </p:pic>
      <p:sp>
        <p:nvSpPr>
          <p:cNvPr id="4" name="TextBox 1">
            <a:extLst>
              <a:ext uri="{FF2B5EF4-FFF2-40B4-BE49-F238E27FC236}">
                <a16:creationId xmlns:a16="http://schemas.microsoft.com/office/drawing/2014/main" id="{B2EC635B-D8A3-4A72-8304-20FFBA5D21A3}"/>
              </a:ext>
            </a:extLst>
          </p:cNvPr>
          <p:cNvSpPr txBox="1"/>
          <p:nvPr/>
        </p:nvSpPr>
        <p:spPr>
          <a:xfrm>
            <a:off x="349609" y="956623"/>
            <a:ext cx="7530363"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b="1" dirty="0">
                <a:solidFill>
                  <a:srgbClr val="46B0FA"/>
                </a:solidFill>
                <a:latin typeface="Times New Roman" panose="02020603050405020304" pitchFamily="18" charset="0"/>
                <a:cs typeface="Times New Roman" panose="02020603050405020304" pitchFamily="18" charset="0"/>
              </a:rPr>
              <a:t>Content</a:t>
            </a:r>
            <a:endParaRPr lang="en-IN" sz="3200" b="1" dirty="0">
              <a:solidFill>
                <a:srgbClr val="46B0FA"/>
              </a:solidFill>
              <a:latin typeface="Times New Roman" panose="02020603050405020304" pitchFamily="18" charset="0"/>
              <a:cs typeface="Times New Roman" panose="02020603050405020304" pitchFamily="18" charset="0"/>
            </a:endParaRPr>
          </a:p>
        </p:txBody>
      </p:sp>
      <p:sp>
        <p:nvSpPr>
          <p:cNvPr id="6" name="TextBox 2">
            <a:extLst>
              <a:ext uri="{FF2B5EF4-FFF2-40B4-BE49-F238E27FC236}">
                <a16:creationId xmlns:a16="http://schemas.microsoft.com/office/drawing/2014/main" id="{66168532-D141-4AB0-BD29-1663F2877B3E}"/>
              </a:ext>
            </a:extLst>
          </p:cNvPr>
          <p:cNvSpPr txBox="1"/>
          <p:nvPr/>
        </p:nvSpPr>
        <p:spPr>
          <a:xfrm>
            <a:off x="669612" y="1718592"/>
            <a:ext cx="4650377" cy="430887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Abstract</a:t>
            </a: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Introduction</a:t>
            </a: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Problem Statement</a:t>
            </a: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Motivation</a:t>
            </a: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Objective</a:t>
            </a: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Methodology</a:t>
            </a: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Applications</a:t>
            </a: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Conclusion</a:t>
            </a:r>
          </a:p>
          <a:p>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2356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C81654-B15A-D4A7-DC99-F5FF9A1222F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8ECC4E0-0B70-B6CE-EBF4-C98DA195DB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2381" y="-332170"/>
            <a:ext cx="1338946" cy="1338946"/>
          </a:xfrm>
          <a:prstGeom prst="rect">
            <a:avLst/>
          </a:prstGeom>
        </p:spPr>
      </p:pic>
      <p:pic>
        <p:nvPicPr>
          <p:cNvPr id="5" name="Picture 4">
            <a:extLst>
              <a:ext uri="{FF2B5EF4-FFF2-40B4-BE49-F238E27FC236}">
                <a16:creationId xmlns:a16="http://schemas.microsoft.com/office/drawing/2014/main" id="{ADC97049-FD4E-8037-087B-87D52AE4555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0673" y="139955"/>
            <a:ext cx="1885992" cy="394695"/>
          </a:xfrm>
          <a:prstGeom prst="rect">
            <a:avLst/>
          </a:prstGeom>
        </p:spPr>
      </p:pic>
      <p:sp>
        <p:nvSpPr>
          <p:cNvPr id="4" name="TextBox 1">
            <a:extLst>
              <a:ext uri="{FF2B5EF4-FFF2-40B4-BE49-F238E27FC236}">
                <a16:creationId xmlns:a16="http://schemas.microsoft.com/office/drawing/2014/main" id="{AC8CAF6E-1E9B-FD84-E216-FA287A81D2FD}"/>
              </a:ext>
            </a:extLst>
          </p:cNvPr>
          <p:cNvSpPr txBox="1"/>
          <p:nvPr/>
        </p:nvSpPr>
        <p:spPr>
          <a:xfrm>
            <a:off x="349609" y="956623"/>
            <a:ext cx="753036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rgbClr val="46B0FA"/>
                </a:solidFill>
                <a:latin typeface="Times New Roman" panose="02020603050405020304" pitchFamily="18" charset="0"/>
                <a:cs typeface="Times New Roman" panose="02020603050405020304" pitchFamily="18" charset="0"/>
              </a:rPr>
              <a:t>Abstract</a:t>
            </a:r>
            <a:endParaRPr lang="en-IN" sz="3600" b="1" dirty="0">
              <a:solidFill>
                <a:srgbClr val="46B0FA"/>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2B79B54-9F8C-7CDD-A9FD-2C87ABB3DAE1}"/>
              </a:ext>
            </a:extLst>
          </p:cNvPr>
          <p:cNvSpPr txBox="1"/>
          <p:nvPr/>
        </p:nvSpPr>
        <p:spPr>
          <a:xfrm>
            <a:off x="349609" y="2024927"/>
            <a:ext cx="11374107" cy="3693319"/>
          </a:xfrm>
          <a:prstGeom prst="rect">
            <a:avLst/>
          </a:prstGeom>
          <a:noFill/>
        </p:spPr>
        <p:txBody>
          <a:bodyPr wrap="square" rtlCol="0">
            <a:spAutoFit/>
          </a:bodyPr>
          <a:lstStyle/>
          <a:p>
            <a:pPr marL="342900" indent="-342900">
              <a:buFont typeface="+mj-lt"/>
              <a:buAutoNum type="arabicPeriod"/>
            </a:pPr>
            <a:r>
              <a:rPr lang="en-IN" b="1" dirty="0">
                <a:latin typeface="Times New Roman" panose="02020603050405020304" pitchFamily="18" charset="0"/>
                <a:cs typeface="Times New Roman" panose="02020603050405020304" pitchFamily="18" charset="0"/>
              </a:rPr>
              <a:t>Project Overview:</a:t>
            </a:r>
            <a:r>
              <a:rPr lang="en-IN" dirty="0">
                <a:latin typeface="Times New Roman" panose="02020603050405020304" pitchFamily="18" charset="0"/>
                <a:cs typeface="Times New Roman" panose="02020603050405020304" pitchFamily="18" charset="0"/>
              </a:rPr>
              <a:t> Develops a machine learning-based system to predict flower species using measurable features such as petal and sepal dimensions.</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b="1" dirty="0">
                <a:latin typeface="Times New Roman" panose="02020603050405020304" pitchFamily="18" charset="0"/>
                <a:cs typeface="Times New Roman" panose="02020603050405020304" pitchFamily="18" charset="0"/>
              </a:rPr>
              <a:t>Key Features:</a:t>
            </a:r>
            <a:r>
              <a:rPr lang="en-IN" dirty="0">
                <a:latin typeface="Times New Roman" panose="02020603050405020304" pitchFamily="18" charset="0"/>
                <a:cs typeface="Times New Roman" panose="02020603050405020304" pitchFamily="18" charset="0"/>
              </a:rPr>
              <a:t> Automates the classification process, reducing human effort and eliminating potential errors.</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b="1" dirty="0">
                <a:latin typeface="Times New Roman" panose="02020603050405020304" pitchFamily="18" charset="0"/>
                <a:cs typeface="Times New Roman" panose="02020603050405020304" pitchFamily="18" charset="0"/>
              </a:rPr>
              <a:t>Data Utilization:</a:t>
            </a:r>
            <a:r>
              <a:rPr lang="en-IN" dirty="0">
                <a:latin typeface="Times New Roman" panose="02020603050405020304" pitchFamily="18" charset="0"/>
                <a:cs typeface="Times New Roman" panose="02020603050405020304" pitchFamily="18" charset="0"/>
              </a:rPr>
              <a:t> Leverages structured datasets (e.g., Iris dataset) for training and testing the model.</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b="1" dirty="0">
                <a:latin typeface="Times New Roman" panose="02020603050405020304" pitchFamily="18" charset="0"/>
                <a:cs typeface="Times New Roman" panose="02020603050405020304" pitchFamily="18" charset="0"/>
              </a:rPr>
              <a:t>Technology Stack:</a:t>
            </a:r>
            <a:r>
              <a:rPr lang="en-IN" dirty="0">
                <a:latin typeface="Times New Roman" panose="02020603050405020304" pitchFamily="18" charset="0"/>
                <a:cs typeface="Times New Roman" panose="02020603050405020304" pitchFamily="18" charset="0"/>
              </a:rPr>
              <a:t> Implements advanced machine learning algorithms such as Decision Trees, Support Vector Machines, or Neural Networks for accurate predictions.</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b="1" dirty="0">
                <a:latin typeface="Times New Roman" panose="02020603050405020304" pitchFamily="18" charset="0"/>
                <a:cs typeface="Times New Roman" panose="02020603050405020304" pitchFamily="18" charset="0"/>
              </a:rPr>
              <a:t>Scalability:</a:t>
            </a:r>
            <a:r>
              <a:rPr lang="en-IN" dirty="0">
                <a:latin typeface="Times New Roman" panose="02020603050405020304" pitchFamily="18" charset="0"/>
                <a:cs typeface="Times New Roman" panose="02020603050405020304" pitchFamily="18" charset="0"/>
              </a:rPr>
              <a:t> Provides a scalable solution suitable for both small and large datasets.</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b="1" dirty="0">
                <a:latin typeface="Times New Roman" panose="02020603050405020304" pitchFamily="18" charset="0"/>
                <a:cs typeface="Times New Roman" panose="02020603050405020304" pitchFamily="18" charset="0"/>
              </a:rPr>
              <a:t>Efficiency:</a:t>
            </a:r>
            <a:r>
              <a:rPr lang="en-IN" dirty="0">
                <a:latin typeface="Times New Roman" panose="02020603050405020304" pitchFamily="18" charset="0"/>
                <a:cs typeface="Times New Roman" panose="02020603050405020304" pitchFamily="18" charset="0"/>
              </a:rPr>
              <a:t> Reduces the time needed for species identification compared to traditional methods.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2403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C871B4-1FBD-A48B-0513-9EDB00F7F24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76B9EF1-F463-E8B8-F682-5C6288835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2381" y="-332170"/>
            <a:ext cx="1338946" cy="1338946"/>
          </a:xfrm>
          <a:prstGeom prst="rect">
            <a:avLst/>
          </a:prstGeom>
        </p:spPr>
      </p:pic>
      <p:pic>
        <p:nvPicPr>
          <p:cNvPr id="5" name="Picture 4">
            <a:extLst>
              <a:ext uri="{FF2B5EF4-FFF2-40B4-BE49-F238E27FC236}">
                <a16:creationId xmlns:a16="http://schemas.microsoft.com/office/drawing/2014/main" id="{3BFE7E4C-8310-F242-9A5D-D73DF406122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0673" y="139955"/>
            <a:ext cx="1885992" cy="394695"/>
          </a:xfrm>
          <a:prstGeom prst="rect">
            <a:avLst/>
          </a:prstGeom>
        </p:spPr>
      </p:pic>
      <p:sp>
        <p:nvSpPr>
          <p:cNvPr id="4" name="TextBox 1">
            <a:extLst>
              <a:ext uri="{FF2B5EF4-FFF2-40B4-BE49-F238E27FC236}">
                <a16:creationId xmlns:a16="http://schemas.microsoft.com/office/drawing/2014/main" id="{2C1F1409-1F6B-E019-26F9-A64FD378C20D}"/>
              </a:ext>
            </a:extLst>
          </p:cNvPr>
          <p:cNvSpPr txBox="1"/>
          <p:nvPr/>
        </p:nvSpPr>
        <p:spPr>
          <a:xfrm>
            <a:off x="349609" y="956623"/>
            <a:ext cx="753036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rgbClr val="46B0FA"/>
                </a:solidFill>
                <a:latin typeface="Times New Roman" panose="02020603050405020304" pitchFamily="18" charset="0"/>
                <a:cs typeface="Times New Roman" panose="02020603050405020304" pitchFamily="18" charset="0"/>
              </a:rPr>
              <a:t>Introduction</a:t>
            </a:r>
            <a:endParaRPr lang="en-IN" sz="3200" b="1" dirty="0">
              <a:solidFill>
                <a:srgbClr val="46B0FA"/>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CD75CAF-680A-CE2A-D07B-2D0BAAB5DE33}"/>
              </a:ext>
            </a:extLst>
          </p:cNvPr>
          <p:cNvSpPr txBox="1"/>
          <p:nvPr/>
        </p:nvSpPr>
        <p:spPr>
          <a:xfrm>
            <a:off x="349609" y="1519718"/>
            <a:ext cx="11492782" cy="3139321"/>
          </a:xfrm>
          <a:prstGeom prst="rect">
            <a:avLst/>
          </a:prstGeom>
          <a:noFill/>
        </p:spPr>
        <p:txBody>
          <a:bodyPr wrap="square">
            <a:spAutoFit/>
          </a:bodyPr>
          <a:lstStyle/>
          <a:p>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b="1" dirty="0">
                <a:latin typeface="Times New Roman" panose="02020603050405020304" pitchFamily="18" charset="0"/>
                <a:cs typeface="Times New Roman" panose="02020603050405020304" pitchFamily="18" charset="0"/>
              </a:rPr>
              <a:t>Purpose:</a:t>
            </a:r>
            <a:r>
              <a:rPr lang="en-IN" dirty="0">
                <a:latin typeface="Times New Roman" panose="02020603050405020304" pitchFamily="18" charset="0"/>
                <a:cs typeface="Times New Roman" panose="02020603050405020304" pitchFamily="18" charset="0"/>
              </a:rPr>
              <a:t> The project aims to simplify the process of identifying flower species by automating it using machine learning techniques.</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b="1" dirty="0">
                <a:latin typeface="Times New Roman" panose="02020603050405020304" pitchFamily="18" charset="0"/>
                <a:cs typeface="Times New Roman" panose="02020603050405020304" pitchFamily="18" charset="0"/>
              </a:rPr>
              <a:t>Inspiration:</a:t>
            </a:r>
            <a:r>
              <a:rPr lang="en-IN" dirty="0">
                <a:latin typeface="Times New Roman" panose="02020603050405020304" pitchFamily="18" charset="0"/>
                <a:cs typeface="Times New Roman" panose="02020603050405020304" pitchFamily="18" charset="0"/>
              </a:rPr>
              <a:t> Traditional methods require manual examination by experts, which can be time-consuming and error-prone.</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b="1" dirty="0">
                <a:latin typeface="Times New Roman" panose="02020603050405020304" pitchFamily="18" charset="0"/>
                <a:cs typeface="Times New Roman" panose="02020603050405020304" pitchFamily="18" charset="0"/>
              </a:rPr>
              <a:t>Core Concept:</a:t>
            </a:r>
            <a:r>
              <a:rPr lang="en-IN" dirty="0">
                <a:latin typeface="Times New Roman" panose="02020603050405020304" pitchFamily="18" charset="0"/>
                <a:cs typeface="Times New Roman" panose="02020603050405020304" pitchFamily="18" charset="0"/>
              </a:rPr>
              <a:t> Machine learning algorithms </a:t>
            </a:r>
            <a:r>
              <a:rPr lang="en-IN" dirty="0" err="1">
                <a:latin typeface="Times New Roman" panose="02020603050405020304" pitchFamily="18" charset="0"/>
                <a:cs typeface="Times New Roman" panose="02020603050405020304" pitchFamily="18" charset="0"/>
              </a:rPr>
              <a:t>analyze</a:t>
            </a:r>
            <a:r>
              <a:rPr lang="en-IN" dirty="0">
                <a:latin typeface="Times New Roman" panose="02020603050405020304" pitchFamily="18" charset="0"/>
                <a:cs typeface="Times New Roman" panose="02020603050405020304" pitchFamily="18" charset="0"/>
              </a:rPr>
              <a:t> measurable features (e.g., petal length and sepal width) to identify species with high accuracy.</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b="1" dirty="0">
                <a:latin typeface="Times New Roman" panose="02020603050405020304" pitchFamily="18" charset="0"/>
                <a:cs typeface="Times New Roman" panose="02020603050405020304" pitchFamily="18" charset="0"/>
              </a:rPr>
              <a:t>Scope:</a:t>
            </a:r>
            <a:r>
              <a:rPr lang="en-IN" dirty="0">
                <a:latin typeface="Times New Roman" panose="02020603050405020304" pitchFamily="18" charset="0"/>
                <a:cs typeface="Times New Roman" panose="02020603050405020304" pitchFamily="18" charset="0"/>
              </a:rPr>
              <a:t> Focuses on leveraging structured datasets for training models and ensuring reproducibility of results.</a:t>
            </a:r>
          </a:p>
        </p:txBody>
      </p:sp>
    </p:spTree>
    <p:extLst>
      <p:ext uri="{BB962C8B-B14F-4D97-AF65-F5344CB8AC3E}">
        <p14:creationId xmlns:p14="http://schemas.microsoft.com/office/powerpoint/2010/main" val="1440744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5557F9-855F-C235-BF8F-AB826B820A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2381" y="-332170"/>
            <a:ext cx="1338946" cy="1338946"/>
          </a:xfrm>
          <a:prstGeom prst="rect">
            <a:avLst/>
          </a:prstGeom>
        </p:spPr>
      </p:pic>
      <p:pic>
        <p:nvPicPr>
          <p:cNvPr id="3" name="Picture 2">
            <a:extLst>
              <a:ext uri="{FF2B5EF4-FFF2-40B4-BE49-F238E27FC236}">
                <a16:creationId xmlns:a16="http://schemas.microsoft.com/office/drawing/2014/main" id="{0B0E3985-781B-07FE-93DB-42A395AA7A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673" y="139955"/>
            <a:ext cx="1885992" cy="394695"/>
          </a:xfrm>
          <a:prstGeom prst="rect">
            <a:avLst/>
          </a:prstGeom>
        </p:spPr>
      </p:pic>
      <p:sp>
        <p:nvSpPr>
          <p:cNvPr id="4" name="TextBox 1">
            <a:extLst>
              <a:ext uri="{FF2B5EF4-FFF2-40B4-BE49-F238E27FC236}">
                <a16:creationId xmlns:a16="http://schemas.microsoft.com/office/drawing/2014/main" id="{F32D8812-9E8B-86B2-15C1-7AD0DBB033E3}"/>
              </a:ext>
            </a:extLst>
          </p:cNvPr>
          <p:cNvSpPr txBox="1"/>
          <p:nvPr/>
        </p:nvSpPr>
        <p:spPr>
          <a:xfrm>
            <a:off x="349609" y="956623"/>
            <a:ext cx="753036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rgbClr val="46B0FA"/>
                </a:solidFill>
                <a:latin typeface="Times New Roman" panose="02020603050405020304" pitchFamily="18" charset="0"/>
                <a:cs typeface="Times New Roman" panose="02020603050405020304" pitchFamily="18" charset="0"/>
              </a:rPr>
              <a:t>Motivation</a:t>
            </a:r>
            <a:endParaRPr lang="en-IN" sz="3200" b="1" dirty="0">
              <a:solidFill>
                <a:srgbClr val="46B0FA"/>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45A13A1-9163-5EAA-F97F-8509D6AF58B1}"/>
              </a:ext>
            </a:extLst>
          </p:cNvPr>
          <p:cNvSpPr txBox="1"/>
          <p:nvPr/>
        </p:nvSpPr>
        <p:spPr>
          <a:xfrm>
            <a:off x="349609" y="1519718"/>
            <a:ext cx="11492782" cy="2862322"/>
          </a:xfrm>
          <a:prstGeom prst="rect">
            <a:avLst/>
          </a:prstGeom>
          <a:noFill/>
        </p:spPr>
        <p:txBody>
          <a:bodyPr wrap="square">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b="1" dirty="0">
                <a:latin typeface="Times New Roman" panose="02020603050405020304" pitchFamily="18" charset="0"/>
                <a:cs typeface="Times New Roman" panose="02020603050405020304" pitchFamily="18" charset="0"/>
              </a:rPr>
              <a:t>Scientific Motivation:</a:t>
            </a:r>
            <a:r>
              <a:rPr lang="en-IN" dirty="0">
                <a:latin typeface="Times New Roman" panose="02020603050405020304" pitchFamily="18" charset="0"/>
                <a:cs typeface="Times New Roman" panose="02020603050405020304" pitchFamily="18" charset="0"/>
              </a:rPr>
              <a:t> Assist researchers in identifying species for biodiversity studies and botanical research.</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b="1" dirty="0">
                <a:latin typeface="Times New Roman" panose="02020603050405020304" pitchFamily="18" charset="0"/>
                <a:cs typeface="Times New Roman" panose="02020603050405020304" pitchFamily="18" charset="0"/>
              </a:rPr>
              <a:t>Practical Use:</a:t>
            </a:r>
            <a:r>
              <a:rPr lang="en-IN" dirty="0">
                <a:latin typeface="Times New Roman" panose="02020603050405020304" pitchFamily="18" charset="0"/>
                <a:cs typeface="Times New Roman" panose="02020603050405020304" pitchFamily="18" charset="0"/>
              </a:rPr>
              <a:t> Help farmers, gardeners, and hobbyists identify flowers accurately and efficiently.</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b="1" dirty="0">
                <a:latin typeface="Times New Roman" panose="02020603050405020304" pitchFamily="18" charset="0"/>
                <a:cs typeface="Times New Roman" panose="02020603050405020304" pitchFamily="18" charset="0"/>
              </a:rPr>
              <a:t>Environmental Importance:</a:t>
            </a:r>
            <a:r>
              <a:rPr lang="en-IN" dirty="0">
                <a:latin typeface="Times New Roman" panose="02020603050405020304" pitchFamily="18" charset="0"/>
                <a:cs typeface="Times New Roman" panose="02020603050405020304" pitchFamily="18" charset="0"/>
              </a:rPr>
              <a:t> Aid in monitoring and preserving plant ecosystems by providing tools to track species diversity.</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b="1" dirty="0">
                <a:latin typeface="Times New Roman" panose="02020603050405020304" pitchFamily="18" charset="0"/>
                <a:cs typeface="Times New Roman" panose="02020603050405020304" pitchFamily="18" charset="0"/>
              </a:rPr>
              <a:t>Innovation in Technology:</a:t>
            </a:r>
            <a:r>
              <a:rPr lang="en-IN" dirty="0">
                <a:latin typeface="Times New Roman" panose="02020603050405020304" pitchFamily="18" charset="0"/>
                <a:cs typeface="Times New Roman" panose="02020603050405020304" pitchFamily="18" charset="0"/>
              </a:rPr>
              <a:t> Demonstrates the power of ML to simplify and enhance tasks in botany and agriculture.</a:t>
            </a:r>
          </a:p>
        </p:txBody>
      </p:sp>
    </p:spTree>
    <p:extLst>
      <p:ext uri="{BB962C8B-B14F-4D97-AF65-F5344CB8AC3E}">
        <p14:creationId xmlns:p14="http://schemas.microsoft.com/office/powerpoint/2010/main" val="805872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C81654-B15A-D4A7-DC99-F5FF9A1222F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8ECC4E0-0B70-B6CE-EBF4-C98DA195DB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2381" y="-332170"/>
            <a:ext cx="1338946" cy="1338946"/>
          </a:xfrm>
          <a:prstGeom prst="rect">
            <a:avLst/>
          </a:prstGeom>
        </p:spPr>
      </p:pic>
      <p:pic>
        <p:nvPicPr>
          <p:cNvPr id="5" name="Picture 4">
            <a:extLst>
              <a:ext uri="{FF2B5EF4-FFF2-40B4-BE49-F238E27FC236}">
                <a16:creationId xmlns:a16="http://schemas.microsoft.com/office/drawing/2014/main" id="{ADC97049-FD4E-8037-087B-87D52AE4555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0673" y="139955"/>
            <a:ext cx="1885992" cy="394695"/>
          </a:xfrm>
          <a:prstGeom prst="rect">
            <a:avLst/>
          </a:prstGeom>
        </p:spPr>
      </p:pic>
      <p:sp>
        <p:nvSpPr>
          <p:cNvPr id="4" name="TextBox 1">
            <a:extLst>
              <a:ext uri="{FF2B5EF4-FFF2-40B4-BE49-F238E27FC236}">
                <a16:creationId xmlns:a16="http://schemas.microsoft.com/office/drawing/2014/main" id="{AC8CAF6E-1E9B-FD84-E216-FA287A81D2FD}"/>
              </a:ext>
            </a:extLst>
          </p:cNvPr>
          <p:cNvSpPr txBox="1"/>
          <p:nvPr/>
        </p:nvSpPr>
        <p:spPr>
          <a:xfrm>
            <a:off x="349609" y="956623"/>
            <a:ext cx="753036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rgbClr val="46B0FA"/>
                </a:solidFill>
                <a:latin typeface="Times New Roman" panose="02020603050405020304" pitchFamily="18" charset="0"/>
                <a:cs typeface="Times New Roman" panose="02020603050405020304" pitchFamily="18" charset="0"/>
              </a:rPr>
              <a:t>Problem Statement  </a:t>
            </a:r>
            <a:endParaRPr lang="en-IN" sz="3600" b="1" dirty="0">
              <a:solidFill>
                <a:srgbClr val="46B0FA"/>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2B79B54-9F8C-7CDD-A9FD-2C87ABB3DAE1}"/>
              </a:ext>
            </a:extLst>
          </p:cNvPr>
          <p:cNvSpPr txBox="1"/>
          <p:nvPr/>
        </p:nvSpPr>
        <p:spPr>
          <a:xfrm>
            <a:off x="1342767" y="2259449"/>
            <a:ext cx="9389614" cy="2339102"/>
          </a:xfrm>
          <a:prstGeom prst="rect">
            <a:avLst/>
          </a:prstGeom>
          <a:noFill/>
        </p:spPr>
        <p:txBody>
          <a:bodyPr wrap="square" rtlCol="0">
            <a:spAutoFit/>
          </a:bodyPr>
          <a:lstStyle/>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Identifying flower species manually requires expertise and time, making it impractical for large datasets.</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Misidentification or errors can occur, especially in non-specialist or high-pressure scenarios.</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A machine learning-based system provides an automated, consistent, and scalable solution to this problem.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386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C81654-B15A-D4A7-DC99-F5FF9A1222F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8ECC4E0-0B70-B6CE-EBF4-C98DA195DB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2381" y="-332170"/>
            <a:ext cx="1338946" cy="1338946"/>
          </a:xfrm>
          <a:prstGeom prst="rect">
            <a:avLst/>
          </a:prstGeom>
        </p:spPr>
      </p:pic>
      <p:pic>
        <p:nvPicPr>
          <p:cNvPr id="5" name="Picture 4">
            <a:extLst>
              <a:ext uri="{FF2B5EF4-FFF2-40B4-BE49-F238E27FC236}">
                <a16:creationId xmlns:a16="http://schemas.microsoft.com/office/drawing/2014/main" id="{ADC97049-FD4E-8037-087B-87D52AE4555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0673" y="139955"/>
            <a:ext cx="1885992" cy="394695"/>
          </a:xfrm>
          <a:prstGeom prst="rect">
            <a:avLst/>
          </a:prstGeom>
        </p:spPr>
      </p:pic>
      <p:sp>
        <p:nvSpPr>
          <p:cNvPr id="4" name="TextBox 1">
            <a:extLst>
              <a:ext uri="{FF2B5EF4-FFF2-40B4-BE49-F238E27FC236}">
                <a16:creationId xmlns:a16="http://schemas.microsoft.com/office/drawing/2014/main" id="{AC8CAF6E-1E9B-FD84-E216-FA287A81D2FD}"/>
              </a:ext>
            </a:extLst>
          </p:cNvPr>
          <p:cNvSpPr txBox="1"/>
          <p:nvPr/>
        </p:nvSpPr>
        <p:spPr>
          <a:xfrm>
            <a:off x="349609" y="956623"/>
            <a:ext cx="753036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rgbClr val="46B0FA"/>
                </a:solidFill>
                <a:latin typeface="Times New Roman" panose="02020603050405020304" pitchFamily="18" charset="0"/>
                <a:cs typeface="Times New Roman" panose="02020603050405020304" pitchFamily="18" charset="0"/>
              </a:rPr>
              <a:t>Objective  </a:t>
            </a:r>
            <a:endParaRPr lang="en-IN" sz="3600" b="1" dirty="0">
              <a:solidFill>
                <a:srgbClr val="46B0FA"/>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C367048-3278-0E85-1C72-CF09286F7210}"/>
              </a:ext>
            </a:extLst>
          </p:cNvPr>
          <p:cNvSpPr txBox="1"/>
          <p:nvPr/>
        </p:nvSpPr>
        <p:spPr>
          <a:xfrm>
            <a:off x="700895" y="2024927"/>
            <a:ext cx="9875089" cy="2585323"/>
          </a:xfrm>
          <a:prstGeom prst="rect">
            <a:avLst/>
          </a:prstGeom>
          <a:noFill/>
        </p:spPr>
        <p:txBody>
          <a:bodyPr wrap="square">
            <a:spAutoFit/>
          </a:bodyPr>
          <a:lstStyle/>
          <a:p>
            <a:pPr marL="342900" indent="-342900">
              <a:buFont typeface="+mj-lt"/>
              <a:buAutoNum type="arabicPeriod"/>
            </a:pPr>
            <a:r>
              <a:rPr lang="en-IN" dirty="0">
                <a:latin typeface="Times New Roman" panose="02020603050405020304" pitchFamily="18" charset="0"/>
                <a:cs typeface="Times New Roman" panose="02020603050405020304" pitchFamily="18" charset="0"/>
              </a:rPr>
              <a:t>Design a machine learning model to classify flower species using features such as petal and sepal dimensions.</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Achieve high predictive accuracy through data preprocessing, feature selection, and model optimization.</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Provide an automated tool that is easy to use and applicable in various domains like research, gardening, and farming.</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7724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C81654-B15A-D4A7-DC99-F5FF9A1222F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8ECC4E0-0B70-B6CE-EBF4-C98DA195DB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2381" y="-332170"/>
            <a:ext cx="1338946" cy="1338946"/>
          </a:xfrm>
          <a:prstGeom prst="rect">
            <a:avLst/>
          </a:prstGeom>
        </p:spPr>
      </p:pic>
      <p:pic>
        <p:nvPicPr>
          <p:cNvPr id="5" name="Picture 4">
            <a:extLst>
              <a:ext uri="{FF2B5EF4-FFF2-40B4-BE49-F238E27FC236}">
                <a16:creationId xmlns:a16="http://schemas.microsoft.com/office/drawing/2014/main" id="{ADC97049-FD4E-8037-087B-87D52AE4555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0673" y="139955"/>
            <a:ext cx="1885992" cy="394695"/>
          </a:xfrm>
          <a:prstGeom prst="rect">
            <a:avLst/>
          </a:prstGeom>
        </p:spPr>
      </p:pic>
      <p:sp>
        <p:nvSpPr>
          <p:cNvPr id="4" name="TextBox 1">
            <a:extLst>
              <a:ext uri="{FF2B5EF4-FFF2-40B4-BE49-F238E27FC236}">
                <a16:creationId xmlns:a16="http://schemas.microsoft.com/office/drawing/2014/main" id="{AC8CAF6E-1E9B-FD84-E216-FA287A81D2FD}"/>
              </a:ext>
            </a:extLst>
          </p:cNvPr>
          <p:cNvSpPr txBox="1"/>
          <p:nvPr/>
        </p:nvSpPr>
        <p:spPr>
          <a:xfrm>
            <a:off x="305404" y="822378"/>
            <a:ext cx="753036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rgbClr val="46B0FA"/>
                </a:solidFill>
                <a:latin typeface="Times New Roman" panose="02020603050405020304" pitchFamily="18" charset="0"/>
                <a:cs typeface="Times New Roman" panose="02020603050405020304" pitchFamily="18" charset="0"/>
              </a:rPr>
              <a:t>Methodology  </a:t>
            </a:r>
            <a:endParaRPr lang="en-IN" sz="3600" b="1" dirty="0">
              <a:solidFill>
                <a:srgbClr val="46B0FA"/>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E1FBDCE-11D4-EA0E-A2CF-F144F87748D0}"/>
              </a:ext>
            </a:extLst>
          </p:cNvPr>
          <p:cNvSpPr txBox="1"/>
          <p:nvPr/>
        </p:nvSpPr>
        <p:spPr>
          <a:xfrm>
            <a:off x="120673" y="1468709"/>
            <a:ext cx="6687900" cy="1200329"/>
          </a:xfrm>
          <a:prstGeom prst="rect">
            <a:avLst/>
          </a:prstGeom>
          <a:noFill/>
        </p:spPr>
        <p:txBody>
          <a:bodyPr wrap="square" rtlCol="0">
            <a:spAutoFit/>
          </a:bodyPr>
          <a:lstStyle/>
          <a:p>
            <a:endParaRPr lang="en-US" sz="1800" dirty="0">
              <a:latin typeface="Times New Roman" panose="02020603050405020304" pitchFamily="18" charset="0"/>
              <a:cs typeface="Times New Roman" panose="02020603050405020304" pitchFamily="18" charset="0"/>
            </a:endParaRPr>
          </a:p>
          <a:p>
            <a:endParaRPr lang="en-US" dirty="0"/>
          </a:p>
          <a:p>
            <a:endParaRPr lang="en-US" sz="1800" dirty="0"/>
          </a:p>
          <a:p>
            <a:endParaRPr lang="en-US" dirty="0"/>
          </a:p>
        </p:txBody>
      </p:sp>
      <p:sp>
        <p:nvSpPr>
          <p:cNvPr id="10" name="TextBox 9">
            <a:extLst>
              <a:ext uri="{FF2B5EF4-FFF2-40B4-BE49-F238E27FC236}">
                <a16:creationId xmlns:a16="http://schemas.microsoft.com/office/drawing/2014/main" id="{C72522FC-D30E-7620-54A2-50DE106133EA}"/>
              </a:ext>
            </a:extLst>
          </p:cNvPr>
          <p:cNvSpPr txBox="1"/>
          <p:nvPr/>
        </p:nvSpPr>
        <p:spPr>
          <a:xfrm>
            <a:off x="6608560" y="1511658"/>
            <a:ext cx="5238138" cy="646331"/>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DF42132-0881-DB73-BEA3-ED78ECABB855}"/>
              </a:ext>
            </a:extLst>
          </p:cNvPr>
          <p:cNvSpPr txBox="1"/>
          <p:nvPr/>
        </p:nvSpPr>
        <p:spPr>
          <a:xfrm>
            <a:off x="1163783" y="1756437"/>
            <a:ext cx="8839315" cy="5355312"/>
          </a:xfrm>
          <a:prstGeom prst="rect">
            <a:avLst/>
          </a:prstGeom>
          <a:noFill/>
        </p:spPr>
        <p:txBody>
          <a:bodyPr wrap="square">
            <a:spAutoFit/>
          </a:bodyPr>
          <a:lstStyle/>
          <a:p>
            <a:pPr marL="342900" indent="-342900">
              <a:buFont typeface="+mj-lt"/>
              <a:buAutoNum type="arabicPeriod"/>
            </a:pPr>
            <a:r>
              <a:rPr lang="en-IN" b="1" dirty="0">
                <a:latin typeface="Times New Roman" panose="02020603050405020304" pitchFamily="18" charset="0"/>
                <a:cs typeface="Times New Roman" panose="02020603050405020304" pitchFamily="18" charset="0"/>
              </a:rPr>
              <a:t>Data Collection: </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 datasets like the Iris dataset or custom flower datasets with labelled features. </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Features include petal length, petal width, sepal length, and sepal width.</a:t>
            </a:r>
          </a:p>
          <a:p>
            <a:endParaRPr lang="en-IN" dirty="0"/>
          </a:p>
          <a:p>
            <a:r>
              <a:rPr lang="en-IN" b="1" dirty="0">
                <a:latin typeface="Times New Roman" panose="02020603050405020304" pitchFamily="18" charset="0"/>
                <a:cs typeface="Times New Roman" panose="02020603050405020304" pitchFamily="18" charset="0"/>
              </a:rPr>
              <a:t>2. Data Preprocessing:  </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Handle missing or inconsistent data, normalize values, and ensure data quality.</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Perform exploratory data analysis (EDA) to identify key patterns and correlations.</a:t>
            </a:r>
          </a:p>
          <a:p>
            <a:pPr lvl="1"/>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3. Model Selection:  </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Experiment with algorithms like Logistic Regression, Decision Trees, K-Nearest </a:t>
            </a:r>
            <a:r>
              <a:rPr lang="en-IN" dirty="0" err="1">
                <a:latin typeface="Times New Roman" panose="02020603050405020304" pitchFamily="18" charset="0"/>
                <a:cs typeface="Times New Roman" panose="02020603050405020304" pitchFamily="18" charset="0"/>
              </a:rPr>
              <a:t>Neighbors</a:t>
            </a:r>
            <a:r>
              <a:rPr lang="en-IN" dirty="0">
                <a:latin typeface="Times New Roman" panose="02020603050405020304" pitchFamily="18" charset="0"/>
                <a:cs typeface="Times New Roman" panose="02020603050405020304" pitchFamily="18" charset="0"/>
              </a:rPr>
              <a:t> (KNN), Support Vector Machines (SVM), and Neural Networks.</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Choose the best-performing model based on initial tests.</a:t>
            </a:r>
          </a:p>
          <a:p>
            <a:pPr lvl="1"/>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4. Training and testing:  </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Split data into training and testing sets (e.g., 80%-20%).</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Train the model, fine-tune hyperparameters, and validate performance on unseen data.</a:t>
            </a:r>
          </a:p>
          <a:p>
            <a:endParaRPr lang="en-IN" dirty="0"/>
          </a:p>
          <a:p>
            <a:endParaRPr lang="en-IN" dirty="0"/>
          </a:p>
          <a:p>
            <a:endParaRPr lang="en-IN" dirty="0"/>
          </a:p>
        </p:txBody>
      </p:sp>
    </p:spTree>
    <p:extLst>
      <p:ext uri="{BB962C8B-B14F-4D97-AF65-F5344CB8AC3E}">
        <p14:creationId xmlns:p14="http://schemas.microsoft.com/office/powerpoint/2010/main" val="1612581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ED218-2637-A387-2446-AD7E8B2155A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3807961-38B9-72DD-B172-4DEC36258C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2381" y="-332170"/>
            <a:ext cx="1338946" cy="1338946"/>
          </a:xfrm>
          <a:prstGeom prst="rect">
            <a:avLst/>
          </a:prstGeom>
        </p:spPr>
      </p:pic>
      <p:pic>
        <p:nvPicPr>
          <p:cNvPr id="5" name="Picture 4">
            <a:extLst>
              <a:ext uri="{FF2B5EF4-FFF2-40B4-BE49-F238E27FC236}">
                <a16:creationId xmlns:a16="http://schemas.microsoft.com/office/drawing/2014/main" id="{040C16B1-DB9C-0667-3378-742B359E352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0673" y="139955"/>
            <a:ext cx="1885992" cy="394695"/>
          </a:xfrm>
          <a:prstGeom prst="rect">
            <a:avLst/>
          </a:prstGeom>
        </p:spPr>
      </p:pic>
      <p:sp>
        <p:nvSpPr>
          <p:cNvPr id="4" name="TextBox 1">
            <a:extLst>
              <a:ext uri="{FF2B5EF4-FFF2-40B4-BE49-F238E27FC236}">
                <a16:creationId xmlns:a16="http://schemas.microsoft.com/office/drawing/2014/main" id="{6750FFAB-51A3-74E3-01C7-B965B605A4BF}"/>
              </a:ext>
            </a:extLst>
          </p:cNvPr>
          <p:cNvSpPr txBox="1"/>
          <p:nvPr/>
        </p:nvSpPr>
        <p:spPr>
          <a:xfrm>
            <a:off x="305404" y="822378"/>
            <a:ext cx="753036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rgbClr val="46B0FA"/>
                </a:solidFill>
                <a:latin typeface="Times New Roman" panose="02020603050405020304" pitchFamily="18" charset="0"/>
                <a:cs typeface="Times New Roman" panose="02020603050405020304" pitchFamily="18" charset="0"/>
              </a:rPr>
              <a:t>Methodology  </a:t>
            </a:r>
            <a:endParaRPr lang="en-IN" sz="3600" b="1" dirty="0">
              <a:solidFill>
                <a:srgbClr val="46B0FA"/>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DDC4FC8-4BAA-624A-795C-F4FD75ABC4E7}"/>
              </a:ext>
            </a:extLst>
          </p:cNvPr>
          <p:cNvSpPr txBox="1"/>
          <p:nvPr/>
        </p:nvSpPr>
        <p:spPr>
          <a:xfrm>
            <a:off x="120673" y="1468709"/>
            <a:ext cx="6687900" cy="1200329"/>
          </a:xfrm>
          <a:prstGeom prst="rect">
            <a:avLst/>
          </a:prstGeom>
          <a:noFill/>
        </p:spPr>
        <p:txBody>
          <a:bodyPr wrap="square" rtlCol="0">
            <a:spAutoFit/>
          </a:bodyPr>
          <a:lstStyle/>
          <a:p>
            <a:endParaRPr lang="en-US" sz="1800" dirty="0">
              <a:latin typeface="Times New Roman" panose="02020603050405020304" pitchFamily="18" charset="0"/>
              <a:cs typeface="Times New Roman" panose="02020603050405020304" pitchFamily="18" charset="0"/>
            </a:endParaRPr>
          </a:p>
          <a:p>
            <a:endParaRPr lang="en-US" dirty="0"/>
          </a:p>
          <a:p>
            <a:endParaRPr lang="en-US" sz="1800" dirty="0"/>
          </a:p>
          <a:p>
            <a:endParaRPr lang="en-US" dirty="0"/>
          </a:p>
        </p:txBody>
      </p:sp>
      <p:sp>
        <p:nvSpPr>
          <p:cNvPr id="10" name="TextBox 9">
            <a:extLst>
              <a:ext uri="{FF2B5EF4-FFF2-40B4-BE49-F238E27FC236}">
                <a16:creationId xmlns:a16="http://schemas.microsoft.com/office/drawing/2014/main" id="{DF34E827-6636-C985-8F52-72A56C448217}"/>
              </a:ext>
            </a:extLst>
          </p:cNvPr>
          <p:cNvSpPr txBox="1"/>
          <p:nvPr/>
        </p:nvSpPr>
        <p:spPr>
          <a:xfrm>
            <a:off x="6608560" y="1511658"/>
            <a:ext cx="5238138" cy="646331"/>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003163F-0F2F-A05C-376F-4A28DABB4AF1}"/>
              </a:ext>
            </a:extLst>
          </p:cNvPr>
          <p:cNvSpPr txBox="1"/>
          <p:nvPr/>
        </p:nvSpPr>
        <p:spPr>
          <a:xfrm>
            <a:off x="1137904" y="1973591"/>
            <a:ext cx="9455334" cy="3139321"/>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5. Evaluation: </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 metrics like accuracy, precision, recall, F1 score, and confusion matrix for performance evaluation. </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Compare results with baseline models for validation.</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6. Deployment: </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Package the model into a user-friendly application or web interface for practical use.</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856453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2328</TotalTime>
  <Words>1078</Words>
  <Application>Microsoft Macintosh PowerPoint</Application>
  <PresentationFormat>Widescreen</PresentationFormat>
  <Paragraphs>202</Paragraphs>
  <Slides>16</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Flower Prediction Model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Training</dc:title>
  <dc:creator>Swati Kaushik</dc:creator>
  <cp:lastModifiedBy>Varun Gupta</cp:lastModifiedBy>
  <cp:revision>208</cp:revision>
  <dcterms:created xsi:type="dcterms:W3CDTF">2016-12-22T06:02:14Z</dcterms:created>
  <dcterms:modified xsi:type="dcterms:W3CDTF">2024-11-18T15:43:36Z</dcterms:modified>
</cp:coreProperties>
</file>