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0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3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22222-3778-F33F-314F-EB7F7CD14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970888"/>
          </a:xfrm>
        </p:spPr>
        <p:txBody>
          <a:bodyPr anchor="t">
            <a:normAutofit fontScale="90000"/>
          </a:bodyPr>
          <a:lstStyle/>
          <a:p>
            <a:pPr rtl="0"/>
            <a:r>
              <a:rPr lang="en-IN" sz="2400" dirty="0"/>
              <a:t>AI Agents:</a:t>
            </a:r>
            <a:br>
              <a:rPr lang="en-IN" sz="2400" dirty="0"/>
            </a:br>
            <a:r>
              <a:rPr lang="en-IN" sz="2400" dirty="0"/>
              <a:t> Revolutionizing Intelligent Systems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endParaRPr lang="en-US" sz="6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3FF9A-9587-2546-CF18-FC7F03A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064290"/>
            <a:ext cx="4172757" cy="1885060"/>
          </a:xfrm>
        </p:spPr>
        <p:txBody>
          <a:bodyPr anchor="b">
            <a:normAutofit fontScale="85000" lnSpcReduction="20000"/>
          </a:bodyPr>
          <a:lstStyle/>
          <a:p>
            <a:r>
              <a:rPr lang="en-IN" dirty="0"/>
              <a:t>A Deep Dive into Evolution, Architectures, Applications, and Future Horizons</a:t>
            </a:r>
          </a:p>
          <a:p>
            <a:endParaRPr lang="en-US" dirty="0"/>
          </a:p>
          <a:p>
            <a:r>
              <a:rPr lang="en-IN" sz="2000" dirty="0"/>
              <a:t>Presented by: Varun Gupta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Date: April 18, 2025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DB4EFCAF-775A-FFA3-E990-727EDFC1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40" r="24982"/>
          <a:stretch/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1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339B-162E-060A-D593-5046F15C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Collaborative Intelligence at Scale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F2CB-BE9F-30FD-5246-6A1233CA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Paradigm</a:t>
            </a:r>
            <a:r>
              <a:rPr lang="en-IN" dirty="0"/>
              <a:t>: LLM-based agents with specialized roles (e.g., coder, tester, debugger).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Applications</a:t>
            </a:r>
            <a:r>
              <a:rPr lang="en-IN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/>
              <a:t>Software: </a:t>
            </a:r>
            <a:r>
              <a:rPr lang="en-IN" dirty="0" err="1"/>
              <a:t>AutoGen</a:t>
            </a:r>
            <a:r>
              <a:rPr lang="en-IN" dirty="0"/>
              <a:t> builds apps 15x faster than solo LLMs (2024).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/>
              <a:t>Simulations: Model societal dynamics with 10M virtual agents (DeepMind, 2025).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IN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Mechanisms</a:t>
            </a:r>
            <a:r>
              <a:rPr lang="en-IN" dirty="0"/>
              <a:t>: Message passing, shared memory, and conflict resolution protocols.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Breakthrough</a:t>
            </a:r>
            <a:r>
              <a:rPr lang="en-IN" dirty="0"/>
              <a:t>: Emergent cooperation in non-cooperative games (arXiv:2409.10122).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1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BC72-B7AA-5BF4-BD30-BBC0B990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Pushing Technical Boundaries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FADE-5DA7-3BCA-5E8D-6E2C510A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Hallucinations</a:t>
            </a:r>
            <a:r>
              <a:rPr lang="en-IN" dirty="0"/>
              <a:t>: LLMs generate plausible but false outputs (e.g., 20% error rate in open-domain tasks).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Scalability</a:t>
            </a:r>
            <a:r>
              <a:rPr lang="en-IN" dirty="0"/>
              <a:t>: Inference costs for GPT-4o exceed $10M/month for large deployments.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Generalization</a:t>
            </a:r>
            <a:r>
              <a:rPr lang="en-IN" dirty="0"/>
              <a:t>: Agents fail in out-of-distribution scenarios (e.g., 30% drop in performance).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Robustness</a:t>
            </a:r>
            <a:r>
              <a:rPr lang="en-IN" dirty="0"/>
              <a:t>: Adversarial attacks disrupt 25% of agent decisions (2024 study).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Solutions</a:t>
            </a:r>
            <a:r>
              <a:rPr lang="en-IN" dirty="0"/>
              <a:t>: Sparse </a:t>
            </a:r>
            <a:r>
              <a:rPr lang="en-IN" dirty="0" err="1"/>
              <a:t>MoE</a:t>
            </a:r>
            <a:r>
              <a:rPr lang="en-IN" dirty="0"/>
              <a:t> models, online RL, and </a:t>
            </a:r>
            <a:r>
              <a:rPr lang="en-IN" dirty="0" err="1"/>
              <a:t>neurosymbolic</a:t>
            </a:r>
            <a:r>
              <a:rPr lang="en-IN" dirty="0"/>
              <a:t> grounding.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2025 Priority</a:t>
            </a:r>
            <a:r>
              <a:rPr lang="en-IN" dirty="0"/>
              <a:t>: Self-supervised agents with zero-shot adaptability.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3F46-63E6-0312-9C7D-B2150F76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Ethics at the Core of Agent Design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1D7C-A770-15A5-E144-21776BFB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Bias</a:t>
            </a:r>
            <a:r>
              <a:rPr lang="en-IN" dirty="0"/>
              <a:t>: Agents amplify training data biases (e.g., 15% higher error rates for minority groups).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Privacy</a:t>
            </a:r>
            <a:r>
              <a:rPr lang="en-IN" dirty="0"/>
              <a:t>: Differential privacy lags in multimodal agents (e.g., vision data leaks).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Accountability</a:t>
            </a:r>
            <a:r>
              <a:rPr lang="en-IN" dirty="0"/>
              <a:t>: Ambiguity in liability for autonomous decisions (e.g., AV accidents).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Societal Impact</a:t>
            </a:r>
            <a:r>
              <a:rPr lang="en-IN" dirty="0"/>
              <a:t>: 25% of low-skill jobs at risk by 2030 (Brookings, 2024).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Mitigation</a:t>
            </a:r>
            <a:r>
              <a:rPr lang="en-IN" dirty="0"/>
              <a:t>: Explainable AI, federated learning, and global AI governance.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Critical Question</a:t>
            </a:r>
            <a:r>
              <a:rPr lang="en-IN" dirty="0"/>
              <a:t>: How do we encode universal ethics into autonomous systems?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4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7734E-DC0E-7EAD-30C3-87EE8790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Rethinking Agent Evaluation</a:t>
            </a:r>
            <a:br>
              <a:rPr lang="en-IN" sz="3700"/>
            </a:br>
            <a:endParaRPr lang="en-US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5E4EFABB-42AF-D162-D59D-37F0EBE3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64" y="2286633"/>
            <a:ext cx="5421569" cy="38764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851B-F634-6B50-4C00-4BDF14D6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/>
              <a:t>Current Limits</a:t>
            </a:r>
            <a:r>
              <a:rPr lang="en-IN" sz="1300"/>
              <a:t>:</a:t>
            </a:r>
          </a:p>
          <a:p>
            <a:pPr marL="742950" lvl="1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/>
              <a:t>Accuracy checking: Ignores latency, cost, and robustness.</a:t>
            </a:r>
          </a:p>
          <a:p>
            <a:pPr marL="742950" lvl="1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/>
              <a:t>Narrow Benchmarks: </a:t>
            </a:r>
            <a:r>
              <a:rPr lang="en-IN" sz="1300" err="1"/>
              <a:t>AgentBench</a:t>
            </a:r>
            <a:r>
              <a:rPr lang="en-IN" sz="1300"/>
              <a:t> covers only 10% of real-world tasks.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/>
              <a:t>New Metrics</a:t>
            </a:r>
            <a:r>
              <a:rPr lang="en-IN" sz="1300"/>
              <a:t>:</a:t>
            </a:r>
          </a:p>
          <a:p>
            <a:pPr marL="742950" lvl="1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/>
              <a:t>Efficiency: FLOPs per task (e.g., Llama 3.1 vs. GPT-4).</a:t>
            </a:r>
          </a:p>
          <a:p>
            <a:pPr marL="742950" lvl="1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/>
              <a:t>Robustness: Performance under adversarial inputs.</a:t>
            </a:r>
          </a:p>
          <a:p>
            <a:pPr marL="742950" lvl="1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/>
              <a:t>Ethics: Bias and fairness scores.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/>
              <a:t>Case</a:t>
            </a:r>
            <a:r>
              <a:rPr lang="en-IN" sz="1300"/>
              <a:t>: </a:t>
            </a:r>
            <a:r>
              <a:rPr lang="en-IN" sz="1300" err="1"/>
              <a:t>ReAct</a:t>
            </a:r>
            <a:r>
              <a:rPr lang="en-IN" sz="1300"/>
              <a:t> agents outperform TPTU in reasoning but lag in cost (arXiv:2407.01502).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/>
              <a:t>Vision</a:t>
            </a:r>
            <a:r>
              <a:rPr lang="en-IN" sz="1300"/>
              <a:t>: Open-domain testbeds for lifelong learning agents.</a:t>
            </a:r>
          </a:p>
          <a:p>
            <a:pPr>
              <a:lnSpc>
                <a:spcPct val="10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0722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F51B-A682-9E6E-5E0F-67268D8F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Next Frontier for AI Agents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DFBA9-7BB2-F4A1-9712-237CA463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Multimodal Convergence</a:t>
            </a:r>
            <a:r>
              <a:rPr lang="en-IN" dirty="0"/>
              <a:t>: Unified models for text, vision, audio, and robotics (e.g., </a:t>
            </a:r>
            <a:r>
              <a:rPr lang="en-IN" dirty="0" err="1"/>
              <a:t>xAI’s</a:t>
            </a:r>
            <a:r>
              <a:rPr lang="en-IN" dirty="0"/>
              <a:t> </a:t>
            </a:r>
            <a:r>
              <a:rPr lang="en-IN" dirty="0" err="1"/>
              <a:t>BigBrain</a:t>
            </a:r>
            <a:r>
              <a:rPr lang="en-IN" dirty="0"/>
              <a:t> prototypes).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Self-Improving Agents</a:t>
            </a:r>
            <a:r>
              <a:rPr lang="en-IN" dirty="0"/>
              <a:t>: Recursive optimization via meta-learning (e.g., Reflexion 2.0).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Ethical Governance</a:t>
            </a:r>
            <a:r>
              <a:rPr lang="en-IN" dirty="0"/>
              <a:t>: Global standards for agent autonomy (e.g., UNESCO AI Ethics).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Quantum Integration</a:t>
            </a:r>
            <a:r>
              <a:rPr lang="en-IN" dirty="0"/>
              <a:t>: Quantum RL for exponential speedup (speculative, 2030+).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Human-AI Symbiosis</a:t>
            </a:r>
            <a:r>
              <a:rPr lang="en-IN" dirty="0"/>
              <a:t>: Agents as cognitive prosthetics for creativity and reasoning.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Provocation</a:t>
            </a:r>
            <a:r>
              <a:rPr lang="en-IN" dirty="0"/>
              <a:t>: Will agents achieve AGI by autonomously redesigning themselves?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1985-4E09-B000-88FC-671EC813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3F45-3B08-E9A2-BADD-A96FA6BD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Wooldridge, M., &amp; Jennings, N. R. (1995). Intelligent Agents: Theory and Practice. </a:t>
            </a:r>
            <a:r>
              <a:rPr lang="en-IN" i="1" dirty="0"/>
              <a:t>Knowledge Engineering Review</a:t>
            </a:r>
            <a:r>
              <a:rPr lang="en-IN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Russell, S., &amp; Norvig, P. (1995). </a:t>
            </a:r>
            <a:r>
              <a:rPr lang="en-IN" i="1" dirty="0"/>
              <a:t>Artificial Intelligence: A Modern Approach</a:t>
            </a:r>
            <a:r>
              <a:rPr lang="en-IN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Rao, A. S., &amp; </a:t>
            </a:r>
            <a:r>
              <a:rPr lang="en-IN" dirty="0" err="1"/>
              <a:t>Georgeff</a:t>
            </a:r>
            <a:r>
              <a:rPr lang="en-IN" dirty="0"/>
              <a:t>, M. P. (1995). BDI Agents: From Theory to Practice. </a:t>
            </a:r>
            <a:r>
              <a:rPr lang="en-IN" i="1" dirty="0"/>
              <a:t>ICMAS</a:t>
            </a:r>
            <a:r>
              <a:rPr lang="en-IN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Xi, Z., et al. (2023). The Rise and Potential of Large Language Model Based Agents. </a:t>
            </a:r>
            <a:r>
              <a:rPr lang="en-IN" i="1" dirty="0"/>
              <a:t>arXiv:2309.07864</a:t>
            </a:r>
            <a:r>
              <a:rPr lang="en-IN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Yao, S., et al. (2023). </a:t>
            </a:r>
            <a:r>
              <a:rPr lang="en-IN" dirty="0" err="1"/>
              <a:t>ReAct</a:t>
            </a:r>
            <a:r>
              <a:rPr lang="en-IN" dirty="0"/>
              <a:t>: Synergizing Reasoning and Acting in Language Models. </a:t>
            </a:r>
            <a:r>
              <a:rPr lang="en-IN" i="1" dirty="0"/>
              <a:t>arXiv:2210.03629</a:t>
            </a:r>
            <a:r>
              <a:rPr lang="en-IN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Shinn, N., et al. (2023). Reflexion: Language Agents with Verbal Reinforcement Learning. </a:t>
            </a:r>
            <a:r>
              <a:rPr lang="en-IN" i="1" dirty="0"/>
              <a:t>arXiv:2303.11366</a:t>
            </a:r>
            <a:r>
              <a:rPr lang="en-IN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Kapoor, S., et al. (2024). AI Agents That Matter. </a:t>
            </a:r>
            <a:r>
              <a:rPr lang="en-IN" i="1" dirty="0"/>
              <a:t>arXiv:2407.01502</a:t>
            </a:r>
            <a:r>
              <a:rPr lang="en-IN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Wang, L., et al. (2024). </a:t>
            </a:r>
            <a:r>
              <a:rPr lang="en-IN" dirty="0" err="1"/>
              <a:t>AutoGen</a:t>
            </a:r>
            <a:r>
              <a:rPr lang="en-IN" dirty="0"/>
              <a:t>: Enabling Next-Gen LLM Applications via Multi-Agent Collaboration. </a:t>
            </a:r>
            <a:r>
              <a:rPr lang="en-IN" i="1" dirty="0"/>
              <a:t>arXiv:2308.08155</a:t>
            </a:r>
            <a:r>
              <a:rPr lang="en-IN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Stanford AI100 Report. (2024). AI Research Trends.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Brookings Institution. (2024). AI’s Societal Impacts.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402-AC54-7E8E-2032-F8848A2E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Are AI Agents?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85F7-7358-23DB-2EE5-89544C7E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Definition</a:t>
            </a:r>
            <a:r>
              <a:rPr lang="en-IN" dirty="0"/>
              <a:t>: Autonomous systems that perceive environments, make decisions, and act to achieve specific objectives.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Core Properties</a:t>
            </a:r>
            <a:r>
              <a:rPr lang="en-IN" dirty="0"/>
              <a:t> (Wooldridge &amp; Jennings, 1995):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/>
              <a:t>Autonomy: Independent operation without constant human input.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/>
              <a:t>Social Ability: Interaction with other agents or humans.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/>
              <a:t>Reactivity: Real-time response to environmental changes.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/>
              <a:t>Proactivity: Goal-oriented </a:t>
            </a:r>
            <a:r>
              <a:rPr lang="en-IN" dirty="0" err="1"/>
              <a:t>behavior</a:t>
            </a:r>
            <a:r>
              <a:rPr lang="en-IN" dirty="0"/>
              <a:t> with initiative.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Components</a:t>
            </a:r>
            <a:r>
              <a:rPr lang="en-IN" dirty="0"/>
              <a:t>: Sensors (perception), reasoning engine, actuators (action).</a:t>
            </a:r>
            <a:br>
              <a:rPr lang="en-IN" dirty="0"/>
            </a:br>
            <a:r>
              <a:rPr lang="en-IN" dirty="0"/>
              <a:t>(Diagram of the perception-action loop (sensors → reasoning → actuators))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IN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AI agents range from simple (e.g., thermostats) to complex (e.g., self-driving cars).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Modern agents leverage large language models (LLMs) for advanced reasoning.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dirty="0"/>
              <a:t>Example: A delivery drone navigating obstacles is an AI agent.</a:t>
            </a:r>
          </a:p>
          <a:p>
            <a:endParaRPr lang="en-US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748618D-3CC7-1372-F8C4-4063B6C1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27" y="2550977"/>
            <a:ext cx="4430206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AEB14-1791-2F78-859E-8FD190E3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023657"/>
            <a:ext cx="3794760" cy="2110444"/>
          </a:xfrm>
        </p:spPr>
        <p:txBody>
          <a:bodyPr>
            <a:normAutofit/>
          </a:bodyPr>
          <a:lstStyle/>
          <a:p>
            <a:r>
              <a:rPr lang="en-US"/>
              <a:t>T</a:t>
            </a:r>
            <a:r>
              <a:rPr lang="en-IN"/>
              <a:t>he Journey of AI Agents</a:t>
            </a:r>
            <a:br>
              <a:rPr lang="en-IN"/>
            </a:br>
            <a:endParaRPr lang="en-US" dirty="0"/>
          </a:p>
        </p:txBody>
      </p:sp>
      <p:pic>
        <p:nvPicPr>
          <p:cNvPr id="5" name="Picture 4" descr="A chart with different colored circles and numbers&#10;&#10;Description automatically generated">
            <a:extLst>
              <a:ext uri="{FF2B5EF4-FFF2-40B4-BE49-F238E27FC236}">
                <a16:creationId xmlns:a16="http://schemas.microsoft.com/office/drawing/2014/main" id="{D6BCDFA3-CD1F-496E-E35D-22AD4B17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0" r="2" b="9485"/>
          <a:stretch/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F7FB-6CB9-84A7-0E1E-D5CEA2EB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088705"/>
            <a:ext cx="6135924" cy="2093976"/>
          </a:xfrm>
        </p:spPr>
        <p:txBody>
          <a:bodyPr>
            <a:normAutofit/>
          </a:bodyPr>
          <a:lstStyle/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000" b="1" dirty="0"/>
              <a:t>1970s-1980s</a:t>
            </a:r>
            <a:r>
              <a:rPr lang="en-IN" sz="1000" dirty="0"/>
              <a:t>: Rule-based expert systems laid the groundwork (e.g., MYCIN for medical diagnosis).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000" b="1" dirty="0"/>
              <a:t>1990s</a:t>
            </a:r>
            <a:r>
              <a:rPr lang="en-IN" sz="1000" dirty="0"/>
              <a:t>: Intelligent agent frameworks emerged (e.g., Russell &amp; Norvig’s AI principles).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000" b="1" dirty="0"/>
              <a:t>2000s</a:t>
            </a:r>
            <a:r>
              <a:rPr lang="en-IN" sz="1000" dirty="0"/>
              <a:t>: Reinforcement learning powered multi-agent systems.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000" b="1" dirty="0"/>
              <a:t>2010s</a:t>
            </a:r>
            <a:r>
              <a:rPr lang="en-IN" sz="1000" dirty="0"/>
              <a:t>: Deep learning breakthroughs; AlphaGo defeated world champions (2016).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000" b="1" dirty="0"/>
              <a:t>2020s</a:t>
            </a:r>
            <a:r>
              <a:rPr lang="en-IN" sz="1000" dirty="0"/>
              <a:t>: Large language models (LLMs) enable multimodal, context-aware agents.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000" b="1" dirty="0"/>
              <a:t>2025 Trend</a:t>
            </a:r>
            <a:r>
              <a:rPr lang="en-IN" sz="1000" dirty="0"/>
              <a:t>: Agents integrate vision, text, and audio for human-like interactions.</a:t>
            </a:r>
            <a:br>
              <a:rPr lang="en-IN" sz="1000" dirty="0"/>
            </a:br>
            <a:r>
              <a:rPr lang="en-IN" sz="1000" b="1" dirty="0"/>
              <a:t>Visual</a:t>
            </a:r>
            <a:r>
              <a:rPr lang="en-IN" sz="1000" dirty="0"/>
              <a:t>: Sleek timeline highlighting AlphaGo and LLM milestones.</a:t>
            </a:r>
          </a:p>
          <a:p>
            <a:pPr>
              <a:lnSpc>
                <a:spcPct val="10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66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F541-FA0F-38EF-5EDF-3D98C272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Diverse Flavours of AI Agents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360E-5A80-66E2-F749-5B88F27D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Reactive Agents</a:t>
            </a:r>
            <a:r>
              <a:rPr lang="en-IN" dirty="0"/>
              <a:t>: Instant responses, no memory (e.g., robotic vacuum dodging obstacles).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Deliberative Agents</a:t>
            </a:r>
            <a:r>
              <a:rPr lang="en-IN" dirty="0"/>
              <a:t>: Plan with internal models (e.g., Deep Blue beating Kasparov).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Learning Agents</a:t>
            </a:r>
            <a:r>
              <a:rPr lang="en-IN" dirty="0"/>
              <a:t>: Evolve through experience (e.g., </a:t>
            </a:r>
            <a:r>
              <a:rPr lang="en-IN" dirty="0" err="1"/>
              <a:t>AlphaStar</a:t>
            </a:r>
            <a:r>
              <a:rPr lang="en-IN" dirty="0"/>
              <a:t> mastering StarCraft).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Hybrid Agents</a:t>
            </a:r>
            <a:r>
              <a:rPr lang="en-IN" dirty="0"/>
              <a:t>: Blend reactivity, planning, and learning (e.g., self-driving cars).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LLM-Based Agents</a:t>
            </a:r>
            <a:r>
              <a:rPr lang="en-IN" dirty="0"/>
              <a:t>: Leverage LLMs for reasoning and action (e.g., </a:t>
            </a:r>
            <a:r>
              <a:rPr lang="en-IN" dirty="0" err="1"/>
              <a:t>ChatGPT</a:t>
            </a:r>
            <a:r>
              <a:rPr lang="en-IN" dirty="0"/>
              <a:t> planning tasks).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Fun Fact</a:t>
            </a:r>
            <a:r>
              <a:rPr lang="en-IN" dirty="0"/>
              <a:t>: Hybrid agents power Tesla’s Full Self-Driving system!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4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99A42-2DE4-5AAC-29CF-9CDED3E9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Inside the Mind of an AI Agent</a:t>
            </a:r>
            <a:br>
              <a:rPr lang="en-IN" sz="3700"/>
            </a:br>
            <a:endParaRPr lang="en-US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network of dots and lines&#10;&#10;Description automatically generated">
            <a:extLst>
              <a:ext uri="{FF2B5EF4-FFF2-40B4-BE49-F238E27FC236}">
                <a16:creationId xmlns:a16="http://schemas.microsoft.com/office/drawing/2014/main" id="{6FA0DF77-F0DD-BBB2-74CC-8421004F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8" y="3973689"/>
            <a:ext cx="4759489" cy="21893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38C2-77D7-0198-358A-3C79A0499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8" y="2346960"/>
            <a:ext cx="6066196" cy="3715173"/>
          </a:xfrm>
        </p:spPr>
        <p:txBody>
          <a:bodyPr>
            <a:normAutofit/>
          </a:bodyPr>
          <a:lstStyle/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LLM-Based Architecture</a:t>
            </a:r>
            <a:r>
              <a:rPr lang="en-IN" sz="1100" dirty="0"/>
              <a:t>:</a:t>
            </a:r>
          </a:p>
          <a:p>
            <a:pPr marL="742950" lvl="1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dirty="0"/>
              <a:t>Brain: LLM processes inputs and plans (e.g., GPT-4).</a:t>
            </a:r>
          </a:p>
          <a:p>
            <a:pPr marL="742950" lvl="1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dirty="0"/>
              <a:t>Perception: Sensors/input streams (text, images, audio).</a:t>
            </a:r>
          </a:p>
          <a:p>
            <a:pPr marL="742950" lvl="1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dirty="0"/>
              <a:t>Action: Outputs like text, commands, or physical actions.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Multi-Agent Systems</a:t>
            </a:r>
            <a:r>
              <a:rPr lang="en-IN" sz="1100" dirty="0"/>
              <a:t>: Teams of agents tackle complex tasks (e.g., robot swarms).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Key Frameworks</a:t>
            </a:r>
            <a:r>
              <a:rPr lang="en-IN" sz="1100" dirty="0"/>
              <a:t>:</a:t>
            </a:r>
          </a:p>
          <a:p>
            <a:pPr marL="742950" lvl="1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dirty="0"/>
              <a:t>TPTU (Task Planning and Tool Usage): Breaks tasks into steps.</a:t>
            </a:r>
          </a:p>
          <a:p>
            <a:pPr marL="742950" lvl="1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dirty="0"/>
              <a:t>BDI (Belief-Desire-Intention): Drives goal-oriented </a:t>
            </a:r>
            <a:r>
              <a:rPr lang="en-IN" sz="1100" dirty="0" err="1"/>
              <a:t>behavior</a:t>
            </a:r>
            <a:r>
              <a:rPr lang="en-IN" sz="1100" dirty="0"/>
              <a:t>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Example</a:t>
            </a:r>
            <a:r>
              <a:rPr lang="en-IN" sz="1100" dirty="0"/>
              <a:t>: An LLM-based agent schedules meetings by parsing emails and calendars.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584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6982-E012-0B4E-5AA2-13E8CE5B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AI Agents Transforming Business</a:t>
            </a:r>
            <a:br>
              <a:rPr lang="en-IN" dirty="0"/>
            </a:br>
            <a:r>
              <a:rPr lang="en-IN" dirty="0"/>
              <a:t>(Applications)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D2B1-9C50-B557-CCB7-D7CDD585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Workflow Automation</a:t>
            </a:r>
            <a:r>
              <a:rPr lang="en-IN" dirty="0"/>
              <a:t>: Streamline operations with tools like n8n and </a:t>
            </a:r>
            <a:r>
              <a:rPr lang="en-IN" dirty="0" err="1"/>
              <a:t>Flowise</a:t>
            </a:r>
            <a:r>
              <a:rPr lang="en-IN" dirty="0"/>
              <a:t> (e.g., auto-scheduling shipments).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Smart Documentation</a:t>
            </a:r>
            <a:r>
              <a:rPr lang="en-IN" dirty="0"/>
              <a:t>: Generate technical manuals in seconds.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Customer Support</a:t>
            </a:r>
            <a:r>
              <a:rPr lang="en-IN" dirty="0"/>
              <a:t>: 24/7 chatbots resolve 80% of queries autonomously (2024 data).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Data Insights</a:t>
            </a:r>
            <a:r>
              <a:rPr lang="en-IN" dirty="0"/>
              <a:t>: Real-time analytics for market trends.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Impact</a:t>
            </a:r>
            <a:r>
              <a:rPr lang="en-IN" dirty="0"/>
              <a:t>: Enterprises report 40% faster workflows with AI agents (2024 study).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Current Trend</a:t>
            </a:r>
            <a:r>
              <a:rPr lang="en-IN" dirty="0"/>
              <a:t>: Agentic RAG (Retrieval-Augmented Generation) for knowledge management.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4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5EE5-393F-EB85-4483-33F8B3E6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AI Agents in Everyday Life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6C68-C170-EE29-0182-31781E96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Voice Assistants</a:t>
            </a:r>
            <a:r>
              <a:rPr lang="en-IN" dirty="0"/>
              <a:t>: Conversational AI like </a:t>
            </a:r>
            <a:r>
              <a:rPr lang="en-IN" dirty="0" err="1"/>
              <a:t>ElevenLabs</a:t>
            </a:r>
            <a:r>
              <a:rPr lang="en-IN" dirty="0"/>
              <a:t> and Vapi (e.g., “Hey, set a reminder!”).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Task Planning</a:t>
            </a:r>
            <a:r>
              <a:rPr lang="en-IN" dirty="0"/>
              <a:t>: Organize schedules, suggest meals, or book travel.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Smart Homes</a:t>
            </a:r>
            <a:r>
              <a:rPr lang="en-IN" dirty="0"/>
              <a:t>: Control lights, thermostats, and security with context-aware agents.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Gaming</a:t>
            </a:r>
            <a:r>
              <a:rPr lang="en-IN" dirty="0"/>
              <a:t>: Adaptive NPCs react to player strategies (e.g., AI in Baldur’s Gate 3).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Cool Example</a:t>
            </a:r>
            <a:r>
              <a:rPr lang="en-IN" dirty="0"/>
              <a:t>: Amazon’s Alexa predicts your needs, like reordering groceries!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2A54-1B48-D27B-BAAC-26F88CF4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AI Agents Powering Discovery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70DE-4ED9-DF95-482A-3170C568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Drug Discovery</a:t>
            </a:r>
            <a:r>
              <a:rPr lang="en-IN" dirty="0"/>
              <a:t>: Generate hypotheses and screen molecules (e.g., </a:t>
            </a:r>
            <a:r>
              <a:rPr lang="en-IN" dirty="0" err="1"/>
              <a:t>AlphaFold</a:t>
            </a:r>
            <a:r>
              <a:rPr lang="en-IN" dirty="0"/>
              <a:t> solved protein folding).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Literature Analysis</a:t>
            </a:r>
            <a:r>
              <a:rPr lang="en-IN" dirty="0"/>
              <a:t>: Summarize 10,000 papers in minutes.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Simulations</a:t>
            </a:r>
            <a:r>
              <a:rPr lang="en-IN" dirty="0"/>
              <a:t>: Model climate change or quantum systems with precision.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Breakthrough</a:t>
            </a:r>
            <a:r>
              <a:rPr lang="en-IN" dirty="0"/>
              <a:t>: AI agents slashed drug candidate identification from 2 years to 6 months (2023 case).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2025 Vision</a:t>
            </a:r>
            <a:r>
              <a:rPr lang="en-IN" dirty="0"/>
              <a:t>: Agents collaborate with scientists for real-time hypothesis testing.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2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F79E-FD23-4BB9-B27C-F5A002A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AI Agents on the Road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14D7-5498-6FAE-FA11-09486828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How They Work</a:t>
            </a:r>
            <a:r>
              <a:rPr lang="en-IN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/>
              <a:t>Perception: LIDAR, cameras, and radar detect surroundings.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/>
              <a:t>Reasoning: Plan routes and avoid obstacles.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/>
              <a:t>Action: Control steering, braking, and acceleration.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Impact</a:t>
            </a:r>
            <a:r>
              <a:rPr lang="en-IN" dirty="0"/>
              <a:t>: 30% fewer accidents in autonomous fleets (2024 data).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Real-World</a:t>
            </a:r>
            <a:r>
              <a:rPr lang="en-IN" dirty="0"/>
              <a:t>: Waymo’s driverless taxis serve 100,000 rides weekly (2025).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Challenge</a:t>
            </a:r>
            <a:r>
              <a:rPr lang="en-IN" dirty="0"/>
              <a:t>: Navigating rare scenarios (e.g., construction zones).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/>
              <a:t>Wow Factor</a:t>
            </a:r>
            <a:r>
              <a:rPr lang="en-IN" dirty="0"/>
              <a:t>: Tesla’s AI agents process 1TB of sensor data per second!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81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1501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Univers Condensed</vt:lpstr>
      <vt:lpstr>ChronicleVTI</vt:lpstr>
      <vt:lpstr>AI Agents:  Revolutionizing Intelligent Systems     </vt:lpstr>
      <vt:lpstr>What Are AI Agents? </vt:lpstr>
      <vt:lpstr>The Journey of AI Agents </vt:lpstr>
      <vt:lpstr>Diverse Flavours of AI Agents </vt:lpstr>
      <vt:lpstr>Inside the Mind of an AI Agent </vt:lpstr>
      <vt:lpstr>AI Agents Transforming Business (Applications)</vt:lpstr>
      <vt:lpstr>AI Agents in Everyday Life </vt:lpstr>
      <vt:lpstr>AI Agents Powering Discovery </vt:lpstr>
      <vt:lpstr>AI Agents on the Road </vt:lpstr>
      <vt:lpstr>Collaborative Intelligence at Scale </vt:lpstr>
      <vt:lpstr>Pushing Technical Boundaries </vt:lpstr>
      <vt:lpstr>Ethics at the Core of Agent Design </vt:lpstr>
      <vt:lpstr>Rethinking Agent Evaluation </vt:lpstr>
      <vt:lpstr>The Next Frontier for AI Agents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Agents:  Revolutionizing Intelligent Systems     </dc:title>
  <dc:creator>batman beyond</dc:creator>
  <cp:lastModifiedBy>batman beyond</cp:lastModifiedBy>
  <cp:revision>5</cp:revision>
  <dcterms:created xsi:type="dcterms:W3CDTF">2025-04-20T16:13:25Z</dcterms:created>
  <dcterms:modified xsi:type="dcterms:W3CDTF">2025-04-20T16:55:28Z</dcterms:modified>
</cp:coreProperties>
</file>