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D38C5-9937-45DF-8810-9044C90DD8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387A3EC-6104-408A-9807-5462FBC526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6D232BF-2C10-4662-ABD0-7C457ED82B0F}"/>
              </a:ext>
            </a:extLst>
          </p:cNvPr>
          <p:cNvSpPr>
            <a:spLocks noGrp="1"/>
          </p:cNvSpPr>
          <p:nvPr>
            <p:ph type="dt" sz="half" idx="10"/>
          </p:nvPr>
        </p:nvSpPr>
        <p:spPr/>
        <p:txBody>
          <a:bodyPr/>
          <a:lstStyle/>
          <a:p>
            <a:fld id="{ED1BA9D9-B432-46D2-8745-399EF51AB3C7}" type="datetimeFigureOut">
              <a:rPr lang="en-IN" smtClean="0"/>
              <a:t>22-06-2021</a:t>
            </a:fld>
            <a:endParaRPr lang="en-IN"/>
          </a:p>
        </p:txBody>
      </p:sp>
      <p:sp>
        <p:nvSpPr>
          <p:cNvPr id="5" name="Footer Placeholder 4">
            <a:extLst>
              <a:ext uri="{FF2B5EF4-FFF2-40B4-BE49-F238E27FC236}">
                <a16:creationId xmlns:a16="http://schemas.microsoft.com/office/drawing/2014/main" id="{E035E898-4B75-428F-9610-A35C8A97CF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ACBD36-1A57-4F70-94D8-5B32AB56C7B5}"/>
              </a:ext>
            </a:extLst>
          </p:cNvPr>
          <p:cNvSpPr>
            <a:spLocks noGrp="1"/>
          </p:cNvSpPr>
          <p:nvPr>
            <p:ph type="sldNum" sz="quarter" idx="12"/>
          </p:nvPr>
        </p:nvSpPr>
        <p:spPr/>
        <p:txBody>
          <a:bodyPr/>
          <a:lstStyle/>
          <a:p>
            <a:fld id="{0943CC0E-70E9-43F3-BC58-0217F0F747A6}" type="slidenum">
              <a:rPr lang="en-IN" smtClean="0"/>
              <a:t>‹#›</a:t>
            </a:fld>
            <a:endParaRPr lang="en-IN"/>
          </a:p>
        </p:txBody>
      </p:sp>
    </p:spTree>
    <p:extLst>
      <p:ext uri="{BB962C8B-B14F-4D97-AF65-F5344CB8AC3E}">
        <p14:creationId xmlns:p14="http://schemas.microsoft.com/office/powerpoint/2010/main" val="1314520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C3721-D8DD-4771-A37B-73A06E6FB4C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A8CDA2-EE00-4C2D-B9AA-9CC9356223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38990B-EAC1-4D52-805A-F6CD82A8FD3B}"/>
              </a:ext>
            </a:extLst>
          </p:cNvPr>
          <p:cNvSpPr>
            <a:spLocks noGrp="1"/>
          </p:cNvSpPr>
          <p:nvPr>
            <p:ph type="dt" sz="half" idx="10"/>
          </p:nvPr>
        </p:nvSpPr>
        <p:spPr/>
        <p:txBody>
          <a:bodyPr/>
          <a:lstStyle/>
          <a:p>
            <a:fld id="{ED1BA9D9-B432-46D2-8745-399EF51AB3C7}" type="datetimeFigureOut">
              <a:rPr lang="en-IN" smtClean="0"/>
              <a:t>22-06-2021</a:t>
            </a:fld>
            <a:endParaRPr lang="en-IN"/>
          </a:p>
        </p:txBody>
      </p:sp>
      <p:sp>
        <p:nvSpPr>
          <p:cNvPr id="5" name="Footer Placeholder 4">
            <a:extLst>
              <a:ext uri="{FF2B5EF4-FFF2-40B4-BE49-F238E27FC236}">
                <a16:creationId xmlns:a16="http://schemas.microsoft.com/office/drawing/2014/main" id="{161F3A11-F556-4D96-B46A-133E177341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C53B9D-0FCA-4E6D-B4C6-E9D9856F73B9}"/>
              </a:ext>
            </a:extLst>
          </p:cNvPr>
          <p:cNvSpPr>
            <a:spLocks noGrp="1"/>
          </p:cNvSpPr>
          <p:nvPr>
            <p:ph type="sldNum" sz="quarter" idx="12"/>
          </p:nvPr>
        </p:nvSpPr>
        <p:spPr/>
        <p:txBody>
          <a:bodyPr/>
          <a:lstStyle/>
          <a:p>
            <a:fld id="{0943CC0E-70E9-43F3-BC58-0217F0F747A6}" type="slidenum">
              <a:rPr lang="en-IN" smtClean="0"/>
              <a:t>‹#›</a:t>
            </a:fld>
            <a:endParaRPr lang="en-IN"/>
          </a:p>
        </p:txBody>
      </p:sp>
    </p:spTree>
    <p:extLst>
      <p:ext uri="{BB962C8B-B14F-4D97-AF65-F5344CB8AC3E}">
        <p14:creationId xmlns:p14="http://schemas.microsoft.com/office/powerpoint/2010/main" val="1626317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CF8149-9925-41E7-BFEF-0B5D80079C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0CA3F5-C0F1-4BD2-A9FE-A2AA55E462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22F262-5A5B-421E-A19A-E880D21FE689}"/>
              </a:ext>
            </a:extLst>
          </p:cNvPr>
          <p:cNvSpPr>
            <a:spLocks noGrp="1"/>
          </p:cNvSpPr>
          <p:nvPr>
            <p:ph type="dt" sz="half" idx="10"/>
          </p:nvPr>
        </p:nvSpPr>
        <p:spPr/>
        <p:txBody>
          <a:bodyPr/>
          <a:lstStyle/>
          <a:p>
            <a:fld id="{ED1BA9D9-B432-46D2-8745-399EF51AB3C7}" type="datetimeFigureOut">
              <a:rPr lang="en-IN" smtClean="0"/>
              <a:t>22-06-2021</a:t>
            </a:fld>
            <a:endParaRPr lang="en-IN"/>
          </a:p>
        </p:txBody>
      </p:sp>
      <p:sp>
        <p:nvSpPr>
          <p:cNvPr id="5" name="Footer Placeholder 4">
            <a:extLst>
              <a:ext uri="{FF2B5EF4-FFF2-40B4-BE49-F238E27FC236}">
                <a16:creationId xmlns:a16="http://schemas.microsoft.com/office/drawing/2014/main" id="{9FB26771-E9D7-44A6-B42C-45F33E1D45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631DA6-42C4-44FB-B15F-0736F7BF5029}"/>
              </a:ext>
            </a:extLst>
          </p:cNvPr>
          <p:cNvSpPr>
            <a:spLocks noGrp="1"/>
          </p:cNvSpPr>
          <p:nvPr>
            <p:ph type="sldNum" sz="quarter" idx="12"/>
          </p:nvPr>
        </p:nvSpPr>
        <p:spPr/>
        <p:txBody>
          <a:bodyPr/>
          <a:lstStyle/>
          <a:p>
            <a:fld id="{0943CC0E-70E9-43F3-BC58-0217F0F747A6}" type="slidenum">
              <a:rPr lang="en-IN" smtClean="0"/>
              <a:t>‹#›</a:t>
            </a:fld>
            <a:endParaRPr lang="en-IN"/>
          </a:p>
        </p:txBody>
      </p:sp>
    </p:spTree>
    <p:extLst>
      <p:ext uri="{BB962C8B-B14F-4D97-AF65-F5344CB8AC3E}">
        <p14:creationId xmlns:p14="http://schemas.microsoft.com/office/powerpoint/2010/main" val="3731005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C4DC2-47A6-45EA-8AF0-A71D885C17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0C6C4A-E92C-4E70-B18E-C38434C17A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221346-399F-476D-907E-DACFF5BD0A9D}"/>
              </a:ext>
            </a:extLst>
          </p:cNvPr>
          <p:cNvSpPr>
            <a:spLocks noGrp="1"/>
          </p:cNvSpPr>
          <p:nvPr>
            <p:ph type="dt" sz="half" idx="10"/>
          </p:nvPr>
        </p:nvSpPr>
        <p:spPr/>
        <p:txBody>
          <a:bodyPr/>
          <a:lstStyle/>
          <a:p>
            <a:fld id="{ED1BA9D9-B432-46D2-8745-399EF51AB3C7}" type="datetimeFigureOut">
              <a:rPr lang="en-IN" smtClean="0"/>
              <a:t>22-06-2021</a:t>
            </a:fld>
            <a:endParaRPr lang="en-IN"/>
          </a:p>
        </p:txBody>
      </p:sp>
      <p:sp>
        <p:nvSpPr>
          <p:cNvPr id="5" name="Footer Placeholder 4">
            <a:extLst>
              <a:ext uri="{FF2B5EF4-FFF2-40B4-BE49-F238E27FC236}">
                <a16:creationId xmlns:a16="http://schemas.microsoft.com/office/drawing/2014/main" id="{18A49648-48BA-4BF3-88C4-278C75CF8E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D6D29F-BDAA-479E-8DB1-C2A41D102A23}"/>
              </a:ext>
            </a:extLst>
          </p:cNvPr>
          <p:cNvSpPr>
            <a:spLocks noGrp="1"/>
          </p:cNvSpPr>
          <p:nvPr>
            <p:ph type="sldNum" sz="quarter" idx="12"/>
          </p:nvPr>
        </p:nvSpPr>
        <p:spPr/>
        <p:txBody>
          <a:bodyPr/>
          <a:lstStyle/>
          <a:p>
            <a:fld id="{0943CC0E-70E9-43F3-BC58-0217F0F747A6}" type="slidenum">
              <a:rPr lang="en-IN" smtClean="0"/>
              <a:t>‹#›</a:t>
            </a:fld>
            <a:endParaRPr lang="en-IN"/>
          </a:p>
        </p:txBody>
      </p:sp>
    </p:spTree>
    <p:extLst>
      <p:ext uri="{BB962C8B-B14F-4D97-AF65-F5344CB8AC3E}">
        <p14:creationId xmlns:p14="http://schemas.microsoft.com/office/powerpoint/2010/main" val="3067383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6AD-BAF1-4184-BDFD-AF66524EC8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0646468-725B-45C9-A525-5D1F19BB8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3F92A3-35D8-43EE-8DFD-13532D0A2264}"/>
              </a:ext>
            </a:extLst>
          </p:cNvPr>
          <p:cNvSpPr>
            <a:spLocks noGrp="1"/>
          </p:cNvSpPr>
          <p:nvPr>
            <p:ph type="dt" sz="half" idx="10"/>
          </p:nvPr>
        </p:nvSpPr>
        <p:spPr/>
        <p:txBody>
          <a:bodyPr/>
          <a:lstStyle/>
          <a:p>
            <a:fld id="{ED1BA9D9-B432-46D2-8745-399EF51AB3C7}" type="datetimeFigureOut">
              <a:rPr lang="en-IN" smtClean="0"/>
              <a:t>22-06-2021</a:t>
            </a:fld>
            <a:endParaRPr lang="en-IN"/>
          </a:p>
        </p:txBody>
      </p:sp>
      <p:sp>
        <p:nvSpPr>
          <p:cNvPr id="5" name="Footer Placeholder 4">
            <a:extLst>
              <a:ext uri="{FF2B5EF4-FFF2-40B4-BE49-F238E27FC236}">
                <a16:creationId xmlns:a16="http://schemas.microsoft.com/office/drawing/2014/main" id="{5140716A-4B48-4A7D-856E-BE4B1ED734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0E8ED5-0818-4061-ADFB-335FD544ABCB}"/>
              </a:ext>
            </a:extLst>
          </p:cNvPr>
          <p:cNvSpPr>
            <a:spLocks noGrp="1"/>
          </p:cNvSpPr>
          <p:nvPr>
            <p:ph type="sldNum" sz="quarter" idx="12"/>
          </p:nvPr>
        </p:nvSpPr>
        <p:spPr/>
        <p:txBody>
          <a:bodyPr/>
          <a:lstStyle/>
          <a:p>
            <a:fld id="{0943CC0E-70E9-43F3-BC58-0217F0F747A6}" type="slidenum">
              <a:rPr lang="en-IN" smtClean="0"/>
              <a:t>‹#›</a:t>
            </a:fld>
            <a:endParaRPr lang="en-IN"/>
          </a:p>
        </p:txBody>
      </p:sp>
    </p:spTree>
    <p:extLst>
      <p:ext uri="{BB962C8B-B14F-4D97-AF65-F5344CB8AC3E}">
        <p14:creationId xmlns:p14="http://schemas.microsoft.com/office/powerpoint/2010/main" val="2524375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182A7-0946-498C-972B-A50471943F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91E715-ADD2-4A40-A2F8-D628D27D5B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F603B0A-78D3-47E1-A25B-F6D4F73ED2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C98010C-0F96-4A0A-B7C5-C4FEC79C915E}"/>
              </a:ext>
            </a:extLst>
          </p:cNvPr>
          <p:cNvSpPr>
            <a:spLocks noGrp="1"/>
          </p:cNvSpPr>
          <p:nvPr>
            <p:ph type="dt" sz="half" idx="10"/>
          </p:nvPr>
        </p:nvSpPr>
        <p:spPr/>
        <p:txBody>
          <a:bodyPr/>
          <a:lstStyle/>
          <a:p>
            <a:fld id="{ED1BA9D9-B432-46D2-8745-399EF51AB3C7}" type="datetimeFigureOut">
              <a:rPr lang="en-IN" smtClean="0"/>
              <a:t>22-06-2021</a:t>
            </a:fld>
            <a:endParaRPr lang="en-IN"/>
          </a:p>
        </p:txBody>
      </p:sp>
      <p:sp>
        <p:nvSpPr>
          <p:cNvPr id="6" name="Footer Placeholder 5">
            <a:extLst>
              <a:ext uri="{FF2B5EF4-FFF2-40B4-BE49-F238E27FC236}">
                <a16:creationId xmlns:a16="http://schemas.microsoft.com/office/drawing/2014/main" id="{784602F9-1777-4783-86FF-787404FBF9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0722CB-80FE-4926-AB62-DAC76B587EA2}"/>
              </a:ext>
            </a:extLst>
          </p:cNvPr>
          <p:cNvSpPr>
            <a:spLocks noGrp="1"/>
          </p:cNvSpPr>
          <p:nvPr>
            <p:ph type="sldNum" sz="quarter" idx="12"/>
          </p:nvPr>
        </p:nvSpPr>
        <p:spPr/>
        <p:txBody>
          <a:bodyPr/>
          <a:lstStyle/>
          <a:p>
            <a:fld id="{0943CC0E-70E9-43F3-BC58-0217F0F747A6}" type="slidenum">
              <a:rPr lang="en-IN" smtClean="0"/>
              <a:t>‹#›</a:t>
            </a:fld>
            <a:endParaRPr lang="en-IN"/>
          </a:p>
        </p:txBody>
      </p:sp>
    </p:spTree>
    <p:extLst>
      <p:ext uri="{BB962C8B-B14F-4D97-AF65-F5344CB8AC3E}">
        <p14:creationId xmlns:p14="http://schemas.microsoft.com/office/powerpoint/2010/main" val="967078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1C556-8F85-4F38-9AAC-0CB845BE602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7ECD25-13D2-4908-8C34-D37751CCC3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778FE2-7351-4AA2-BE58-4C5E316C4A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060931-DB39-4230-A8BE-747F2513FC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C676A1-8546-40D8-AA47-046C613C4E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7D96CEE-A049-4AD2-8B08-D20BA5E2A6A6}"/>
              </a:ext>
            </a:extLst>
          </p:cNvPr>
          <p:cNvSpPr>
            <a:spLocks noGrp="1"/>
          </p:cNvSpPr>
          <p:nvPr>
            <p:ph type="dt" sz="half" idx="10"/>
          </p:nvPr>
        </p:nvSpPr>
        <p:spPr/>
        <p:txBody>
          <a:bodyPr/>
          <a:lstStyle/>
          <a:p>
            <a:fld id="{ED1BA9D9-B432-46D2-8745-399EF51AB3C7}" type="datetimeFigureOut">
              <a:rPr lang="en-IN" smtClean="0"/>
              <a:t>22-06-2021</a:t>
            </a:fld>
            <a:endParaRPr lang="en-IN"/>
          </a:p>
        </p:txBody>
      </p:sp>
      <p:sp>
        <p:nvSpPr>
          <p:cNvPr id="8" name="Footer Placeholder 7">
            <a:extLst>
              <a:ext uri="{FF2B5EF4-FFF2-40B4-BE49-F238E27FC236}">
                <a16:creationId xmlns:a16="http://schemas.microsoft.com/office/drawing/2014/main" id="{A39E1B0A-1017-49A2-BEFF-D080424F91A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D6B9B12-30FE-4A4B-8F10-1C77CB877B70}"/>
              </a:ext>
            </a:extLst>
          </p:cNvPr>
          <p:cNvSpPr>
            <a:spLocks noGrp="1"/>
          </p:cNvSpPr>
          <p:nvPr>
            <p:ph type="sldNum" sz="quarter" idx="12"/>
          </p:nvPr>
        </p:nvSpPr>
        <p:spPr/>
        <p:txBody>
          <a:bodyPr/>
          <a:lstStyle/>
          <a:p>
            <a:fld id="{0943CC0E-70E9-43F3-BC58-0217F0F747A6}" type="slidenum">
              <a:rPr lang="en-IN" smtClean="0"/>
              <a:t>‹#›</a:t>
            </a:fld>
            <a:endParaRPr lang="en-IN"/>
          </a:p>
        </p:txBody>
      </p:sp>
    </p:spTree>
    <p:extLst>
      <p:ext uri="{BB962C8B-B14F-4D97-AF65-F5344CB8AC3E}">
        <p14:creationId xmlns:p14="http://schemas.microsoft.com/office/powerpoint/2010/main" val="3979675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752BC-8F3E-48FA-B85A-830FAD9751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21B128-6713-4678-9695-80BACF685D5A}"/>
              </a:ext>
            </a:extLst>
          </p:cNvPr>
          <p:cNvSpPr>
            <a:spLocks noGrp="1"/>
          </p:cNvSpPr>
          <p:nvPr>
            <p:ph type="dt" sz="half" idx="10"/>
          </p:nvPr>
        </p:nvSpPr>
        <p:spPr/>
        <p:txBody>
          <a:bodyPr/>
          <a:lstStyle/>
          <a:p>
            <a:fld id="{ED1BA9D9-B432-46D2-8745-399EF51AB3C7}" type="datetimeFigureOut">
              <a:rPr lang="en-IN" smtClean="0"/>
              <a:t>22-06-2021</a:t>
            </a:fld>
            <a:endParaRPr lang="en-IN"/>
          </a:p>
        </p:txBody>
      </p:sp>
      <p:sp>
        <p:nvSpPr>
          <p:cNvPr id="4" name="Footer Placeholder 3">
            <a:extLst>
              <a:ext uri="{FF2B5EF4-FFF2-40B4-BE49-F238E27FC236}">
                <a16:creationId xmlns:a16="http://schemas.microsoft.com/office/drawing/2014/main" id="{8FFC9CCE-5EBC-4CE9-ADA7-22FB7CB5DA6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EE36658-6494-44F0-A646-6E82AF5AC68A}"/>
              </a:ext>
            </a:extLst>
          </p:cNvPr>
          <p:cNvSpPr>
            <a:spLocks noGrp="1"/>
          </p:cNvSpPr>
          <p:nvPr>
            <p:ph type="sldNum" sz="quarter" idx="12"/>
          </p:nvPr>
        </p:nvSpPr>
        <p:spPr/>
        <p:txBody>
          <a:bodyPr/>
          <a:lstStyle/>
          <a:p>
            <a:fld id="{0943CC0E-70E9-43F3-BC58-0217F0F747A6}" type="slidenum">
              <a:rPr lang="en-IN" smtClean="0"/>
              <a:t>‹#›</a:t>
            </a:fld>
            <a:endParaRPr lang="en-IN"/>
          </a:p>
        </p:txBody>
      </p:sp>
    </p:spTree>
    <p:extLst>
      <p:ext uri="{BB962C8B-B14F-4D97-AF65-F5344CB8AC3E}">
        <p14:creationId xmlns:p14="http://schemas.microsoft.com/office/powerpoint/2010/main" val="3023516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C9C5CF-E29E-4242-B2CD-489ED442ADCA}"/>
              </a:ext>
            </a:extLst>
          </p:cNvPr>
          <p:cNvSpPr>
            <a:spLocks noGrp="1"/>
          </p:cNvSpPr>
          <p:nvPr>
            <p:ph type="dt" sz="half" idx="10"/>
          </p:nvPr>
        </p:nvSpPr>
        <p:spPr/>
        <p:txBody>
          <a:bodyPr/>
          <a:lstStyle/>
          <a:p>
            <a:fld id="{ED1BA9D9-B432-46D2-8745-399EF51AB3C7}" type="datetimeFigureOut">
              <a:rPr lang="en-IN" smtClean="0"/>
              <a:t>22-06-2021</a:t>
            </a:fld>
            <a:endParaRPr lang="en-IN"/>
          </a:p>
        </p:txBody>
      </p:sp>
      <p:sp>
        <p:nvSpPr>
          <p:cNvPr id="3" name="Footer Placeholder 2">
            <a:extLst>
              <a:ext uri="{FF2B5EF4-FFF2-40B4-BE49-F238E27FC236}">
                <a16:creationId xmlns:a16="http://schemas.microsoft.com/office/drawing/2014/main" id="{DCA372FC-80BB-41BB-AAB5-1DD1A2AC5DD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AFCB115-8694-49EF-B73A-5FF55EB8AA18}"/>
              </a:ext>
            </a:extLst>
          </p:cNvPr>
          <p:cNvSpPr>
            <a:spLocks noGrp="1"/>
          </p:cNvSpPr>
          <p:nvPr>
            <p:ph type="sldNum" sz="quarter" idx="12"/>
          </p:nvPr>
        </p:nvSpPr>
        <p:spPr/>
        <p:txBody>
          <a:bodyPr/>
          <a:lstStyle/>
          <a:p>
            <a:fld id="{0943CC0E-70E9-43F3-BC58-0217F0F747A6}" type="slidenum">
              <a:rPr lang="en-IN" smtClean="0"/>
              <a:t>‹#›</a:t>
            </a:fld>
            <a:endParaRPr lang="en-IN"/>
          </a:p>
        </p:txBody>
      </p:sp>
    </p:spTree>
    <p:extLst>
      <p:ext uri="{BB962C8B-B14F-4D97-AF65-F5344CB8AC3E}">
        <p14:creationId xmlns:p14="http://schemas.microsoft.com/office/powerpoint/2010/main" val="4184212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324C0-092E-447C-B1C5-C7818851D6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FCB98DA-FCB0-4B22-9F13-04F5B72714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C7044D-E1E5-4621-B4AA-37C7C11EFF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49C1D2-96F1-44F1-A721-249F002FA76C}"/>
              </a:ext>
            </a:extLst>
          </p:cNvPr>
          <p:cNvSpPr>
            <a:spLocks noGrp="1"/>
          </p:cNvSpPr>
          <p:nvPr>
            <p:ph type="dt" sz="half" idx="10"/>
          </p:nvPr>
        </p:nvSpPr>
        <p:spPr/>
        <p:txBody>
          <a:bodyPr/>
          <a:lstStyle/>
          <a:p>
            <a:fld id="{ED1BA9D9-B432-46D2-8745-399EF51AB3C7}" type="datetimeFigureOut">
              <a:rPr lang="en-IN" smtClean="0"/>
              <a:t>22-06-2021</a:t>
            </a:fld>
            <a:endParaRPr lang="en-IN"/>
          </a:p>
        </p:txBody>
      </p:sp>
      <p:sp>
        <p:nvSpPr>
          <p:cNvPr id="6" name="Footer Placeholder 5">
            <a:extLst>
              <a:ext uri="{FF2B5EF4-FFF2-40B4-BE49-F238E27FC236}">
                <a16:creationId xmlns:a16="http://schemas.microsoft.com/office/drawing/2014/main" id="{CFCB9F40-FAD5-41FA-890E-F73BC0A73B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9B7EC4-292F-484B-8890-83D8C9D77251}"/>
              </a:ext>
            </a:extLst>
          </p:cNvPr>
          <p:cNvSpPr>
            <a:spLocks noGrp="1"/>
          </p:cNvSpPr>
          <p:nvPr>
            <p:ph type="sldNum" sz="quarter" idx="12"/>
          </p:nvPr>
        </p:nvSpPr>
        <p:spPr/>
        <p:txBody>
          <a:bodyPr/>
          <a:lstStyle/>
          <a:p>
            <a:fld id="{0943CC0E-70E9-43F3-BC58-0217F0F747A6}" type="slidenum">
              <a:rPr lang="en-IN" smtClean="0"/>
              <a:t>‹#›</a:t>
            </a:fld>
            <a:endParaRPr lang="en-IN"/>
          </a:p>
        </p:txBody>
      </p:sp>
    </p:spTree>
    <p:extLst>
      <p:ext uri="{BB962C8B-B14F-4D97-AF65-F5344CB8AC3E}">
        <p14:creationId xmlns:p14="http://schemas.microsoft.com/office/powerpoint/2010/main" val="412060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57460-C7C3-45F1-BF30-970E47D08E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D883E9-9DF3-4638-A423-7D98163628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7E22ADE-7674-4C5E-B9DE-F9BFCE54E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9049D1-233B-4783-AEFF-02E3204A4C87}"/>
              </a:ext>
            </a:extLst>
          </p:cNvPr>
          <p:cNvSpPr>
            <a:spLocks noGrp="1"/>
          </p:cNvSpPr>
          <p:nvPr>
            <p:ph type="dt" sz="half" idx="10"/>
          </p:nvPr>
        </p:nvSpPr>
        <p:spPr/>
        <p:txBody>
          <a:bodyPr/>
          <a:lstStyle/>
          <a:p>
            <a:fld id="{ED1BA9D9-B432-46D2-8745-399EF51AB3C7}" type="datetimeFigureOut">
              <a:rPr lang="en-IN" smtClean="0"/>
              <a:t>22-06-2021</a:t>
            </a:fld>
            <a:endParaRPr lang="en-IN"/>
          </a:p>
        </p:txBody>
      </p:sp>
      <p:sp>
        <p:nvSpPr>
          <p:cNvPr id="6" name="Footer Placeholder 5">
            <a:extLst>
              <a:ext uri="{FF2B5EF4-FFF2-40B4-BE49-F238E27FC236}">
                <a16:creationId xmlns:a16="http://schemas.microsoft.com/office/drawing/2014/main" id="{552A84C3-3DDE-4A82-AF86-EC6F0B9259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79CCBF-9A1A-47C7-80E0-F137E9A2B7B4}"/>
              </a:ext>
            </a:extLst>
          </p:cNvPr>
          <p:cNvSpPr>
            <a:spLocks noGrp="1"/>
          </p:cNvSpPr>
          <p:nvPr>
            <p:ph type="sldNum" sz="quarter" idx="12"/>
          </p:nvPr>
        </p:nvSpPr>
        <p:spPr/>
        <p:txBody>
          <a:bodyPr/>
          <a:lstStyle/>
          <a:p>
            <a:fld id="{0943CC0E-70E9-43F3-BC58-0217F0F747A6}" type="slidenum">
              <a:rPr lang="en-IN" smtClean="0"/>
              <a:t>‹#›</a:t>
            </a:fld>
            <a:endParaRPr lang="en-IN"/>
          </a:p>
        </p:txBody>
      </p:sp>
    </p:spTree>
    <p:extLst>
      <p:ext uri="{BB962C8B-B14F-4D97-AF65-F5344CB8AC3E}">
        <p14:creationId xmlns:p14="http://schemas.microsoft.com/office/powerpoint/2010/main" val="2405448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501B14-A1A9-44A5-A1A6-0DB5F78976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157A76-7FFE-486D-BDA8-21F7360866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96CBAA-18D4-4245-8369-A9BB3B456D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BA9D9-B432-46D2-8745-399EF51AB3C7}" type="datetimeFigureOut">
              <a:rPr lang="en-IN" smtClean="0"/>
              <a:t>22-06-2021</a:t>
            </a:fld>
            <a:endParaRPr lang="en-IN"/>
          </a:p>
        </p:txBody>
      </p:sp>
      <p:sp>
        <p:nvSpPr>
          <p:cNvPr id="5" name="Footer Placeholder 4">
            <a:extLst>
              <a:ext uri="{FF2B5EF4-FFF2-40B4-BE49-F238E27FC236}">
                <a16:creationId xmlns:a16="http://schemas.microsoft.com/office/drawing/2014/main" id="{D4506BA4-4D81-43DD-AA54-6E63A8FFD1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F716D9C-AAA4-466C-A90A-D26389AED6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43CC0E-70E9-43F3-BC58-0217F0F747A6}" type="slidenum">
              <a:rPr lang="en-IN" smtClean="0"/>
              <a:t>‹#›</a:t>
            </a:fld>
            <a:endParaRPr lang="en-IN"/>
          </a:p>
        </p:txBody>
      </p:sp>
    </p:spTree>
    <p:extLst>
      <p:ext uri="{BB962C8B-B14F-4D97-AF65-F5344CB8AC3E}">
        <p14:creationId xmlns:p14="http://schemas.microsoft.com/office/powerpoint/2010/main" val="682058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jewelled headdress, chandelier&#10;&#10;Description automatically generated">
            <a:extLst>
              <a:ext uri="{FF2B5EF4-FFF2-40B4-BE49-F238E27FC236}">
                <a16:creationId xmlns:a16="http://schemas.microsoft.com/office/drawing/2014/main" id="{158FDCEB-847A-460E-8CA8-FE93680B5B0E}"/>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862" y="0"/>
            <a:ext cx="12190276" cy="6858000"/>
          </a:xfrm>
          <a:prstGeom prst="rect">
            <a:avLst/>
          </a:prstGeom>
        </p:spPr>
      </p:pic>
      <p:sp>
        <p:nvSpPr>
          <p:cNvPr id="2" name="Title 1">
            <a:extLst>
              <a:ext uri="{FF2B5EF4-FFF2-40B4-BE49-F238E27FC236}">
                <a16:creationId xmlns:a16="http://schemas.microsoft.com/office/drawing/2014/main" id="{D5748643-F6F7-4EC0-B7E2-45F4314E360C}"/>
              </a:ext>
            </a:extLst>
          </p:cNvPr>
          <p:cNvSpPr>
            <a:spLocks noGrp="1"/>
          </p:cNvSpPr>
          <p:nvPr>
            <p:ph type="ctrTitle"/>
          </p:nvPr>
        </p:nvSpPr>
        <p:spPr>
          <a:xfrm>
            <a:off x="1524000" y="1122362"/>
            <a:ext cx="9144000" cy="2900518"/>
          </a:xfrm>
        </p:spPr>
        <p:txBody>
          <a:bodyPr>
            <a:normAutofit/>
          </a:bodyPr>
          <a:lstStyle/>
          <a:p>
            <a:r>
              <a:rPr lang="en-IN" dirty="0">
                <a:solidFill>
                  <a:srgbClr val="FFFFFF"/>
                </a:solidFill>
              </a:rPr>
              <a:t>EFFECT OF MOBILITY ON COVID-19</a:t>
            </a:r>
          </a:p>
        </p:txBody>
      </p:sp>
      <p:sp>
        <p:nvSpPr>
          <p:cNvPr id="3" name="Subtitle 2">
            <a:extLst>
              <a:ext uri="{FF2B5EF4-FFF2-40B4-BE49-F238E27FC236}">
                <a16:creationId xmlns:a16="http://schemas.microsoft.com/office/drawing/2014/main" id="{1DB54FEE-20E2-4DED-91AC-A25C36756B77}"/>
              </a:ext>
            </a:extLst>
          </p:cNvPr>
          <p:cNvSpPr>
            <a:spLocks noGrp="1"/>
          </p:cNvSpPr>
          <p:nvPr>
            <p:ph type="subTitle" idx="1"/>
          </p:nvPr>
        </p:nvSpPr>
        <p:spPr>
          <a:xfrm>
            <a:off x="1524000" y="4159404"/>
            <a:ext cx="9144000" cy="1098395"/>
          </a:xfrm>
        </p:spPr>
        <p:txBody>
          <a:bodyPr>
            <a:normAutofit/>
          </a:bodyPr>
          <a:lstStyle/>
          <a:p>
            <a:r>
              <a:rPr lang="en-IN" dirty="0">
                <a:solidFill>
                  <a:srgbClr val="FFFFFF"/>
                </a:solidFill>
              </a:rPr>
              <a:t>VARUN GUPTA</a:t>
            </a:r>
          </a:p>
          <a:p>
            <a:r>
              <a:rPr lang="en-IN" dirty="0">
                <a:solidFill>
                  <a:srgbClr val="FFFFFF"/>
                </a:solidFill>
              </a:rPr>
              <a:t>DEPARTMENT OF CHEMICAL ENGINEERING</a:t>
            </a:r>
          </a:p>
        </p:txBody>
      </p:sp>
    </p:spTree>
    <p:extLst>
      <p:ext uri="{BB962C8B-B14F-4D97-AF65-F5344CB8AC3E}">
        <p14:creationId xmlns:p14="http://schemas.microsoft.com/office/powerpoint/2010/main" val="413060482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9B8736-D8B3-4CC1-80E3-0B9F473C74C7}"/>
              </a:ext>
            </a:extLst>
          </p:cNvPr>
          <p:cNvSpPr>
            <a:spLocks noGrp="1"/>
          </p:cNvSpPr>
          <p:nvPr>
            <p:ph type="title"/>
          </p:nvPr>
        </p:nvSpPr>
        <p:spPr>
          <a:xfrm>
            <a:off x="643467" y="321734"/>
            <a:ext cx="10905066" cy="1135737"/>
          </a:xfrm>
        </p:spPr>
        <p:txBody>
          <a:bodyPr>
            <a:normAutofit/>
          </a:bodyPr>
          <a:lstStyle/>
          <a:p>
            <a:r>
              <a:rPr lang="en-IN" sz="3600"/>
              <a:t>ABSTRACT</a:t>
            </a:r>
          </a:p>
        </p:txBody>
      </p:sp>
      <p:sp>
        <p:nvSpPr>
          <p:cNvPr id="3" name="Content Placeholder 2">
            <a:extLst>
              <a:ext uri="{FF2B5EF4-FFF2-40B4-BE49-F238E27FC236}">
                <a16:creationId xmlns:a16="http://schemas.microsoft.com/office/drawing/2014/main" id="{D1D88043-E8EC-47FA-A01E-B222879DC9F5}"/>
              </a:ext>
            </a:extLst>
          </p:cNvPr>
          <p:cNvSpPr>
            <a:spLocks noGrp="1"/>
          </p:cNvSpPr>
          <p:nvPr>
            <p:ph idx="1"/>
          </p:nvPr>
        </p:nvSpPr>
        <p:spPr>
          <a:xfrm>
            <a:off x="643467" y="1782981"/>
            <a:ext cx="10905066" cy="4393982"/>
          </a:xfrm>
        </p:spPr>
        <p:txBody>
          <a:bodyPr>
            <a:normAutofit/>
          </a:bodyPr>
          <a:lstStyle/>
          <a:p>
            <a:r>
              <a:rPr lang="en-IN" sz="2000"/>
              <a:t>Covid-19 virus is spread via direct contact with the carrier or the infected individual. </a:t>
            </a:r>
          </a:p>
          <a:p>
            <a:r>
              <a:rPr lang="en-IN" sz="2000"/>
              <a:t>With the advancements in modern transportation, human interactions have increased drastically and play an important role in social contact structure.</a:t>
            </a:r>
          </a:p>
          <a:p>
            <a:r>
              <a:rPr lang="en-IN" sz="2000"/>
              <a:t>Compartmental Models available for epidemiology have been widely used to model pandemic situations and suggest public policies.</a:t>
            </a:r>
          </a:p>
          <a:p>
            <a:r>
              <a:rPr lang="en-IN" sz="2000"/>
              <a:t>These models do not capture factors such as human interaction, age, gender etc. very well. </a:t>
            </a:r>
          </a:p>
          <a:p>
            <a:r>
              <a:rPr lang="en-US" sz="2000"/>
              <a:t>Mobility is the method to associate human interactions with quantifiable numbers representing the total contacts made by the given population.</a:t>
            </a:r>
          </a:p>
          <a:p>
            <a:r>
              <a:rPr lang="en-US" sz="2000"/>
              <a:t>Our aim is to construct mobility time series for both country and city levels and to suggest possible improvements in the model used.</a:t>
            </a:r>
            <a:endParaRPr lang="en-IN" sz="2000"/>
          </a:p>
          <a:p>
            <a:pPr marL="0" indent="0">
              <a:buNone/>
            </a:pPr>
            <a:endParaRPr lang="en-IN" sz="20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75409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765615-0CA9-4D12-8C50-ADD211520147}"/>
              </a:ext>
            </a:extLst>
          </p:cNvPr>
          <p:cNvSpPr>
            <a:spLocks noGrp="1"/>
          </p:cNvSpPr>
          <p:nvPr>
            <p:ph type="title"/>
          </p:nvPr>
        </p:nvSpPr>
        <p:spPr>
          <a:xfrm>
            <a:off x="643467" y="321734"/>
            <a:ext cx="4970877"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MOBILITY DATASET</a:t>
            </a:r>
          </a:p>
        </p:txBody>
      </p:sp>
      <p:sp>
        <p:nvSpPr>
          <p:cNvPr id="4" name="Content Placeholder 3">
            <a:extLst>
              <a:ext uri="{FF2B5EF4-FFF2-40B4-BE49-F238E27FC236}">
                <a16:creationId xmlns:a16="http://schemas.microsoft.com/office/drawing/2014/main" id="{359EC59B-4AB5-4167-8B59-E115E2B7E3EB}"/>
              </a:ext>
            </a:extLst>
          </p:cNvPr>
          <p:cNvSpPr>
            <a:spLocks noGrp="1"/>
          </p:cNvSpPr>
          <p:nvPr>
            <p:ph sz="half" idx="1"/>
          </p:nvPr>
        </p:nvSpPr>
        <p:spPr>
          <a:xfrm>
            <a:off x="643468" y="1782981"/>
            <a:ext cx="5290720" cy="4393982"/>
          </a:xfrm>
        </p:spPr>
        <p:txBody>
          <a:bodyPr vert="horz" lIns="91440" tIns="45720" rIns="91440" bIns="45720" rtlCol="0">
            <a:normAutofit fontScale="85000" lnSpcReduction="20000"/>
          </a:bodyPr>
          <a:lstStyle/>
          <a:p>
            <a:r>
              <a:rPr lang="en-US" sz="2400" dirty="0"/>
              <a:t>Google are pioneer in developing open-source mobility data-set for both country and city levels.</a:t>
            </a:r>
          </a:p>
          <a:p>
            <a:r>
              <a:rPr lang="en-US" sz="2400" dirty="0"/>
              <a:t>The data is divided into certain categories – grocery, work, recreation, residence and park. </a:t>
            </a:r>
          </a:p>
          <a:p>
            <a:r>
              <a:rPr lang="en-US" sz="2400" dirty="0"/>
              <a:t>The data is represented in form of percentage change to a baseline value which is different for each category and is not released publicly.</a:t>
            </a:r>
          </a:p>
          <a:p>
            <a:r>
              <a:rPr lang="en-US" sz="2400" dirty="0"/>
              <a:t>The baseline is calculated with the data available before onset of Covid-19 not available publicly</a:t>
            </a:r>
          </a:p>
          <a:p>
            <a:r>
              <a:rPr lang="en-US" sz="2400" dirty="0"/>
              <a:t>We will only consider inter-city mobility in our model.</a:t>
            </a:r>
          </a:p>
          <a:p>
            <a:r>
              <a:rPr lang="en-US" sz="2400" dirty="0"/>
              <a:t>We are interested in determining the baseline which can be argued as the total contacts in a city/country.</a:t>
            </a:r>
          </a:p>
          <a:p>
            <a:endParaRPr lang="en-US" sz="1900" dirty="0"/>
          </a:p>
        </p:txBody>
      </p:sp>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Chart, line chart&#10;&#10;Description automatically generated">
            <a:extLst>
              <a:ext uri="{FF2B5EF4-FFF2-40B4-BE49-F238E27FC236}">
                <a16:creationId xmlns:a16="http://schemas.microsoft.com/office/drawing/2014/main" id="{DEA19FC0-7361-449F-8B39-E3CB3AB4908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57813" y="2152614"/>
            <a:ext cx="5290720" cy="2552771"/>
          </a:xfrm>
          <a:prstGeom prst="rect">
            <a:avLst/>
          </a:prstGeom>
        </p:spPr>
      </p:pic>
      <p:grpSp>
        <p:nvGrpSpPr>
          <p:cNvPr id="31" name="Group 30">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32" name="Isosceles Triangle 31">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35384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80F0C4-FDF1-42BA-923E-EC773C224C5E}"/>
              </a:ext>
            </a:extLst>
          </p:cNvPr>
          <p:cNvSpPr>
            <a:spLocks noGrp="1"/>
          </p:cNvSpPr>
          <p:nvPr>
            <p:ph type="title"/>
          </p:nvPr>
        </p:nvSpPr>
        <p:spPr>
          <a:xfrm>
            <a:off x="643467" y="321734"/>
            <a:ext cx="4970877" cy="1135737"/>
          </a:xfrm>
        </p:spPr>
        <p:txBody>
          <a:bodyPr vert="horz" lIns="91440" tIns="45720" rIns="91440" bIns="45720" rtlCol="0" anchor="ctr">
            <a:normAutofit/>
          </a:bodyPr>
          <a:lstStyle/>
          <a:p>
            <a:r>
              <a:rPr lang="en-US" sz="3600" kern="1200">
                <a:solidFill>
                  <a:schemeClr val="tx1"/>
                </a:solidFill>
                <a:latin typeface="+mj-lt"/>
                <a:ea typeface="+mj-ea"/>
                <a:cs typeface="+mj-cs"/>
              </a:rPr>
              <a:t>CONTACT MATRICES</a:t>
            </a:r>
          </a:p>
        </p:txBody>
      </p:sp>
      <p:sp>
        <p:nvSpPr>
          <p:cNvPr id="3" name="Content Placeholder 2">
            <a:extLst>
              <a:ext uri="{FF2B5EF4-FFF2-40B4-BE49-F238E27FC236}">
                <a16:creationId xmlns:a16="http://schemas.microsoft.com/office/drawing/2014/main" id="{8883D32C-99C3-45EA-8AA5-AEFDA2FDB5B1}"/>
              </a:ext>
            </a:extLst>
          </p:cNvPr>
          <p:cNvSpPr>
            <a:spLocks noGrp="1"/>
          </p:cNvSpPr>
          <p:nvPr>
            <p:ph sz="half" idx="1"/>
          </p:nvPr>
        </p:nvSpPr>
        <p:spPr>
          <a:xfrm>
            <a:off x="643468" y="1782981"/>
            <a:ext cx="4970877" cy="4393982"/>
          </a:xfrm>
        </p:spPr>
        <p:txBody>
          <a:bodyPr vert="horz" lIns="91440" tIns="45720" rIns="91440" bIns="45720" rtlCol="0">
            <a:normAutofit/>
          </a:bodyPr>
          <a:lstStyle/>
          <a:p>
            <a:r>
              <a:rPr lang="en-US" sz="2000" dirty="0"/>
              <a:t>It is intuitive to argue that total contacts must be a function of population and population density for a particular place.</a:t>
            </a:r>
          </a:p>
          <a:p>
            <a:r>
              <a:rPr lang="en-US" sz="2000" dirty="0"/>
              <a:t>We consider a data-set from a research study which provides contact matrices for 152 different countries.</a:t>
            </a:r>
          </a:p>
          <a:p>
            <a:r>
              <a:rPr lang="en-US" sz="2000" dirty="0"/>
              <a:t>Alongside we can see the contact matrix for India. X1 to X16 are the age bins of size 5. Each cell denotes number </a:t>
            </a:r>
            <a:r>
              <a:rPr lang="en-US" sz="2000"/>
              <a:t>of contacts made </a:t>
            </a:r>
            <a:r>
              <a:rPr lang="en-US" sz="2000" dirty="0"/>
              <a:t>by a particular age-group with another.</a:t>
            </a:r>
          </a:p>
          <a:p>
            <a:r>
              <a:rPr lang="en-US" sz="2000" dirty="0"/>
              <a:t>Contact Matrices are provided in 4 categories – School, work, home and others</a:t>
            </a:r>
          </a:p>
        </p:txBody>
      </p:sp>
      <p:sp>
        <p:nvSpPr>
          <p:cNvPr id="33"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DCD73780-C707-42BC-B296-DBEA2B462DC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57813" y="1474503"/>
            <a:ext cx="5290720" cy="3908992"/>
          </a:xfrm>
          <a:prstGeom prst="rect">
            <a:avLst/>
          </a:prstGeom>
        </p:spPr>
      </p:pic>
      <p:grpSp>
        <p:nvGrpSpPr>
          <p:cNvPr id="37" name="Group 36">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38" name="Isosceles Triangle 37">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007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5E2DFC-5D29-40EA-A15A-9A20916313F0}"/>
              </a:ext>
            </a:extLst>
          </p:cNvPr>
          <p:cNvSpPr>
            <a:spLocks noGrp="1"/>
          </p:cNvSpPr>
          <p:nvPr>
            <p:ph type="title"/>
          </p:nvPr>
        </p:nvSpPr>
        <p:spPr>
          <a:xfrm>
            <a:off x="643467" y="321734"/>
            <a:ext cx="4970877" cy="1135737"/>
          </a:xfrm>
        </p:spPr>
        <p:txBody>
          <a:bodyPr vert="horz" lIns="91440" tIns="45720" rIns="91440" bIns="45720" rtlCol="0" anchor="ctr">
            <a:normAutofit/>
          </a:bodyPr>
          <a:lstStyle/>
          <a:p>
            <a:r>
              <a:rPr lang="en-US" sz="3600" kern="1200">
                <a:solidFill>
                  <a:schemeClr val="tx1"/>
                </a:solidFill>
                <a:latin typeface="+mj-lt"/>
                <a:ea typeface="+mj-ea"/>
                <a:cs typeface="+mj-cs"/>
              </a:rPr>
              <a:t>BASELINE MODEL</a:t>
            </a:r>
          </a:p>
        </p:txBody>
      </p:sp>
      <p:sp>
        <p:nvSpPr>
          <p:cNvPr id="3" name="Content Placeholder 2">
            <a:extLst>
              <a:ext uri="{FF2B5EF4-FFF2-40B4-BE49-F238E27FC236}">
                <a16:creationId xmlns:a16="http://schemas.microsoft.com/office/drawing/2014/main" id="{660E8C53-1EC1-43D1-886D-E79D8557610B}"/>
              </a:ext>
            </a:extLst>
          </p:cNvPr>
          <p:cNvSpPr>
            <a:spLocks noGrp="1"/>
          </p:cNvSpPr>
          <p:nvPr>
            <p:ph sz="half" idx="1"/>
          </p:nvPr>
        </p:nvSpPr>
        <p:spPr>
          <a:xfrm>
            <a:off x="643468" y="1782981"/>
            <a:ext cx="4970877" cy="4393982"/>
          </a:xfrm>
        </p:spPr>
        <p:txBody>
          <a:bodyPr vert="horz" lIns="91440" tIns="45720" rIns="91440" bIns="45720" rtlCol="0">
            <a:normAutofit/>
          </a:bodyPr>
          <a:lstStyle/>
          <a:p>
            <a:r>
              <a:rPr lang="en-US" sz="2000" dirty="0"/>
              <a:t>Using Contact Matrices and Population data-set we developed the total contacts made in a country each day.</a:t>
            </a:r>
          </a:p>
          <a:p>
            <a:r>
              <a:rPr lang="en-US" sz="2000" dirty="0"/>
              <a:t>The figure shows the total contacts vs population for 152 countries.</a:t>
            </a:r>
          </a:p>
          <a:p>
            <a:r>
              <a:rPr lang="en-US" sz="2000" dirty="0"/>
              <a:t>We used various modelling techniques such as linear regression, random forest, XG Boost alongside various combination of dependent variables such as population, population density and population squared.</a:t>
            </a:r>
          </a:p>
          <a:p>
            <a:r>
              <a:rPr lang="en-US" sz="2000" dirty="0"/>
              <a:t>We achieved best results using population and population squared as dependent variable.</a:t>
            </a:r>
          </a:p>
          <a:p>
            <a:endParaRPr lang="en-US" sz="2000" dirty="0"/>
          </a:p>
        </p:txBody>
      </p:sp>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Chart, scatter chart&#10;&#10;Description automatically generated">
            <a:extLst>
              <a:ext uri="{FF2B5EF4-FFF2-40B4-BE49-F238E27FC236}">
                <a16:creationId xmlns:a16="http://schemas.microsoft.com/office/drawing/2014/main" id="{1103BC21-8988-4A5B-81EF-1709B4D2189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57813" y="1636768"/>
            <a:ext cx="5290720" cy="3584463"/>
          </a:xfrm>
          <a:prstGeom prst="rect">
            <a:avLst/>
          </a:prstGeom>
        </p:spPr>
      </p:pic>
      <p:grpSp>
        <p:nvGrpSpPr>
          <p:cNvPr id="17" name="Group 16">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18" name="Isosceles Triangle 17">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35129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4C6AEDC-9797-4EF5-95BA-BFC6A0E98A34}"/>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MOBILITY TIME SERIES</a:t>
            </a:r>
          </a:p>
        </p:txBody>
      </p:sp>
      <p:sp>
        <p:nvSpPr>
          <p:cNvPr id="3" name="Content Placeholder 2">
            <a:extLst>
              <a:ext uri="{FF2B5EF4-FFF2-40B4-BE49-F238E27FC236}">
                <a16:creationId xmlns:a16="http://schemas.microsoft.com/office/drawing/2014/main" id="{7FE9D38E-CA95-4CA7-A641-5B871F1C0B0D}"/>
              </a:ext>
            </a:extLst>
          </p:cNvPr>
          <p:cNvSpPr>
            <a:spLocks noGrp="1"/>
          </p:cNvSpPr>
          <p:nvPr>
            <p:ph sz="half" idx="1"/>
          </p:nvPr>
        </p:nvSpPr>
        <p:spPr>
          <a:xfrm>
            <a:off x="643469" y="1782981"/>
            <a:ext cx="4008384" cy="4393982"/>
          </a:xfrm>
        </p:spPr>
        <p:txBody>
          <a:bodyPr vert="horz" lIns="91440" tIns="45720" rIns="91440" bIns="45720" rtlCol="0">
            <a:normAutofit/>
          </a:bodyPr>
          <a:lstStyle/>
          <a:p>
            <a:r>
              <a:rPr lang="en-US" sz="2000" dirty="0"/>
              <a:t>Using the baseline model, we can now instantaneously predict total contact for city/country.</a:t>
            </a:r>
          </a:p>
          <a:p>
            <a:r>
              <a:rPr lang="en-US" sz="2000" dirty="0"/>
              <a:t>Combining values from both google data-set and baseline values over all the different headers we calculated mobility time series for most of the cities and on the country level.</a:t>
            </a:r>
          </a:p>
          <a:p>
            <a:r>
              <a:rPr lang="en-US" sz="2000" dirty="0"/>
              <a:t>The time series starts around 20</a:t>
            </a:r>
            <a:r>
              <a:rPr lang="en-US" sz="2000" baseline="30000" dirty="0"/>
              <a:t>th</a:t>
            </a:r>
            <a:r>
              <a:rPr lang="en-US" sz="2000" dirty="0"/>
              <a:t> February 2020. We can clearly see the effect of lockdown and its gradual upliftment.</a:t>
            </a:r>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Content Placeholder 5" descr="Chart, line chart&#10;&#10;Description automatically generated">
            <a:extLst>
              <a:ext uri="{FF2B5EF4-FFF2-40B4-BE49-F238E27FC236}">
                <a16:creationId xmlns:a16="http://schemas.microsoft.com/office/drawing/2014/main" id="{29ABA5CD-9224-4DE9-9AEB-DB6576AC9FE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295320" y="1931633"/>
            <a:ext cx="6253212" cy="4064588"/>
          </a:xfrm>
          <a:prstGeom prst="rect">
            <a:avLst/>
          </a:prstGeom>
        </p:spPr>
      </p:pic>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06998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DC3EEE-726C-43DA-A369-3B05378FED28}"/>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dirty="0"/>
              <a:t>CONCLUSION</a:t>
            </a:r>
          </a:p>
        </p:txBody>
      </p:sp>
      <p:sp>
        <p:nvSpPr>
          <p:cNvPr id="3" name="Content Placeholder 2">
            <a:extLst>
              <a:ext uri="{FF2B5EF4-FFF2-40B4-BE49-F238E27FC236}">
                <a16:creationId xmlns:a16="http://schemas.microsoft.com/office/drawing/2014/main" id="{AC0BB5CA-C85F-45BB-9432-C2A257EAFF35}"/>
              </a:ext>
            </a:extLst>
          </p:cNvPr>
          <p:cNvSpPr>
            <a:spLocks noGrp="1"/>
          </p:cNvSpPr>
          <p:nvPr>
            <p:ph sz="half" idx="1"/>
          </p:nvPr>
        </p:nvSpPr>
        <p:spPr>
          <a:xfrm>
            <a:off x="643468" y="1782981"/>
            <a:ext cx="4557181" cy="4393982"/>
          </a:xfrm>
        </p:spPr>
        <p:txBody>
          <a:bodyPr vert="horz" lIns="91440" tIns="45720" rIns="91440" bIns="45720" rtlCol="0">
            <a:noAutofit/>
          </a:bodyPr>
          <a:lstStyle/>
          <a:p>
            <a:r>
              <a:rPr lang="en-US" sz="2000" dirty="0"/>
              <a:t>Population density remains an important factor to consider in baseline modelling. In our model use of country wide data mitigated the role of this factor because population is not homogenously distributed.</a:t>
            </a:r>
          </a:p>
          <a:p>
            <a:r>
              <a:rPr lang="en-US" sz="2000" dirty="0"/>
              <a:t>The new system of equation proposed is mentioned alongside. The parameter Φ is the mobility time series introduced in the rate law itself. </a:t>
            </a:r>
          </a:p>
          <a:p>
            <a:r>
              <a:rPr lang="en-US" sz="2000" dirty="0"/>
              <a:t>The mobility time series used with a delay of around 14 days which is the average time for an individual to display symptoms if any.</a:t>
            </a:r>
          </a:p>
        </p:txBody>
      </p:sp>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 name="Picture 7" descr="Text, letter&#10;&#10;Description automatically generated">
            <a:extLst>
              <a:ext uri="{FF2B5EF4-FFF2-40B4-BE49-F238E27FC236}">
                <a16:creationId xmlns:a16="http://schemas.microsoft.com/office/drawing/2014/main" id="{BD2B03DD-837E-43BF-93D2-CCC0C95C0F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4530" y="1782982"/>
            <a:ext cx="5074788" cy="2116558"/>
          </a:xfrm>
          <a:prstGeom prst="rect">
            <a:avLst/>
          </a:prstGeom>
        </p:spPr>
      </p:pic>
      <p:grpSp>
        <p:nvGrpSpPr>
          <p:cNvPr id="19" name="Group 1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0" name="Isosceles Triangle 1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Content Placeholder 5" descr="Diagram&#10;&#10;Description automatically generated">
            <a:extLst>
              <a:ext uri="{FF2B5EF4-FFF2-40B4-BE49-F238E27FC236}">
                <a16:creationId xmlns:a16="http://schemas.microsoft.com/office/drawing/2014/main" id="{F7365F51-5F6E-4DFC-B35B-C1FEC138311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95320" y="4141209"/>
            <a:ext cx="6253212" cy="1922861"/>
          </a:xfrm>
          <a:prstGeom prst="rect">
            <a:avLst/>
          </a:prstGeom>
        </p:spPr>
      </p:pic>
    </p:spTree>
    <p:extLst>
      <p:ext uri="{BB962C8B-B14F-4D97-AF65-F5344CB8AC3E}">
        <p14:creationId xmlns:p14="http://schemas.microsoft.com/office/powerpoint/2010/main" val="2772855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561</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EFFECT OF MOBILITY ON COVID-19</vt:lpstr>
      <vt:lpstr>ABSTRACT</vt:lpstr>
      <vt:lpstr>MOBILITY DATASET</vt:lpstr>
      <vt:lpstr>CONTACT MATRICES</vt:lpstr>
      <vt:lpstr>BASELINE MODEL</vt:lpstr>
      <vt:lpstr>MOBILITY TIME SERIES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OF MOBILITY ON COVID-19</dc:title>
  <dc:creator>Varun Gupta</dc:creator>
  <cp:lastModifiedBy>Varun Gupta</cp:lastModifiedBy>
  <cp:revision>5</cp:revision>
  <dcterms:created xsi:type="dcterms:W3CDTF">2021-06-22T07:34:32Z</dcterms:created>
  <dcterms:modified xsi:type="dcterms:W3CDTF">2021-06-22T08:30:56Z</dcterms:modified>
</cp:coreProperties>
</file>