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6"/>
  </p:notesMasterIdLst>
  <p:sldIdLst>
    <p:sldId id="258" r:id="rId2"/>
    <p:sldId id="265" r:id="rId3"/>
    <p:sldId id="266" r:id="rId4"/>
    <p:sldId id="267" r:id="rId5"/>
    <p:sldId id="268" r:id="rId6"/>
    <p:sldId id="269" r:id="rId7"/>
    <p:sldId id="261" r:id="rId8"/>
    <p:sldId id="264" r:id="rId9"/>
    <p:sldId id="270" r:id="rId10"/>
    <p:sldId id="271" r:id="rId11"/>
    <p:sldId id="272" r:id="rId12"/>
    <p:sldId id="273" r:id="rId13"/>
    <p:sldId id="274" r:id="rId14"/>
    <p:sldId id="27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9" autoAdjust="0"/>
    <p:restoredTop sz="85681" autoAdjust="0"/>
  </p:normalViewPr>
  <p:slideViewPr>
    <p:cSldViewPr snapToGrid="0">
      <p:cViewPr varScale="1">
        <p:scale>
          <a:sx n="93" d="100"/>
          <a:sy n="93" d="100"/>
        </p:scale>
        <p:origin x="107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7/14/20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655278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Convolutional</a:t>
            </a:r>
          </a:p>
          <a:p>
            <a:pPr marL="171450" indent="-171450">
              <a:buFont typeface="Arial" panose="020B0604020202020204" pitchFamily="34" charset="0"/>
              <a:buChar char="•"/>
            </a:pPr>
            <a:r>
              <a:rPr lang="en-US" dirty="0"/>
              <a:t>Pooling</a:t>
            </a:r>
          </a:p>
          <a:p>
            <a:pPr marL="171450" indent="-171450">
              <a:buFont typeface="Arial" panose="020B0604020202020204" pitchFamily="34" charset="0"/>
              <a:buChar char="•"/>
            </a:pPr>
            <a:r>
              <a:rPr lang="en-US" dirty="0"/>
              <a:t>Fully connected</a:t>
            </a:r>
          </a:p>
          <a:p>
            <a:pPr marL="171450" indent="-171450">
              <a:buFont typeface="Arial" panose="020B0604020202020204" pitchFamily="34" charset="0"/>
              <a:buChar char="•"/>
            </a:pPr>
            <a:r>
              <a:rPr lang="en-US" dirty="0"/>
              <a:t>Receptive field</a:t>
            </a:r>
          </a:p>
          <a:p>
            <a:pPr marL="171450" indent="-171450">
              <a:buFont typeface="Arial" panose="020B0604020202020204" pitchFamily="34" charset="0"/>
              <a:buChar char="•"/>
            </a:pPr>
            <a:r>
              <a:rPr lang="en-US" dirty="0"/>
              <a:t>Weights</a:t>
            </a:r>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348519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Convolutional layer</a:t>
            </a:r>
          </a:p>
          <a:p>
            <a:pPr marL="171450" indent="-171450">
              <a:buFont typeface="Arial" panose="020B0604020202020204" pitchFamily="34" charset="0"/>
              <a:buChar char="•"/>
            </a:pPr>
            <a:r>
              <a:rPr lang="en-US" dirty="0"/>
              <a:t>Pooling layer</a:t>
            </a:r>
          </a:p>
          <a:p>
            <a:pPr marL="171450" indent="-171450">
              <a:buFont typeface="Arial" panose="020B0604020202020204" pitchFamily="34" charset="0"/>
              <a:buChar char="•"/>
            </a:pPr>
            <a:r>
              <a:rPr lang="en-US" dirty="0"/>
              <a:t>ReLU layer</a:t>
            </a:r>
          </a:p>
          <a:p>
            <a:pPr marL="171450" indent="-171450">
              <a:buFont typeface="Arial" panose="020B0604020202020204" pitchFamily="34" charset="0"/>
              <a:buChar char="•"/>
            </a:pPr>
            <a:r>
              <a:rPr lang="en-US" dirty="0"/>
              <a:t>Fully connected layer</a:t>
            </a:r>
          </a:p>
          <a:p>
            <a:pPr marL="171450" indent="-171450">
              <a:buFont typeface="Arial" panose="020B0604020202020204" pitchFamily="34" charset="0"/>
              <a:buChar char="•"/>
            </a:pPr>
            <a:r>
              <a:rPr lang="en-US" dirty="0"/>
              <a:t>Loss layer</a:t>
            </a:r>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229031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7/14/20</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051395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7/14/20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1404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7/14/20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862897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7/14/20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882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7/14/20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05858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7/14/20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60718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7/14/20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2705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7/14/20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86757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7/14/20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5205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7/14/20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35309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7/14/20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665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7/14/20</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790838005"/>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1028699"/>
            <a:ext cx="9418320" cy="3862083"/>
          </a:xfrm>
        </p:spPr>
        <p:txBody>
          <a:bodyPr anchor="ctr">
            <a:normAutofit/>
          </a:bodyPr>
          <a:lstStyle/>
          <a:p>
            <a:pPr algn="ctr"/>
            <a:r>
              <a:rPr lang="en-US" sz="6000"/>
              <a:t>Convolutional Neural Network</a:t>
            </a:r>
          </a:p>
        </p:txBody>
      </p:sp>
      <p:sp>
        <p:nvSpPr>
          <p:cNvPr id="3" name="Content Placeholder 2"/>
          <p:cNvSpPr>
            <a:spLocks noGrp="1"/>
          </p:cNvSpPr>
          <p:nvPr>
            <p:ph type="subTitle" idx="1"/>
          </p:nvPr>
        </p:nvSpPr>
        <p:spPr>
          <a:xfrm>
            <a:off x="1261872" y="5237670"/>
            <a:ext cx="9418320" cy="1183261"/>
          </a:xfrm>
        </p:spPr>
        <p:txBody>
          <a:bodyPr>
            <a:normAutofit/>
          </a:bodyPr>
          <a:lstStyle/>
          <a:p>
            <a:pPr algn="ctr"/>
            <a:r>
              <a:rPr lang="en-US" dirty="0" err="1"/>
              <a:t>Varuni</a:t>
            </a:r>
            <a:r>
              <a:rPr lang="en-US" dirty="0"/>
              <a:t> </a:t>
            </a:r>
            <a:r>
              <a:rPr lang="en-US" dirty="0" err="1"/>
              <a:t>Dantanarayana</a:t>
            </a:r>
            <a:r>
              <a:rPr lang="en-US" dirty="0"/>
              <a:t> </a:t>
            </a:r>
          </a:p>
          <a:p>
            <a:pPr algn="ctr"/>
            <a:r>
              <a:rPr lang="en-US" dirty="0"/>
              <a:t>July 2020</a:t>
            </a:r>
          </a:p>
          <a:p>
            <a:pPr algn="ctr"/>
            <a:r>
              <a:rPr lang="en-US" dirty="0"/>
              <a:t>Springboard </a:t>
            </a:r>
            <a:endParaRPr dirty="0"/>
          </a:p>
        </p:txBody>
      </p:sp>
      <p:cxnSp>
        <p:nvCxnSpPr>
          <p:cNvPr id="9" name="Straight Connector 8">
            <a:extLst>
              <a:ext uri="{FF2B5EF4-FFF2-40B4-BE49-F238E27FC236}">
                <a16:creationId xmlns:a16="http://schemas.microsoft.com/office/drawing/2014/main" id="{D7E8ECA2-60A0-4D39-817D-F1E982ED7F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1500" y="5097592"/>
            <a:ext cx="59639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1727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EFFCE2-1535-634E-B344-3BB731A82978}"/>
              </a:ext>
            </a:extLst>
          </p:cNvPr>
          <p:cNvSpPr>
            <a:spLocks noGrp="1"/>
          </p:cNvSpPr>
          <p:nvPr>
            <p:ph type="title"/>
          </p:nvPr>
        </p:nvSpPr>
        <p:spPr>
          <a:xfrm>
            <a:off x="987552" y="343059"/>
            <a:ext cx="9692640" cy="1325562"/>
          </a:xfrm>
        </p:spPr>
        <p:txBody>
          <a:bodyPr>
            <a:normAutofit/>
          </a:bodyPr>
          <a:lstStyle/>
          <a:p>
            <a:r>
              <a:rPr lang="en-LK" dirty="0"/>
              <a:t>R</a:t>
            </a:r>
            <a:r>
              <a:rPr lang="en-US" dirty="0"/>
              <a:t>e</a:t>
            </a:r>
            <a:r>
              <a:rPr lang="en-LK" dirty="0"/>
              <a:t>sults: Age model</a:t>
            </a:r>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146" name="Picture 2">
            <a:extLst>
              <a:ext uri="{FF2B5EF4-FFF2-40B4-BE49-F238E27FC236}">
                <a16:creationId xmlns:a16="http://schemas.microsoft.com/office/drawing/2014/main" id="{A19A773B-25AD-194C-8D3C-EB7139249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1005" y="2011680"/>
            <a:ext cx="5686575" cy="4335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75470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170" name="Picture 2">
            <a:extLst>
              <a:ext uri="{FF2B5EF4-FFF2-40B4-BE49-F238E27FC236}">
                <a16:creationId xmlns:a16="http://schemas.microsoft.com/office/drawing/2014/main" id="{FCA5806E-E3DB-FF48-8220-1DE51AF8B7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920" y="2160270"/>
            <a:ext cx="4013200" cy="35433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61217332-7378-2E48-BFA8-8DC2089394D3}"/>
              </a:ext>
            </a:extLst>
          </p:cNvPr>
          <p:cNvSpPr>
            <a:spLocks noGrp="1"/>
          </p:cNvSpPr>
          <p:nvPr>
            <p:ph type="title"/>
          </p:nvPr>
        </p:nvSpPr>
        <p:spPr>
          <a:xfrm>
            <a:off x="987552" y="343059"/>
            <a:ext cx="9692640" cy="1325562"/>
          </a:xfrm>
        </p:spPr>
        <p:txBody>
          <a:bodyPr>
            <a:normAutofit/>
          </a:bodyPr>
          <a:lstStyle/>
          <a:p>
            <a:r>
              <a:rPr lang="en-LK" dirty="0"/>
              <a:t>Results: Age model</a:t>
            </a:r>
          </a:p>
        </p:txBody>
      </p:sp>
      <p:pic>
        <p:nvPicPr>
          <p:cNvPr id="7172" name="Picture 4">
            <a:extLst>
              <a:ext uri="{FF2B5EF4-FFF2-40B4-BE49-F238E27FC236}">
                <a16:creationId xmlns:a16="http://schemas.microsoft.com/office/drawing/2014/main" id="{C9087FF6-0442-EA46-8497-72BADAEA7A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469" y="2160270"/>
            <a:ext cx="5407446"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95300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F78B94-6028-6942-B088-6E135DA1BFEB}"/>
              </a:ext>
            </a:extLst>
          </p:cNvPr>
          <p:cNvSpPr>
            <a:spLocks noGrp="1"/>
          </p:cNvSpPr>
          <p:nvPr>
            <p:ph type="title"/>
          </p:nvPr>
        </p:nvSpPr>
        <p:spPr>
          <a:xfrm>
            <a:off x="1261872" y="365760"/>
            <a:ext cx="9692640" cy="1325562"/>
          </a:xfrm>
        </p:spPr>
        <p:txBody>
          <a:bodyPr>
            <a:normAutofit/>
          </a:bodyPr>
          <a:lstStyle/>
          <a:p>
            <a:r>
              <a:rPr lang="en-LK" dirty="0"/>
              <a:t>Results: Gender model</a:t>
            </a:r>
          </a:p>
        </p:txBody>
      </p:sp>
      <p:sp>
        <p:nvSpPr>
          <p:cNvPr id="3" name="Content Placeholder 2">
            <a:extLst>
              <a:ext uri="{FF2B5EF4-FFF2-40B4-BE49-F238E27FC236}">
                <a16:creationId xmlns:a16="http://schemas.microsoft.com/office/drawing/2014/main" id="{FA70E8E0-CC96-9247-A568-A561E140BDDD}"/>
              </a:ext>
            </a:extLst>
          </p:cNvPr>
          <p:cNvSpPr>
            <a:spLocks noGrp="1"/>
          </p:cNvSpPr>
          <p:nvPr>
            <p:ph idx="1"/>
          </p:nvPr>
        </p:nvSpPr>
        <p:spPr>
          <a:xfrm>
            <a:off x="1261872" y="1828800"/>
            <a:ext cx="8595360" cy="4351337"/>
          </a:xfrm>
        </p:spPr>
        <p:txBody>
          <a:bodyPr>
            <a:normAutofit/>
          </a:bodyPr>
          <a:lstStyle/>
          <a:p>
            <a:r>
              <a:rPr lang="en-LK" dirty="0"/>
              <a:t>Without data augmentation:</a:t>
            </a:r>
          </a:p>
          <a:p>
            <a:endParaRPr lang="en-LK"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A close up of a map&#10;&#10;Description automatically generated">
            <a:extLst>
              <a:ext uri="{FF2B5EF4-FFF2-40B4-BE49-F238E27FC236}">
                <a16:creationId xmlns:a16="http://schemas.microsoft.com/office/drawing/2014/main" id="{1154F6A0-C740-9149-A367-FA9A3AC6A4FF}"/>
              </a:ext>
            </a:extLst>
          </p:cNvPr>
          <p:cNvPicPr>
            <a:picLocks noChangeAspect="1"/>
          </p:cNvPicPr>
          <p:nvPr/>
        </p:nvPicPr>
        <p:blipFill>
          <a:blip r:embed="rId2"/>
          <a:stretch>
            <a:fillRect/>
          </a:stretch>
        </p:blipFill>
        <p:spPr>
          <a:xfrm>
            <a:off x="3372612" y="2388870"/>
            <a:ext cx="5471160" cy="4103370"/>
          </a:xfrm>
          <a:prstGeom prst="rect">
            <a:avLst/>
          </a:prstGeom>
        </p:spPr>
      </p:pic>
    </p:spTree>
    <p:extLst>
      <p:ext uri="{BB962C8B-B14F-4D97-AF65-F5344CB8AC3E}">
        <p14:creationId xmlns:p14="http://schemas.microsoft.com/office/powerpoint/2010/main" val="145031281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4330A2-C630-B544-8B5F-B7DC3C7F52F5}"/>
              </a:ext>
            </a:extLst>
          </p:cNvPr>
          <p:cNvSpPr>
            <a:spLocks noGrp="1"/>
          </p:cNvSpPr>
          <p:nvPr>
            <p:ph type="title"/>
          </p:nvPr>
        </p:nvSpPr>
        <p:spPr>
          <a:xfrm>
            <a:off x="1261872" y="365760"/>
            <a:ext cx="9692640" cy="1325562"/>
          </a:xfrm>
        </p:spPr>
        <p:txBody>
          <a:bodyPr>
            <a:normAutofit/>
          </a:bodyPr>
          <a:lstStyle/>
          <a:p>
            <a:r>
              <a:rPr lang="en-LK" dirty="0"/>
              <a:t>Results: Gender model</a:t>
            </a:r>
          </a:p>
        </p:txBody>
      </p:sp>
      <p:sp>
        <p:nvSpPr>
          <p:cNvPr id="3" name="Content Placeholder 2">
            <a:extLst>
              <a:ext uri="{FF2B5EF4-FFF2-40B4-BE49-F238E27FC236}">
                <a16:creationId xmlns:a16="http://schemas.microsoft.com/office/drawing/2014/main" id="{FA0D15CA-9688-4D4B-9E1D-0AD8BB08D55D}"/>
              </a:ext>
            </a:extLst>
          </p:cNvPr>
          <p:cNvSpPr>
            <a:spLocks noGrp="1"/>
          </p:cNvSpPr>
          <p:nvPr>
            <p:ph idx="1"/>
          </p:nvPr>
        </p:nvSpPr>
        <p:spPr>
          <a:xfrm>
            <a:off x="1261872" y="1828800"/>
            <a:ext cx="8595360" cy="4351337"/>
          </a:xfrm>
        </p:spPr>
        <p:txBody>
          <a:bodyPr>
            <a:normAutofit/>
          </a:bodyPr>
          <a:lstStyle/>
          <a:p>
            <a:r>
              <a:rPr lang="en-LK" dirty="0"/>
              <a:t>With data augmentation:</a:t>
            </a:r>
          </a:p>
          <a:p>
            <a:endParaRPr lang="en-LK"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A close up of a map&#10;&#10;Description automatically generated">
            <a:extLst>
              <a:ext uri="{FF2B5EF4-FFF2-40B4-BE49-F238E27FC236}">
                <a16:creationId xmlns:a16="http://schemas.microsoft.com/office/drawing/2014/main" id="{3BFCCA12-7D55-CD4F-9245-7D83CD5E21CE}"/>
              </a:ext>
            </a:extLst>
          </p:cNvPr>
          <p:cNvPicPr>
            <a:picLocks noChangeAspect="1"/>
          </p:cNvPicPr>
          <p:nvPr/>
        </p:nvPicPr>
        <p:blipFill>
          <a:blip r:embed="rId2"/>
          <a:stretch>
            <a:fillRect/>
          </a:stretch>
        </p:blipFill>
        <p:spPr>
          <a:xfrm>
            <a:off x="726694" y="2487930"/>
            <a:ext cx="4627880" cy="3470910"/>
          </a:xfrm>
          <a:prstGeom prst="rect">
            <a:avLst/>
          </a:prstGeom>
        </p:spPr>
      </p:pic>
      <p:pic>
        <p:nvPicPr>
          <p:cNvPr id="7" name="Picture 6" descr="A close up of a piece of paper&#10;&#10;Description automatically generated">
            <a:extLst>
              <a:ext uri="{FF2B5EF4-FFF2-40B4-BE49-F238E27FC236}">
                <a16:creationId xmlns:a16="http://schemas.microsoft.com/office/drawing/2014/main" id="{1AC6A93A-198F-3944-89FC-4EBA2F78CD0E}"/>
              </a:ext>
            </a:extLst>
          </p:cNvPr>
          <p:cNvPicPr>
            <a:picLocks noChangeAspect="1"/>
          </p:cNvPicPr>
          <p:nvPr/>
        </p:nvPicPr>
        <p:blipFill>
          <a:blip r:embed="rId3"/>
          <a:stretch>
            <a:fillRect/>
          </a:stretch>
        </p:blipFill>
        <p:spPr>
          <a:xfrm>
            <a:off x="6081268" y="2487930"/>
            <a:ext cx="4627880" cy="3470910"/>
          </a:xfrm>
          <a:prstGeom prst="rect">
            <a:avLst/>
          </a:prstGeom>
        </p:spPr>
      </p:pic>
    </p:spTree>
    <p:extLst>
      <p:ext uri="{BB962C8B-B14F-4D97-AF65-F5344CB8AC3E}">
        <p14:creationId xmlns:p14="http://schemas.microsoft.com/office/powerpoint/2010/main" val="115359203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F7B85-2504-624D-8D66-87E10607AFCA}"/>
              </a:ext>
            </a:extLst>
          </p:cNvPr>
          <p:cNvSpPr>
            <a:spLocks noGrp="1"/>
          </p:cNvSpPr>
          <p:nvPr>
            <p:ph type="title"/>
          </p:nvPr>
        </p:nvSpPr>
        <p:spPr>
          <a:xfrm>
            <a:off x="1261872" y="365760"/>
            <a:ext cx="9692640" cy="1325562"/>
          </a:xfrm>
        </p:spPr>
        <p:txBody>
          <a:bodyPr>
            <a:normAutofit/>
          </a:bodyPr>
          <a:lstStyle/>
          <a:p>
            <a:r>
              <a:rPr lang="en-LK" dirty="0"/>
              <a:t>Conclusion and Future work</a:t>
            </a:r>
          </a:p>
        </p:txBody>
      </p:sp>
      <p:sp>
        <p:nvSpPr>
          <p:cNvPr id="3" name="Content Placeholder 2">
            <a:extLst>
              <a:ext uri="{FF2B5EF4-FFF2-40B4-BE49-F238E27FC236}">
                <a16:creationId xmlns:a16="http://schemas.microsoft.com/office/drawing/2014/main" id="{66C98F43-9DCA-684F-A837-78901D034C1A}"/>
              </a:ext>
            </a:extLst>
          </p:cNvPr>
          <p:cNvSpPr>
            <a:spLocks noGrp="1"/>
          </p:cNvSpPr>
          <p:nvPr>
            <p:ph idx="1"/>
          </p:nvPr>
        </p:nvSpPr>
        <p:spPr>
          <a:xfrm>
            <a:off x="1261872" y="1828800"/>
            <a:ext cx="8595360" cy="4351337"/>
          </a:xfrm>
        </p:spPr>
        <p:txBody>
          <a:bodyPr>
            <a:normAutofit/>
          </a:bodyPr>
          <a:lstStyle/>
          <a:p>
            <a:r>
              <a:rPr lang="en-LK" dirty="0"/>
              <a:t>Accurate and efficient network architecture; mult-task model is computationally too intensive</a:t>
            </a:r>
          </a:p>
          <a:p>
            <a:endParaRPr lang="en-LK" dirty="0"/>
          </a:p>
          <a:p>
            <a:r>
              <a:rPr lang="en-LK" dirty="0"/>
              <a:t>Gender model accurary: 84%</a:t>
            </a:r>
          </a:p>
          <a:p>
            <a:r>
              <a:rPr lang="en-LK" dirty="0"/>
              <a:t>Age model MAE: &lt;10 years</a:t>
            </a:r>
          </a:p>
          <a:p>
            <a:endParaRPr lang="en-LK" dirty="0"/>
          </a:p>
          <a:p>
            <a:r>
              <a:rPr lang="en-LK" dirty="0"/>
              <a:t>Future work:</a:t>
            </a:r>
          </a:p>
          <a:p>
            <a:pPr lvl="1"/>
            <a:r>
              <a:rPr lang="en-LK" dirty="0"/>
              <a:t>Hyper-parameter tuning: learning rate, optimizer, no. of neurons and layer, dropout 			   rate, batch size, no. of epochs</a:t>
            </a:r>
          </a:p>
          <a:p>
            <a:pPr lvl="1"/>
            <a:r>
              <a:rPr lang="en-LK" dirty="0"/>
              <a:t>Transfer learning</a:t>
            </a:r>
          </a:p>
          <a:p>
            <a:pPr lvl="1"/>
            <a:endParaRPr lang="en-LK"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384618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8462BF-71CA-8540-9FC3-CB749FCF09D0}"/>
              </a:ext>
            </a:extLst>
          </p:cNvPr>
          <p:cNvSpPr>
            <a:spLocks noGrp="1"/>
          </p:cNvSpPr>
          <p:nvPr>
            <p:ph type="title"/>
          </p:nvPr>
        </p:nvSpPr>
        <p:spPr>
          <a:xfrm>
            <a:off x="954741" y="231289"/>
            <a:ext cx="9692640" cy="1325562"/>
          </a:xfrm>
        </p:spPr>
        <p:txBody>
          <a:bodyPr>
            <a:normAutofit/>
          </a:bodyPr>
          <a:lstStyle/>
          <a:p>
            <a:r>
              <a:rPr lang="en-LK" dirty="0"/>
              <a:t>Introduction</a:t>
            </a:r>
          </a:p>
        </p:txBody>
      </p:sp>
      <p:sp>
        <p:nvSpPr>
          <p:cNvPr id="3" name="Content Placeholder 2">
            <a:extLst>
              <a:ext uri="{FF2B5EF4-FFF2-40B4-BE49-F238E27FC236}">
                <a16:creationId xmlns:a16="http://schemas.microsoft.com/office/drawing/2014/main" id="{97DF930C-B158-6548-8D3C-5ACB46A0B505}"/>
              </a:ext>
            </a:extLst>
          </p:cNvPr>
          <p:cNvSpPr>
            <a:spLocks noGrp="1"/>
          </p:cNvSpPr>
          <p:nvPr>
            <p:ph idx="1"/>
          </p:nvPr>
        </p:nvSpPr>
        <p:spPr>
          <a:xfrm>
            <a:off x="954741" y="1828800"/>
            <a:ext cx="8902491" cy="4518212"/>
          </a:xfrm>
        </p:spPr>
        <p:txBody>
          <a:bodyPr>
            <a:normAutofit/>
          </a:bodyPr>
          <a:lstStyle/>
          <a:p>
            <a:r>
              <a:rPr lang="en-US" dirty="0"/>
              <a:t>Rate of image uploads to the Internet has grown at a nearly exponential rate in the past few years</a:t>
            </a:r>
          </a:p>
          <a:p>
            <a:endParaRPr lang="en-US" dirty="0"/>
          </a:p>
          <a:p>
            <a:r>
              <a:rPr lang="en-US" dirty="0"/>
              <a:t>Increased availability of tagged photos on social media and facial detection processes such as unlocking phones</a:t>
            </a:r>
          </a:p>
          <a:p>
            <a:endParaRPr lang="en-US" dirty="0"/>
          </a:p>
          <a:p>
            <a:r>
              <a:rPr lang="en-US" dirty="0"/>
              <a:t>Accurate age and gender prediction models can be applied in social networks, healthcare, security and targeted marketing</a:t>
            </a:r>
          </a:p>
          <a:p>
            <a:endParaRPr lang="en-US" dirty="0"/>
          </a:p>
          <a:p>
            <a:r>
              <a:rPr lang="en-US" dirty="0"/>
              <a:t>Challenging as people in the same age range can look very different depending on various factors such as race, socioeconomic status, and even genetics while there are many people who are gender nonconforming</a:t>
            </a:r>
          </a:p>
          <a:p>
            <a:pPr lvl="2"/>
            <a:endParaRPr lang="en-US"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0703646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E9CD4F-2E9E-5F4E-B4E2-83BAD3164A29}"/>
              </a:ext>
            </a:extLst>
          </p:cNvPr>
          <p:cNvSpPr>
            <a:spLocks noGrp="1"/>
          </p:cNvSpPr>
          <p:nvPr>
            <p:ph type="title"/>
          </p:nvPr>
        </p:nvSpPr>
        <p:spPr>
          <a:xfrm>
            <a:off x="1261872" y="365760"/>
            <a:ext cx="9692640" cy="1325562"/>
          </a:xfrm>
        </p:spPr>
        <p:txBody>
          <a:bodyPr>
            <a:normAutofit/>
          </a:bodyPr>
          <a:lstStyle/>
          <a:p>
            <a:r>
              <a:rPr lang="en-US" b="1" dirty="0"/>
              <a:t>Data Preprocessing</a:t>
            </a:r>
            <a:endParaRPr lang="en-LK" dirty="0"/>
          </a:p>
        </p:txBody>
      </p:sp>
      <p:sp>
        <p:nvSpPr>
          <p:cNvPr id="3" name="Content Placeholder 2">
            <a:extLst>
              <a:ext uri="{FF2B5EF4-FFF2-40B4-BE49-F238E27FC236}">
                <a16:creationId xmlns:a16="http://schemas.microsoft.com/office/drawing/2014/main" id="{120544E0-F932-F24C-85FF-E1DFE15272C5}"/>
              </a:ext>
            </a:extLst>
          </p:cNvPr>
          <p:cNvSpPr>
            <a:spLocks noGrp="1"/>
          </p:cNvSpPr>
          <p:nvPr>
            <p:ph idx="1"/>
          </p:nvPr>
        </p:nvSpPr>
        <p:spPr>
          <a:xfrm>
            <a:off x="1261872" y="1828800"/>
            <a:ext cx="8595360" cy="4351337"/>
          </a:xfrm>
        </p:spPr>
        <p:txBody>
          <a:bodyPr>
            <a:normAutofit/>
          </a:bodyPr>
          <a:lstStyle/>
          <a:p>
            <a:pPr marL="0" indent="0" fontAlgn="base">
              <a:buNone/>
            </a:pPr>
            <a:r>
              <a:rPr lang="en-US" dirty="0"/>
              <a:t>Publicly available IMDB-Wiki dataset* validated as:</a:t>
            </a:r>
          </a:p>
          <a:p>
            <a:pPr marL="0" indent="0" fontAlgn="base">
              <a:buNone/>
            </a:pPr>
            <a:endParaRPr lang="en-US" dirty="0"/>
          </a:p>
          <a:p>
            <a:pPr fontAlgn="base"/>
            <a:r>
              <a:rPr lang="en-US" dirty="0"/>
              <a:t>Valid gender (0 for female, 1 for male)</a:t>
            </a:r>
          </a:p>
          <a:p>
            <a:pPr fontAlgn="base"/>
            <a:r>
              <a:rPr lang="en-US" dirty="0"/>
              <a:t>Age between 9-99 </a:t>
            </a:r>
          </a:p>
          <a:p>
            <a:pPr fontAlgn="base"/>
            <a:r>
              <a:rPr lang="en-US" dirty="0"/>
              <a:t>Valid </a:t>
            </a:r>
            <a:r>
              <a:rPr lang="en-US" dirty="0" err="1"/>
              <a:t>face_score</a:t>
            </a:r>
            <a:r>
              <a:rPr lang="en-US" dirty="0"/>
              <a:t> value above 1 [1] </a:t>
            </a:r>
          </a:p>
          <a:p>
            <a:pPr fontAlgn="base"/>
            <a:r>
              <a:rPr lang="en-US" dirty="0"/>
              <a:t>Null value for </a:t>
            </a:r>
            <a:r>
              <a:rPr lang="en-US" dirty="0" err="1"/>
              <a:t>second_face_score</a:t>
            </a:r>
            <a:r>
              <a:rPr lang="en-US" dirty="0"/>
              <a:t> value, i.e. images with a detected second face were not considered</a:t>
            </a:r>
          </a:p>
          <a:p>
            <a:endParaRPr lang="en-LK"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Footer Placeholder 3">
            <a:extLst>
              <a:ext uri="{FF2B5EF4-FFF2-40B4-BE49-F238E27FC236}">
                <a16:creationId xmlns:a16="http://schemas.microsoft.com/office/drawing/2014/main" id="{0AD0100B-7789-E346-9476-431DD7C32015}"/>
              </a:ext>
            </a:extLst>
          </p:cNvPr>
          <p:cNvSpPr>
            <a:spLocks noGrp="1"/>
          </p:cNvSpPr>
          <p:nvPr>
            <p:ph type="ftr" sz="quarter" idx="11"/>
          </p:nvPr>
        </p:nvSpPr>
        <p:spPr/>
        <p:txBody>
          <a:bodyPr/>
          <a:lstStyle/>
          <a:p>
            <a:r>
              <a:rPr lang="en-US" dirty="0"/>
              <a:t>* Data Source: https://</a:t>
            </a:r>
            <a:r>
              <a:rPr lang="en-US" dirty="0" err="1"/>
              <a:t>data.vision.ee.ethz.ch</a:t>
            </a:r>
            <a:r>
              <a:rPr lang="en-US" dirty="0"/>
              <a:t>/</a:t>
            </a:r>
            <a:r>
              <a:rPr lang="en-US" dirty="0" err="1"/>
              <a:t>cvl</a:t>
            </a:r>
            <a:r>
              <a:rPr lang="en-US" dirty="0"/>
              <a:t>/</a:t>
            </a:r>
            <a:r>
              <a:rPr lang="en-US" dirty="0" err="1"/>
              <a:t>rrothe</a:t>
            </a:r>
            <a:r>
              <a:rPr lang="en-US" dirty="0"/>
              <a:t>/</a:t>
            </a:r>
            <a:r>
              <a:rPr lang="en-US" dirty="0" err="1"/>
              <a:t>imdb</a:t>
            </a:r>
            <a:r>
              <a:rPr lang="en-US" dirty="0"/>
              <a:t>-wiki/</a:t>
            </a:r>
          </a:p>
        </p:txBody>
      </p:sp>
    </p:spTree>
    <p:extLst>
      <p:ext uri="{BB962C8B-B14F-4D97-AF65-F5344CB8AC3E}">
        <p14:creationId xmlns:p14="http://schemas.microsoft.com/office/powerpoint/2010/main" val="295462916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998FC6-1FF1-394A-91E6-A190B19EE442}"/>
              </a:ext>
            </a:extLst>
          </p:cNvPr>
          <p:cNvSpPr>
            <a:spLocks noGrp="1"/>
          </p:cNvSpPr>
          <p:nvPr>
            <p:ph type="title"/>
          </p:nvPr>
        </p:nvSpPr>
        <p:spPr>
          <a:xfrm>
            <a:off x="1261872" y="365760"/>
            <a:ext cx="9692640" cy="1325562"/>
          </a:xfrm>
        </p:spPr>
        <p:txBody>
          <a:bodyPr>
            <a:normAutofit/>
          </a:bodyPr>
          <a:lstStyle/>
          <a:p>
            <a:r>
              <a:rPr lang="en-LK" dirty="0"/>
              <a:t>Imperfect dataset</a:t>
            </a:r>
          </a:p>
        </p:txBody>
      </p:sp>
      <p:sp>
        <p:nvSpPr>
          <p:cNvPr id="3" name="Content Placeholder 2">
            <a:extLst>
              <a:ext uri="{FF2B5EF4-FFF2-40B4-BE49-F238E27FC236}">
                <a16:creationId xmlns:a16="http://schemas.microsoft.com/office/drawing/2014/main" id="{E2DB7BEC-500A-9B45-A304-D2F678B47FC2}"/>
              </a:ext>
            </a:extLst>
          </p:cNvPr>
          <p:cNvSpPr>
            <a:spLocks noGrp="1"/>
          </p:cNvSpPr>
          <p:nvPr>
            <p:ph idx="1"/>
          </p:nvPr>
        </p:nvSpPr>
        <p:spPr>
          <a:xfrm>
            <a:off x="1018032" y="2056764"/>
            <a:ext cx="8595360" cy="4351337"/>
          </a:xfrm>
        </p:spPr>
        <p:txBody>
          <a:bodyPr>
            <a:normAutofit/>
          </a:bodyPr>
          <a:lstStyle/>
          <a:p>
            <a:pPr fontAlgn="base"/>
            <a:r>
              <a:rPr lang="en-US" dirty="0"/>
              <a:t> Mislabeled images for gender and date of birth</a:t>
            </a:r>
          </a:p>
          <a:p>
            <a:pPr fontAlgn="base"/>
            <a:r>
              <a:rPr lang="en-US" dirty="0"/>
              <a:t>Damaged images</a:t>
            </a:r>
          </a:p>
          <a:p>
            <a:pPr fontAlgn="base"/>
            <a:r>
              <a:rPr lang="en-US" dirty="0"/>
              <a:t>Sideways or covered face shots</a:t>
            </a:r>
          </a:p>
          <a:p>
            <a:pPr fontAlgn="base"/>
            <a:r>
              <a:rPr lang="en-US" dirty="0"/>
              <a:t>Partial face shots</a:t>
            </a:r>
          </a:p>
          <a:p>
            <a:pPr fontAlgn="base"/>
            <a:r>
              <a:rPr lang="en-US" dirty="0"/>
              <a:t>Group images with no clear face shot</a:t>
            </a:r>
          </a:p>
          <a:p>
            <a:endParaRPr lang="en-LK"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50" name="Picture 2">
            <a:extLst>
              <a:ext uri="{FF2B5EF4-FFF2-40B4-BE49-F238E27FC236}">
                <a16:creationId xmlns:a16="http://schemas.microsoft.com/office/drawing/2014/main" id="{B33C97B8-9779-9840-9C17-82CCF10A52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5044" y="3323271"/>
            <a:ext cx="4025900" cy="275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855015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C48709-BE23-6449-9A25-435F24C81D3E}"/>
              </a:ext>
            </a:extLst>
          </p:cNvPr>
          <p:cNvSpPr>
            <a:spLocks noGrp="1"/>
          </p:cNvSpPr>
          <p:nvPr>
            <p:ph type="title"/>
          </p:nvPr>
        </p:nvSpPr>
        <p:spPr>
          <a:xfrm>
            <a:off x="497057" y="274320"/>
            <a:ext cx="9988063" cy="1325562"/>
          </a:xfrm>
        </p:spPr>
        <p:txBody>
          <a:bodyPr>
            <a:normAutofit/>
          </a:bodyPr>
          <a:lstStyle/>
          <a:p>
            <a:r>
              <a:rPr lang="en-LK" dirty="0"/>
              <a:t>Age Distribution </a:t>
            </a:r>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074" name="Picture 2">
            <a:extLst>
              <a:ext uri="{FF2B5EF4-FFF2-40B4-BE49-F238E27FC236}">
                <a16:creationId xmlns:a16="http://schemas.microsoft.com/office/drawing/2014/main" id="{F5094E8E-196C-4645-98DD-95D0DBB26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057" y="2458201"/>
            <a:ext cx="5156983" cy="320878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2F40D96-ACDC-4F41-9C05-A805269D40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2458201"/>
            <a:ext cx="5054943" cy="32087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50216D2-9B0C-9B40-B12B-8B3DD2B7CE97}"/>
              </a:ext>
            </a:extLst>
          </p:cNvPr>
          <p:cNvSpPr txBox="1"/>
          <p:nvPr/>
        </p:nvSpPr>
        <p:spPr>
          <a:xfrm>
            <a:off x="497057" y="5897880"/>
            <a:ext cx="3236743" cy="369332"/>
          </a:xfrm>
          <a:prstGeom prst="rect">
            <a:avLst/>
          </a:prstGeom>
          <a:noFill/>
        </p:spPr>
        <p:txBody>
          <a:bodyPr wrap="square" rtlCol="0">
            <a:spAutoFit/>
          </a:bodyPr>
          <a:lstStyle/>
          <a:p>
            <a:r>
              <a:rPr lang="en-LK" dirty="0"/>
              <a:t>Original: 0-100 years</a:t>
            </a:r>
          </a:p>
        </p:txBody>
      </p:sp>
      <p:sp>
        <p:nvSpPr>
          <p:cNvPr id="5" name="TextBox 4">
            <a:extLst>
              <a:ext uri="{FF2B5EF4-FFF2-40B4-BE49-F238E27FC236}">
                <a16:creationId xmlns:a16="http://schemas.microsoft.com/office/drawing/2014/main" id="{9EC82C14-6296-A343-A232-D5614E2929C6}"/>
              </a:ext>
            </a:extLst>
          </p:cNvPr>
          <p:cNvSpPr txBox="1"/>
          <p:nvPr/>
        </p:nvSpPr>
        <p:spPr>
          <a:xfrm>
            <a:off x="6095999" y="5882640"/>
            <a:ext cx="3581401" cy="369332"/>
          </a:xfrm>
          <a:prstGeom prst="rect">
            <a:avLst/>
          </a:prstGeom>
          <a:noFill/>
        </p:spPr>
        <p:txBody>
          <a:bodyPr wrap="square" rtlCol="0">
            <a:spAutoFit/>
          </a:bodyPr>
          <a:lstStyle/>
          <a:p>
            <a:r>
              <a:rPr lang="en-LK" dirty="0"/>
              <a:t>Validated: 9-99 years</a:t>
            </a:r>
          </a:p>
        </p:txBody>
      </p:sp>
    </p:spTree>
    <p:extLst>
      <p:ext uri="{BB962C8B-B14F-4D97-AF65-F5344CB8AC3E}">
        <p14:creationId xmlns:p14="http://schemas.microsoft.com/office/powerpoint/2010/main" val="293004742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984F6D-6774-BA49-A29B-F7AFFCE4589D}"/>
              </a:ext>
            </a:extLst>
          </p:cNvPr>
          <p:cNvSpPr>
            <a:spLocks noGrp="1"/>
          </p:cNvSpPr>
          <p:nvPr>
            <p:ph type="title"/>
          </p:nvPr>
        </p:nvSpPr>
        <p:spPr>
          <a:xfrm>
            <a:off x="1261872" y="365760"/>
            <a:ext cx="9692640" cy="1325562"/>
          </a:xfrm>
        </p:spPr>
        <p:txBody>
          <a:bodyPr>
            <a:normAutofit/>
          </a:bodyPr>
          <a:lstStyle/>
          <a:p>
            <a:r>
              <a:rPr lang="en-LK" dirty="0"/>
              <a:t>Age and Gender Distributions</a:t>
            </a:r>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098" name="Picture 2">
            <a:extLst>
              <a:ext uri="{FF2B5EF4-FFF2-40B4-BE49-F238E27FC236}">
                <a16:creationId xmlns:a16="http://schemas.microsoft.com/office/drawing/2014/main" id="{74BF4D37-F5E8-B840-85F1-CB1A5CBFB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792" y="2364339"/>
            <a:ext cx="4834128" cy="319520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DED43E1-FAC7-4244-B288-ED1C0EC29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092" y="2327601"/>
            <a:ext cx="4232308" cy="3229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44322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2480" y="121920"/>
            <a:ext cx="9692640" cy="1325562"/>
          </a:xfrm>
        </p:spPr>
        <p:txBody>
          <a:bodyPr>
            <a:normAutofit/>
          </a:bodyPr>
          <a:lstStyle/>
          <a:p>
            <a:r>
              <a:rPr lang="en-US" dirty="0"/>
              <a:t>Model Design</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a:extLst>
              <a:ext uri="{FF2B5EF4-FFF2-40B4-BE49-F238E27FC236}">
                <a16:creationId xmlns:a16="http://schemas.microsoft.com/office/drawing/2014/main" id="{2ADE50F7-0CC0-0946-95ED-04E02D89B89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55580" y="2384742"/>
            <a:ext cx="4539503" cy="43513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D234484-B07B-1C45-82D4-123AD73A9A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532" y="2384742"/>
            <a:ext cx="5085980"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C1AA44E-7249-384D-A5C7-D0F5885AC25F}"/>
              </a:ext>
            </a:extLst>
          </p:cNvPr>
          <p:cNvSpPr txBox="1"/>
          <p:nvPr/>
        </p:nvSpPr>
        <p:spPr>
          <a:xfrm>
            <a:off x="855580" y="1752600"/>
            <a:ext cx="4539503" cy="369332"/>
          </a:xfrm>
          <a:prstGeom prst="rect">
            <a:avLst/>
          </a:prstGeom>
          <a:noFill/>
        </p:spPr>
        <p:txBody>
          <a:bodyPr wrap="square" rtlCol="0">
            <a:spAutoFit/>
          </a:bodyPr>
          <a:lstStyle/>
          <a:p>
            <a:r>
              <a:rPr lang="en-LK" dirty="0"/>
              <a:t>Age Model: 				</a:t>
            </a:r>
          </a:p>
        </p:txBody>
      </p:sp>
      <p:sp>
        <p:nvSpPr>
          <p:cNvPr id="6" name="TextBox 5">
            <a:extLst>
              <a:ext uri="{FF2B5EF4-FFF2-40B4-BE49-F238E27FC236}">
                <a16:creationId xmlns:a16="http://schemas.microsoft.com/office/drawing/2014/main" id="{D402762E-DDC1-974C-BB48-EB1C4F6EDA60}"/>
              </a:ext>
            </a:extLst>
          </p:cNvPr>
          <p:cNvSpPr txBox="1"/>
          <p:nvPr/>
        </p:nvSpPr>
        <p:spPr>
          <a:xfrm>
            <a:off x="5868532" y="1737360"/>
            <a:ext cx="5085980" cy="369332"/>
          </a:xfrm>
          <a:prstGeom prst="rect">
            <a:avLst/>
          </a:prstGeom>
          <a:noFill/>
        </p:spPr>
        <p:txBody>
          <a:bodyPr wrap="square" rtlCol="0">
            <a:spAutoFit/>
          </a:bodyPr>
          <a:lstStyle/>
          <a:p>
            <a:r>
              <a:rPr lang="en-LK" dirty="0"/>
              <a:t>Gender Model:</a:t>
            </a:r>
          </a:p>
        </p:txBody>
      </p:sp>
    </p:spTree>
    <p:extLst>
      <p:ext uri="{BB962C8B-B14F-4D97-AF65-F5344CB8AC3E}">
        <p14:creationId xmlns:p14="http://schemas.microsoft.com/office/powerpoint/2010/main" val="313878695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1872" y="365760"/>
            <a:ext cx="9692640" cy="1325562"/>
          </a:xfrm>
        </p:spPr>
        <p:txBody>
          <a:bodyPr>
            <a:normAutofit/>
          </a:bodyPr>
          <a:lstStyle/>
          <a:p>
            <a:r>
              <a:rPr lang="en-US" dirty="0"/>
              <a:t>Model Building blocks</a:t>
            </a:r>
          </a:p>
        </p:txBody>
      </p:sp>
      <p:sp>
        <p:nvSpPr>
          <p:cNvPr id="3" name="Content Placeholder 2"/>
          <p:cNvSpPr>
            <a:spLocks noGrp="1"/>
          </p:cNvSpPr>
          <p:nvPr>
            <p:ph idx="1"/>
          </p:nvPr>
        </p:nvSpPr>
        <p:spPr>
          <a:xfrm>
            <a:off x="1261872" y="2272553"/>
            <a:ext cx="8595360" cy="3907584"/>
          </a:xfrm>
        </p:spPr>
        <p:txBody>
          <a:bodyPr>
            <a:normAutofit/>
          </a:bodyPr>
          <a:lstStyle/>
          <a:p>
            <a:r>
              <a:rPr lang="en-US" dirty="0"/>
              <a:t>Convolutional Layer: extract useful information from the images</a:t>
            </a:r>
          </a:p>
          <a:p>
            <a:r>
              <a:rPr lang="en-US" dirty="0" err="1"/>
              <a:t>Maxpooling</a:t>
            </a:r>
            <a:r>
              <a:rPr lang="en-US" dirty="0"/>
              <a:t> Layer: down-sample input, to prevent overfitting</a:t>
            </a:r>
          </a:p>
          <a:p>
            <a:r>
              <a:rPr lang="en-US" dirty="0"/>
              <a:t>Batch Normalization: perform the normalization for each training mini-batch</a:t>
            </a:r>
          </a:p>
          <a:p>
            <a:r>
              <a:rPr lang="en-US" dirty="0"/>
              <a:t>Flatten layer: connection between the convolution and dense layers</a:t>
            </a:r>
          </a:p>
          <a:p>
            <a:r>
              <a:rPr lang="en-US" dirty="0"/>
              <a:t>Dense Layer: fully-connected layer</a:t>
            </a:r>
          </a:p>
          <a:p>
            <a:r>
              <a:rPr lang="en-US" dirty="0"/>
              <a:t>Dropout Layer: randomly drop a specified amount of and their connections</a:t>
            </a:r>
          </a:p>
          <a:p>
            <a:r>
              <a:rPr lang="en-US" dirty="0"/>
              <a:t>Output layer: ‘sigmoid’ activation function for gender classification and ‘linear’ activation function for age regression modeling</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2831817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4FB09A-0137-2A4E-BE6B-7684A9A8073C}"/>
              </a:ext>
            </a:extLst>
          </p:cNvPr>
          <p:cNvSpPr>
            <a:spLocks noGrp="1"/>
          </p:cNvSpPr>
          <p:nvPr>
            <p:ph type="title"/>
          </p:nvPr>
        </p:nvSpPr>
        <p:spPr>
          <a:xfrm>
            <a:off x="1261872" y="365760"/>
            <a:ext cx="9692640" cy="1325562"/>
          </a:xfrm>
        </p:spPr>
        <p:txBody>
          <a:bodyPr>
            <a:normAutofit/>
          </a:bodyPr>
          <a:lstStyle/>
          <a:p>
            <a:r>
              <a:rPr lang="en-LK" dirty="0"/>
              <a:t>Compile and Train </a:t>
            </a:r>
          </a:p>
        </p:txBody>
      </p:sp>
      <p:sp>
        <p:nvSpPr>
          <p:cNvPr id="3" name="Content Placeholder 2">
            <a:extLst>
              <a:ext uri="{FF2B5EF4-FFF2-40B4-BE49-F238E27FC236}">
                <a16:creationId xmlns:a16="http://schemas.microsoft.com/office/drawing/2014/main" id="{3091C785-FB73-9C41-9C74-F71FE1345512}"/>
              </a:ext>
            </a:extLst>
          </p:cNvPr>
          <p:cNvSpPr>
            <a:spLocks noGrp="1"/>
          </p:cNvSpPr>
          <p:nvPr>
            <p:ph idx="1"/>
          </p:nvPr>
        </p:nvSpPr>
        <p:spPr>
          <a:xfrm>
            <a:off x="1261872" y="1828800"/>
            <a:ext cx="8595360" cy="4351337"/>
          </a:xfrm>
        </p:spPr>
        <p:txBody>
          <a:bodyPr>
            <a:normAutofit/>
          </a:bodyPr>
          <a:lstStyle/>
          <a:p>
            <a:r>
              <a:rPr lang="en-LK" dirty="0"/>
              <a:t>Model compile: </a:t>
            </a:r>
          </a:p>
          <a:p>
            <a:pPr lvl="1"/>
            <a:r>
              <a:rPr lang="en-LK" dirty="0"/>
              <a:t>Adam optimizer</a:t>
            </a:r>
          </a:p>
          <a:p>
            <a:pPr lvl="1"/>
            <a:r>
              <a:rPr lang="en-US" dirty="0"/>
              <a:t> ‘</a:t>
            </a:r>
            <a:r>
              <a:rPr lang="en-US" dirty="0" err="1"/>
              <a:t>binary_crossentropy</a:t>
            </a:r>
            <a:r>
              <a:rPr lang="en-US" dirty="0"/>
              <a:t>’ as the loss function for gender classification, and ‘</a:t>
            </a:r>
            <a:r>
              <a:rPr lang="en-US" dirty="0" err="1"/>
              <a:t>mean_absolute_error</a:t>
            </a:r>
            <a:r>
              <a:rPr lang="en-US" dirty="0"/>
              <a:t>’ for age regression</a:t>
            </a:r>
          </a:p>
          <a:p>
            <a:pPr lvl="1"/>
            <a:r>
              <a:rPr lang="en-LK" dirty="0"/>
              <a:t>‘accuracy’ as the model performance metric for </a:t>
            </a:r>
            <a:r>
              <a:rPr lang="en-US" dirty="0"/>
              <a:t>for gender classification, and ‘</a:t>
            </a:r>
            <a:r>
              <a:rPr lang="en-US" dirty="0" err="1"/>
              <a:t>mean_absolute_error</a:t>
            </a:r>
            <a:r>
              <a:rPr lang="en-US" dirty="0"/>
              <a:t>’ for age regression</a:t>
            </a:r>
          </a:p>
          <a:p>
            <a:pPr lvl="1"/>
            <a:endParaRPr lang="en-LK" dirty="0"/>
          </a:p>
          <a:p>
            <a:r>
              <a:rPr lang="en-LK" dirty="0"/>
              <a:t>Model Training: </a:t>
            </a:r>
          </a:p>
          <a:p>
            <a:endParaRPr lang="en-LK" dirty="0"/>
          </a:p>
          <a:p>
            <a:pPr lvl="1"/>
            <a:endParaRPr lang="en-LK"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122" name="Picture 2">
            <a:extLst>
              <a:ext uri="{FF2B5EF4-FFF2-40B4-BE49-F238E27FC236}">
                <a16:creationId xmlns:a16="http://schemas.microsoft.com/office/drawing/2014/main" id="{38E7F55F-CADB-D849-A85B-14CDB3CE82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836" y="4548982"/>
            <a:ext cx="7924800" cy="176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39756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487</Words>
  <Application>Microsoft Macintosh PowerPoint</Application>
  <PresentationFormat>Widescreen</PresentationFormat>
  <Paragraphs>77</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Schoolbook</vt:lpstr>
      <vt:lpstr>Wingdings 2</vt:lpstr>
      <vt:lpstr>View</vt:lpstr>
      <vt:lpstr>Convolutional Neural Network</vt:lpstr>
      <vt:lpstr>Introduction</vt:lpstr>
      <vt:lpstr>Data Preprocessing</vt:lpstr>
      <vt:lpstr>Imperfect dataset</vt:lpstr>
      <vt:lpstr>Age Distribution </vt:lpstr>
      <vt:lpstr>Age and Gender Distributions</vt:lpstr>
      <vt:lpstr>Model Design</vt:lpstr>
      <vt:lpstr>Model Building blocks</vt:lpstr>
      <vt:lpstr>Compile and Train </vt:lpstr>
      <vt:lpstr>Results: Age model</vt:lpstr>
      <vt:lpstr>Results: Age model</vt:lpstr>
      <vt:lpstr>Results: Gender model</vt:lpstr>
      <vt:lpstr>Results: Gender model</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Convolutional Neural Network</dc:title>
  <dc:creator>Varuni Dantanarayana</dc:creator>
  <cp:lastModifiedBy>Varuni Dantanarayana</cp:lastModifiedBy>
  <cp:revision>2</cp:revision>
  <dcterms:created xsi:type="dcterms:W3CDTF">2020-07-14T19:21:48Z</dcterms:created>
  <dcterms:modified xsi:type="dcterms:W3CDTF">2020-07-14T19:28:59Z</dcterms:modified>
</cp:coreProperties>
</file>