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58" r:id="rId10"/>
    <p:sldId id="279" r:id="rId11"/>
    <p:sldId id="260" r:id="rId12"/>
    <p:sldId id="280" r:id="rId13"/>
    <p:sldId id="281" r:id="rId14"/>
    <p:sldId id="282" r:id="rId15"/>
    <p:sldId id="283" r:id="rId16"/>
    <p:sldId id="270" r:id="rId17"/>
    <p:sldId id="267" r:id="rId18"/>
    <p:sldId id="271" r:id="rId19"/>
    <p:sldId id="272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DF61-A599-1D48-83A5-2F8197B1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71D7-7A6A-CD41-B8CC-3EB69473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0E77-0333-5D44-AF23-4331C88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F555-BC60-F243-AA4C-2FC62BF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7FFE-76ED-A247-A7BF-666D2C9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26873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2E7B-6CEF-8645-A0A5-6ADB0BE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A37A-4FF1-3849-A9F0-EAD18BDF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DA8B-380C-C147-9F81-285C343B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1F97-1DE7-B644-A0FC-1C90731A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E951-E516-824A-AA3A-58CCEF23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1248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87BA9-A024-E742-9388-816E57631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9DFA-B92B-9243-8C71-F5BC173D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DAF5-77FD-134C-8B49-1FAE9D7C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A141-9C9E-AE44-9BBF-5AE9546E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B65E-E315-4D44-896D-7EA692CA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9475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50B3-9B4D-4F41-B282-48C00218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CFF-D32A-1B4E-81E4-E39C734F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56D9-BC67-ED48-9214-D4124F24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EBA0-3D2B-1B49-875E-859A49DE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8B09-74F7-FF4A-BB0E-C2CF6D93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919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AB73-D2E7-784F-9CDA-DD4BF965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25384-7D7F-8649-B030-1DC7B62D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D921-07E6-2948-B8FB-540B0128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1A0C-0841-BA4E-B0ED-11C41422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173D-E559-2140-ACF7-12D39E09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0748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16D6-0F08-5C4D-BFB0-30A307B9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A8FB-13DA-6544-906F-6B148D3E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74917-C9F3-6A4E-99D9-DEF708F1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641E-6FEE-E442-9CE5-BDC7CE87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E477-436A-554B-AF38-FCB59689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CE01-2BE7-5B41-98A3-B95F0143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3535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E8D-2693-8040-8C5D-76AA93AB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C3CB-2DBF-6848-BBC3-BE4F06F5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98C0A-2862-C841-A05F-E1C6F04C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50BC4-1C88-9D46-878D-9487E6CE6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10127-AFE4-6F43-AB16-43EE01B6A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B9D-CCB8-2944-838D-864D31A1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FE62A-387D-A846-9B87-07405169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FA232-4909-AE44-8310-ADB7042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4506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1C72-AD1C-E04E-AAF9-9E9B40E7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8BDF6-41CC-5B4D-9DE3-86EA9BEC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56867-28F7-3345-A70E-55728622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B5EF-2F84-6345-BBDC-2E31C66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6218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4F871-9F7D-5544-AE51-75472730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5A5BC-0C2C-664F-9B77-C878BCC1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EDD3-7CE9-D847-9B10-226CAFC2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1638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48C9-71AF-584A-982C-13E41CA1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DF32-F951-7E4A-98C9-18A76A65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943DC-DBA9-4040-A700-77A8078D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99B77-AF33-5C4F-9271-2079913B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4653-9489-1143-A831-A7DA6E1C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74C6-6E54-9144-8F89-A45DDFA1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1585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239C-B3D9-2B4B-B526-BDDC4474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E6F36-D7BB-924C-BD29-482B574D4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6DB1-DFF4-A349-924D-A7D18638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61F3-4C5A-8247-8E9C-78746092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D63A-6CCF-2B44-9684-F09C4556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EF44-893F-2348-B279-3AA95C54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9118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78E15-A685-2547-BC43-C9AAB8F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FD8BE-1B2A-2446-A977-8B2259FC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27B2-0D14-EA4D-9DA0-3F44CB89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B1B5-CBA0-2847-A87E-C7A594472FF5}" type="datetimeFigureOut">
              <a:rPr lang="en-LK" smtClean="0"/>
              <a:t>7/14/20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4FE3-668E-7946-86A2-C082D5F00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9F68-58A9-534D-BE0C-AAA4154E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CCEF-5983-4343-99F7-0BD2252444CF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37866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6245-F925-3F4A-AFBA-30BDF6C1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the response rate on Stack Overflow with </a:t>
            </a:r>
            <a:br>
              <a:rPr lang="en-US" b="1" dirty="0"/>
            </a:br>
            <a:r>
              <a:rPr lang="en-US" b="1" dirty="0"/>
              <a:t>Google </a:t>
            </a:r>
            <a:r>
              <a:rPr lang="en-US" b="1" dirty="0" err="1"/>
              <a:t>BigQuery</a:t>
            </a:r>
            <a:endParaRPr lang="en-L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0D9E0-9ECC-924C-909E-27F4E4779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K" dirty="0"/>
              <a:t>Varuni Dantanarayana</a:t>
            </a:r>
          </a:p>
          <a:p>
            <a:r>
              <a:rPr lang="en-LK" dirty="0"/>
              <a:t>Capstone Project 1</a:t>
            </a:r>
          </a:p>
          <a:p>
            <a:r>
              <a:rPr lang="en-LK" dirty="0"/>
              <a:t>Springboard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15046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D5D3-9DC8-0B44-B60D-348D00C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Data wrangling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F51B3CCB-87C8-7F41-88BF-94F956ABC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514" y="1839913"/>
            <a:ext cx="4699445" cy="4351338"/>
          </a:xfr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5D6A27D8-46F0-0549-8C15-43561F94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13" y="1839913"/>
            <a:ext cx="5237591" cy="4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01FD-5024-4249-9241-8F8DCC4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>
                <a:cs typeface="Calibri" panose="020F0502020204030204" pitchFamily="34" charset="0"/>
              </a:rPr>
              <a:t>Feature</a:t>
            </a:r>
            <a:r>
              <a:rPr lang="en-LK" b="1" dirty="0"/>
              <a:t>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1507-D743-2546-90F1-CF66435C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4"/>
            <a:ext cx="10515600" cy="5457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word</a:t>
            </a:r>
          </a:p>
          <a:p>
            <a:r>
              <a:rPr lang="en-US" dirty="0"/>
              <a:t>Ends with a question mark</a:t>
            </a:r>
          </a:p>
          <a:p>
            <a:r>
              <a:rPr lang="en-US" dirty="0"/>
              <a:t>Length of each question (short if &lt;700 characters, medium if &lt;1700 characters, long if &gt;1700 characters)</a:t>
            </a:r>
          </a:p>
          <a:p>
            <a:r>
              <a:rPr lang="en-US" dirty="0"/>
              <a:t>Day of week </a:t>
            </a:r>
          </a:p>
          <a:p>
            <a:r>
              <a:rPr lang="en-US" dirty="0"/>
              <a:t>Time of day it was posted</a:t>
            </a:r>
          </a:p>
          <a:p>
            <a:r>
              <a:rPr lang="en-US" dirty="0"/>
              <a:t>User account creation date</a:t>
            </a:r>
          </a:p>
          <a:p>
            <a:r>
              <a:rPr lang="en-US" dirty="0"/>
              <a:t>Tags: </a:t>
            </a:r>
            <a:r>
              <a:rPr lang="en-LK" dirty="0"/>
              <a:t>'python', 'r','mysql', 'machine-learning','data-science’</a:t>
            </a:r>
          </a:p>
          <a:p>
            <a:r>
              <a:rPr lang="en-US" dirty="0"/>
              <a:t>Questions posted after 2017</a:t>
            </a:r>
          </a:p>
          <a:p>
            <a:r>
              <a:rPr lang="en-US" dirty="0"/>
              <a:t>No. of views</a:t>
            </a:r>
          </a:p>
          <a:p>
            <a:r>
              <a:rPr lang="en-US" dirty="0"/>
              <a:t>No. of comments</a:t>
            </a:r>
          </a:p>
          <a:p>
            <a:r>
              <a:rPr lang="en-US" dirty="0"/>
              <a:t>Time taken for the first answer: dependent variable </a:t>
            </a:r>
          </a:p>
          <a:p>
            <a:endParaRPr lang="en-US" dirty="0"/>
          </a:p>
          <a:p>
            <a:pPr marL="0" indent="0">
              <a:buNone/>
            </a:pP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61857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792C-7352-6C46-A1E0-36583729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17" y="134937"/>
            <a:ext cx="10515600" cy="1325563"/>
          </a:xfrm>
        </p:spPr>
        <p:txBody>
          <a:bodyPr/>
          <a:lstStyle/>
          <a:p>
            <a:r>
              <a:rPr lang="en-LK" b="1" dirty="0"/>
              <a:t>Numerical feature correlation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EC2D12-929F-F146-A7F1-73D56101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7" y="1460500"/>
            <a:ext cx="7820025" cy="528418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565BA1-A41B-6D47-800D-9140500A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42" y="5215431"/>
            <a:ext cx="4759516" cy="1213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5793F7-53B1-3246-AC7B-645D19393356}"/>
              </a:ext>
            </a:extLst>
          </p:cNvPr>
          <p:cNvSpPr txBox="1"/>
          <p:nvPr/>
        </p:nvSpPr>
        <p:spPr>
          <a:xfrm>
            <a:off x="7643813" y="1571625"/>
            <a:ext cx="3600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correlations between any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account_creation_year</a:t>
            </a:r>
            <a:r>
              <a:rPr lang="en-US" dirty="0"/>
              <a:t>’ and no. of questions posted seems to be somewhat correlated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445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818-C5A7-6B4E-89CE-CBE3BC8B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Density plot of comment count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50F03D-0F4C-BB41-B26D-655906CE1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4" y="1690688"/>
            <a:ext cx="6950075" cy="455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1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B64C-BF1C-3849-B807-5D9F32E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Distribution of time of day and week of day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611DD8-4456-D84F-AD38-B0274FE969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5168"/>
            <a:ext cx="6587363" cy="4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28392F-7064-624C-8FFD-6E0DD745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36" y="4036559"/>
            <a:ext cx="3903664" cy="17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6F097D-DC04-334E-9D18-2B4D7F2E4E84}"/>
              </a:ext>
            </a:extLst>
          </p:cNvPr>
          <p:cNvSpPr/>
          <p:nvPr/>
        </p:nvSpPr>
        <p:spPr>
          <a:xfrm>
            <a:off x="838200" y="61498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50% of the questions get asked before noon and 75% of the questions get asked before 5pm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0C969-6EA7-5A48-A86F-E6DEFCB45B39}"/>
              </a:ext>
            </a:extLst>
          </p:cNvPr>
          <p:cNvSpPr txBox="1"/>
          <p:nvPr/>
        </p:nvSpPr>
        <p:spPr>
          <a:xfrm>
            <a:off x="7425563" y="2113005"/>
            <a:ext cx="392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Most questions get posted midweek, while the weekend produces the least no. of questions</a:t>
            </a:r>
          </a:p>
        </p:txBody>
      </p:sp>
    </p:spTree>
    <p:extLst>
      <p:ext uri="{BB962C8B-B14F-4D97-AF65-F5344CB8AC3E}">
        <p14:creationId xmlns:p14="http://schemas.microsoft.com/office/powerpoint/2010/main" val="48043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1F77-4D18-4B4B-852D-1D458682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Distribution of categorical variables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B94CE5-FDA8-1341-9FF2-F3E037BDC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" y="2457053"/>
            <a:ext cx="5690997" cy="35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4A5D193-5BF5-3741-8C1A-8FB482E8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36" y="2457053"/>
            <a:ext cx="5585097" cy="356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46659-6F7F-3146-8259-CF9DB8848778}"/>
              </a:ext>
            </a:extLst>
          </p:cNvPr>
          <p:cNvSpPr txBox="1"/>
          <p:nvPr/>
        </p:nvSpPr>
        <p:spPr>
          <a:xfrm>
            <a:off x="857250" y="1785938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Question length: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C3E6B-902C-C945-A03B-688896F4F101}"/>
              </a:ext>
            </a:extLst>
          </p:cNvPr>
          <p:cNvSpPr txBox="1"/>
          <p:nvPr/>
        </p:nvSpPr>
        <p:spPr>
          <a:xfrm>
            <a:off x="6809483" y="1785938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dirty="0"/>
              <a:t>First word:</a:t>
            </a:r>
          </a:p>
        </p:txBody>
      </p:sp>
    </p:spTree>
    <p:extLst>
      <p:ext uri="{BB962C8B-B14F-4D97-AF65-F5344CB8AC3E}">
        <p14:creationId xmlns:p14="http://schemas.microsoft.com/office/powerpoint/2010/main" val="46426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413-3F18-154B-AEBC-E83073DF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1325563"/>
          </a:xfrm>
        </p:spPr>
        <p:txBody>
          <a:bodyPr/>
          <a:lstStyle/>
          <a:p>
            <a:r>
              <a:rPr lang="en-LK" b="1" dirty="0"/>
              <a:t>Outlier removal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B212-D77E-1C48-9496-A485475C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88985"/>
            <a:ext cx="10719816" cy="1514983"/>
          </a:xfrm>
        </p:spPr>
        <p:txBody>
          <a:bodyPr/>
          <a:lstStyle/>
          <a:p>
            <a:r>
              <a:rPr lang="en-US" dirty="0"/>
              <a:t>Dependent variable has a extremely </a:t>
            </a:r>
            <a:r>
              <a:rPr lang="en-LK" dirty="0"/>
              <a:t>right-skewed distribution</a:t>
            </a:r>
          </a:p>
          <a:p>
            <a:r>
              <a:rPr lang="en-US" dirty="0"/>
              <a:t>Percentage based outlier removal at the 95% percentile</a:t>
            </a:r>
            <a:r>
              <a:rPr lang="en-LK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CF193B-7D05-E146-866B-75C1F064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938548"/>
            <a:ext cx="48133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07330E0-3761-604D-8B93-6023F7B6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3968"/>
            <a:ext cx="5257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D5B11-1039-3041-9856-F5D7943180AC}"/>
              </a:ext>
            </a:extLst>
          </p:cNvPr>
          <p:cNvSpPr txBox="1"/>
          <p:nvPr/>
        </p:nvSpPr>
        <p:spPr>
          <a:xfrm>
            <a:off x="957263" y="6113548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Original distribution: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E37BE-4B08-8B48-A0BA-F7BD98D42A95}"/>
              </a:ext>
            </a:extLst>
          </p:cNvPr>
          <p:cNvSpPr txBox="1"/>
          <p:nvPr/>
        </p:nvSpPr>
        <p:spPr>
          <a:xfrm>
            <a:off x="6510338" y="6125262"/>
            <a:ext cx="22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After outlier removal:</a:t>
            </a:r>
          </a:p>
        </p:txBody>
      </p:sp>
    </p:spTree>
    <p:extLst>
      <p:ext uri="{BB962C8B-B14F-4D97-AF65-F5344CB8AC3E}">
        <p14:creationId xmlns:p14="http://schemas.microsoft.com/office/powerpoint/2010/main" val="7755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5D2A-4655-2347-8729-943FD1BA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864" y="2360612"/>
            <a:ext cx="10515600" cy="1325563"/>
          </a:xfrm>
        </p:spPr>
        <p:txBody>
          <a:bodyPr/>
          <a:lstStyle/>
          <a:p>
            <a:r>
              <a:rPr lang="en-LK" b="1" dirty="0"/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87845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44E0-CA9B-F84C-AED6-44F20844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Linear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D9FC1-ACC5-0F45-9A98-062BD055ACDF}"/>
              </a:ext>
            </a:extLst>
          </p:cNvPr>
          <p:cNvSpPr txBox="1"/>
          <p:nvPr/>
        </p:nvSpPr>
        <p:spPr>
          <a:xfrm>
            <a:off x="838200" y="1816834"/>
            <a:ext cx="580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000" dirty="0"/>
              <a:t>Linear Regression: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ADF501-58B6-A541-9C0D-9F41BE68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05" y="2196022"/>
            <a:ext cx="6036470" cy="429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5C7357-3D57-AF45-ABF4-5F757230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245584"/>
            <a:ext cx="4880113" cy="15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3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6A54CC-FEDB-5A4F-9093-839BE5924356}"/>
              </a:ext>
            </a:extLst>
          </p:cNvPr>
          <p:cNvSpPr txBox="1"/>
          <p:nvPr/>
        </p:nvSpPr>
        <p:spPr>
          <a:xfrm>
            <a:off x="490728" y="773305"/>
            <a:ext cx="580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000" dirty="0"/>
              <a:t>Linear Regression w/ </a:t>
            </a:r>
          </a:p>
          <a:p>
            <a:r>
              <a:rPr lang="en-LK" sz="2000" dirty="0"/>
              <a:t>Lasso Regularization: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2F2BD-EC95-0449-8D0C-AC646A6C5F7C}"/>
              </a:ext>
            </a:extLst>
          </p:cNvPr>
          <p:cNvSpPr txBox="1"/>
          <p:nvPr/>
        </p:nvSpPr>
        <p:spPr>
          <a:xfrm>
            <a:off x="6677215" y="773305"/>
            <a:ext cx="580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000" dirty="0"/>
              <a:t>Linear Regression w/ </a:t>
            </a:r>
          </a:p>
          <a:p>
            <a:r>
              <a:rPr lang="en-LK" sz="2000" dirty="0"/>
              <a:t>Ridge Regularization: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083C6D-536C-1D46-B333-47650E21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1708246"/>
            <a:ext cx="5217178" cy="34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6FCD693-2D22-4645-86F2-B89CB01F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23" y="1787908"/>
            <a:ext cx="5261681" cy="344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3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995-ED9B-F04A-A50D-DE151EF2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A474-D38B-9F43-B4DA-D7724B46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11"/>
            <a:ext cx="10515600" cy="5175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Overflow is the number one resource used by coders worldwide</a:t>
            </a:r>
          </a:p>
          <a:p>
            <a:endParaRPr lang="en-US" dirty="0"/>
          </a:p>
          <a:p>
            <a:r>
              <a:rPr lang="en-US" dirty="0"/>
              <a:t>Provides a great source of information from beginner to advanced level programming questions under a variety of topics</a:t>
            </a:r>
          </a:p>
          <a:p>
            <a:endParaRPr lang="en-US" dirty="0"/>
          </a:p>
          <a:p>
            <a:r>
              <a:rPr lang="en-US" dirty="0"/>
              <a:t>Real-world data set published publicly on Google </a:t>
            </a:r>
            <a:r>
              <a:rPr lang="en-US" dirty="0" err="1"/>
              <a:t>BigQuery</a:t>
            </a:r>
            <a:r>
              <a:rPr lang="en-US" dirty="0"/>
              <a:t> (</a:t>
            </a:r>
            <a:r>
              <a:rPr lang="en-LK" dirty="0"/>
              <a:t>contains 16 tables with number of rows ranging from 4-32 million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Goal: Predict the response time based on various features of a question posted on Stack Overflow</a:t>
            </a:r>
          </a:p>
          <a:p>
            <a:endParaRPr lang="en-US" dirty="0"/>
          </a:p>
          <a:p>
            <a:r>
              <a:rPr lang="en-US" dirty="0"/>
              <a:t>Benefits:  Stack Overflow users, i.e. ~10 million registered users as of 2019 and more than 50 million visitors every month</a:t>
            </a:r>
          </a:p>
        </p:txBody>
      </p:sp>
    </p:spTree>
    <p:extLst>
      <p:ext uri="{BB962C8B-B14F-4D97-AF65-F5344CB8AC3E}">
        <p14:creationId xmlns:p14="http://schemas.microsoft.com/office/powerpoint/2010/main" val="81334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26B-B042-5A45-84E9-AB0224B3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Tree-based Models w/ 5-fold CV and Hyperparameter Tuning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D8766-A498-9540-AF66-2F6619652730}"/>
              </a:ext>
            </a:extLst>
          </p:cNvPr>
          <p:cNvSpPr/>
          <p:nvPr/>
        </p:nvSpPr>
        <p:spPr>
          <a:xfrm>
            <a:off x="963168" y="19267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LK" dirty="0"/>
              <a:t>Decision Tree: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F53534-5720-FD44-AF03-D3ABC93F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8" y="1716389"/>
            <a:ext cx="4063784" cy="26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31A56C1-4625-F041-887B-B9168267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65161"/>
            <a:ext cx="79248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7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C482-AAEC-3B46-B2BE-1F57342F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28" y="1627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LK" b="1" dirty="0"/>
              <a:t>Random Forest Model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58FB3F-9A6A-694A-A0D3-FD0AC343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65" y="756445"/>
            <a:ext cx="4595510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FDA0200-3C84-2C4F-A53D-4CFBEA27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5" y="4114801"/>
            <a:ext cx="6786563" cy="21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8E7D10EB-A9D6-9C48-ADAD-26102DFE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02" y="1341269"/>
            <a:ext cx="3281370" cy="515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1A961-8625-BD4A-B60B-93437B955D2A}"/>
              </a:ext>
            </a:extLst>
          </p:cNvPr>
          <p:cNvSpPr txBox="1"/>
          <p:nvPr/>
        </p:nvSpPr>
        <p:spPr>
          <a:xfrm>
            <a:off x="8188325" y="599991"/>
            <a:ext cx="34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Feature Importances</a:t>
            </a:r>
          </a:p>
        </p:txBody>
      </p:sp>
    </p:spTree>
    <p:extLst>
      <p:ext uri="{BB962C8B-B14F-4D97-AF65-F5344CB8AC3E}">
        <p14:creationId xmlns:p14="http://schemas.microsoft.com/office/powerpoint/2010/main" val="70453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C4BB-A8A1-A246-B0FB-740B247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1325563"/>
          </a:xfrm>
        </p:spPr>
        <p:txBody>
          <a:bodyPr/>
          <a:lstStyle/>
          <a:p>
            <a:r>
              <a:rPr lang="en-LK" b="1" dirty="0"/>
              <a:t>Model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C3B6-B22A-FA4F-B2DE-E63D3E2F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636"/>
            <a:ext cx="10515600" cy="3378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algorithm displays the highest accuracy with the lowest RMSE and mean squared error, for both train and test sets</a:t>
            </a:r>
          </a:p>
          <a:p>
            <a:r>
              <a:rPr lang="en-US" dirty="0"/>
              <a:t>Predict how long it would take for a question to get an answer, the error scales linearly, and MAE is a good metric</a:t>
            </a:r>
          </a:p>
          <a:p>
            <a:r>
              <a:rPr lang="en-US" dirty="0"/>
              <a:t>Top three features that affect the time it would take for an answer for a particular question seems to be: the view count, the time of day the question is posted and length of the question, respectively</a:t>
            </a:r>
          </a:p>
          <a:p>
            <a:r>
              <a:rPr lang="en-US" dirty="0" err="1"/>
              <a:t>start_word</a:t>
            </a:r>
            <a:r>
              <a:rPr lang="en-US" dirty="0"/>
              <a:t> and tag seem to have the lowest impact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LK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9D4FE4-93A3-2D4C-8BDE-E261F109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82726"/>
            <a:ext cx="79248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5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980-CA09-7347-9A86-804D0A2C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F178-57C3-8A4A-93EA-F3F017C6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Stack Overflow is a platform used by millions of computer scientists worldwide, and usually post questions while working on a project, thus anticipating an answer as soon as possible</a:t>
            </a:r>
          </a:p>
          <a:p>
            <a:endParaRPr lang="en-US" dirty="0"/>
          </a:p>
          <a:p>
            <a:r>
              <a:rPr lang="en-US" dirty="0"/>
              <a:t>Successfully developed a model to predict the response rate for a question posted on Stack Overflow</a:t>
            </a:r>
          </a:p>
          <a:p>
            <a:endParaRPr lang="en-US" dirty="0"/>
          </a:p>
          <a:p>
            <a:r>
              <a:rPr lang="en-US" dirty="0"/>
              <a:t>Evaluated multiple supervised machine learning algorithms, and evaluated each model for accuracy and efficiency</a:t>
            </a:r>
          </a:p>
          <a:p>
            <a:endParaRPr lang="en-US" dirty="0"/>
          </a:p>
          <a:p>
            <a:r>
              <a:rPr lang="en-US" dirty="0"/>
              <a:t>Accurate prediction </a:t>
            </a:r>
            <a:r>
              <a:rPr lang="en-US"/>
              <a:t>can drive up </a:t>
            </a:r>
            <a:r>
              <a:rPr lang="en-US" dirty="0"/>
              <a:t>user engagement, thus ad revenue </a:t>
            </a:r>
          </a:p>
          <a:p>
            <a:endParaRPr lang="en-US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5109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3C54-B346-B840-B68E-3D385D9A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Acquisition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3B1B-E1B5-1E43-BEB5-8C797765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Published on the Google Cloud Platform</a:t>
            </a:r>
          </a:p>
          <a:p>
            <a:r>
              <a:rPr lang="en-US" dirty="0"/>
              <a:t>Direct analysis on </a:t>
            </a:r>
            <a:r>
              <a:rPr lang="en-US" dirty="0" err="1"/>
              <a:t>BigQuery</a:t>
            </a:r>
            <a:r>
              <a:rPr lang="en-US" dirty="0"/>
              <a:t> console in SQL</a:t>
            </a:r>
          </a:p>
          <a:p>
            <a:r>
              <a:rPr lang="en-US" dirty="0"/>
              <a:t>To access from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marL="0" indent="0">
              <a:buNone/>
            </a:pPr>
            <a:r>
              <a:rPr lang="en-US" dirty="0"/>
              <a:t>	1) Enable Google </a:t>
            </a:r>
            <a:r>
              <a:rPr lang="en-US" dirty="0" err="1"/>
              <a:t>BigQuery</a:t>
            </a:r>
            <a:r>
              <a:rPr lang="en-US" dirty="0"/>
              <a:t> API on the Google Cloud Platform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	2) Get authentication for </a:t>
            </a:r>
            <a:r>
              <a:rPr lang="en-US" dirty="0" err="1"/>
              <a:t>Jupyter</a:t>
            </a:r>
            <a:r>
              <a:rPr lang="en-US" dirty="0"/>
              <a:t> Notebook by obtaining a service account key for the </a:t>
            </a:r>
            <a:r>
              <a:rPr lang="en-US" dirty="0" err="1"/>
              <a:t>BigQuery</a:t>
            </a:r>
            <a:r>
              <a:rPr lang="en-US" dirty="0"/>
              <a:t> in a JSON file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	3) Install Google </a:t>
            </a:r>
            <a:r>
              <a:rPr lang="en-US" dirty="0" err="1"/>
              <a:t>BigQuery</a:t>
            </a:r>
            <a:r>
              <a:rPr lang="en-US" dirty="0"/>
              <a:t> API client libraries for Python on local computer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93029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5260-A9AF-224B-BBB6-7269D85D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2303653"/>
            <a:ext cx="10515600" cy="1325563"/>
          </a:xfrm>
        </p:spPr>
        <p:txBody>
          <a:bodyPr/>
          <a:lstStyle/>
          <a:p>
            <a:r>
              <a:rPr lang="en-LK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76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84A-50A0-1648-8DA2-20095557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56" y="0"/>
            <a:ext cx="10515600" cy="1325563"/>
          </a:xfrm>
        </p:spPr>
        <p:txBody>
          <a:bodyPr/>
          <a:lstStyle/>
          <a:p>
            <a:r>
              <a:rPr lang="en-LK" dirty="0"/>
              <a:t>Questions that got answers over the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5C12B-93C8-A444-88C7-0D8C4A3F5569}"/>
              </a:ext>
            </a:extLst>
          </p:cNvPr>
          <p:cNvSpPr txBox="1"/>
          <p:nvPr/>
        </p:nvSpPr>
        <p:spPr>
          <a:xfrm>
            <a:off x="6673786" y="2072640"/>
            <a:ext cx="5128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Almost 100% of the questions have been answered in the starting years of </a:t>
            </a:r>
            <a:r>
              <a:rPr lang="en-US" dirty="0" err="1"/>
              <a:t>StackOverflow</a:t>
            </a:r>
            <a:r>
              <a:rPr lang="en-US" dirty="0"/>
              <a:t> till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of questions without answers increases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% of unanswered questions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K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B90AC7-04A7-8C4E-8FE0-807E99870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56" y="1465129"/>
            <a:ext cx="4677156" cy="2237848"/>
          </a:xfr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E50997-E861-C344-956E-4FB4844E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3842543"/>
            <a:ext cx="4324350" cy="29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002C-9B7C-4546-B332-B5206E54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1" y="265366"/>
            <a:ext cx="10515600" cy="1325563"/>
          </a:xfrm>
        </p:spPr>
        <p:txBody>
          <a:bodyPr/>
          <a:lstStyle/>
          <a:p>
            <a:r>
              <a:rPr lang="en-LK" b="1" dirty="0"/>
              <a:t>Distribution of answer quality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A7A2F-4DF2-2F47-89FA-A220A07C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1590929"/>
            <a:ext cx="66901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percentage of negatively scored questions show a general upward trend till 2018 and decrease in 2019</a:t>
            </a:r>
          </a:p>
          <a:p>
            <a:endParaRPr lang="en-US" sz="2400" dirty="0"/>
          </a:p>
          <a:p>
            <a:r>
              <a:rPr lang="en-US" sz="2400" dirty="0"/>
              <a:t>General downward trend of the percentage of questions with an accepted answer from 2008 and significant drop going from 2018 to 2019</a:t>
            </a:r>
          </a:p>
          <a:p>
            <a:endParaRPr lang="en-US" sz="2400" dirty="0"/>
          </a:p>
          <a:p>
            <a:r>
              <a:rPr lang="en-US" sz="2400" dirty="0"/>
              <a:t>High percentage of unanswered questions in 2019 is due to the lack of unaccepted answers and not as a result of negatively scored questions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LK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F8FA76-C16D-B04F-83C1-284A6559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86" y="888459"/>
            <a:ext cx="4718730" cy="233362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D3025-717C-C343-8A4C-03FDB99C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86" y="3635916"/>
            <a:ext cx="4700910" cy="23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DCC2-60B5-9243-A9A2-2B65659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b="1" dirty="0"/>
              <a:t>Top ten most popular tags and gold badges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9E3882-71CE-FA4B-ABAE-9C6AD61BC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1714"/>
              </p:ext>
            </p:extLst>
          </p:nvPr>
        </p:nvGraphicFramePr>
        <p:xfrm>
          <a:off x="7081012" y="2038854"/>
          <a:ext cx="3172460" cy="2342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989296366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1913907282"/>
                    </a:ext>
                  </a:extLst>
                </a:gridCol>
              </a:tblGrid>
              <a:tr h="221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Tag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212903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Javascript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1909607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481102"/>
                  </a:ext>
                </a:extLst>
              </a:tr>
              <a:tr h="1833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1613271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41418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1363741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934857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Php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1320047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514656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Python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1297726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398468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1237162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263688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Jquery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9714118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537396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Html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863493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3561"/>
                  </a:ext>
                </a:extLst>
              </a:tr>
              <a:tr h="216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C++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644513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886530"/>
                  </a:ext>
                </a:extLst>
              </a:tr>
              <a:tr h="2025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Ios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615317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5477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4B54F7-F0C9-A745-8FA2-15A5B95F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2589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L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AE298-0F67-2540-8B12-CCD2CB70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06" y="2734914"/>
            <a:ext cx="2857500" cy="107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435B79-E540-B049-9C64-FFC932F8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889250"/>
            <a:ext cx="2857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BFE01-51D2-A148-8DAF-C1D3D59A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3" y="2016124"/>
            <a:ext cx="6205597" cy="236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D16E2-5E3F-AF41-9156-B53A569FDD76}"/>
              </a:ext>
            </a:extLst>
          </p:cNvPr>
          <p:cNvSpPr txBox="1"/>
          <p:nvPr/>
        </p:nvSpPr>
        <p:spPr>
          <a:xfrm>
            <a:off x="500003" y="4584192"/>
            <a:ext cx="6205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is the most popular tag on Stack Overflow with over a 18% margin over the second most popular tag,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fact, three out of the ten most popular tags are related to Java-the Java community seems to have a lot of technical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K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0B2D3CD-4A59-7B43-87DF-3B58B7948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238648"/>
              </p:ext>
            </p:extLst>
          </p:nvPr>
        </p:nvGraphicFramePr>
        <p:xfrm>
          <a:off x="8954507" y="4584192"/>
          <a:ext cx="2737490" cy="2105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745">
                  <a:extLst>
                    <a:ext uri="{9D8B030D-6E8A-4147-A177-3AD203B41FA5}">
                      <a16:colId xmlns:a16="http://schemas.microsoft.com/office/drawing/2014/main" val="3182359722"/>
                    </a:ext>
                  </a:extLst>
                </a:gridCol>
                <a:gridCol w="1368745">
                  <a:extLst>
                    <a:ext uri="{9D8B030D-6E8A-4147-A177-3AD203B41FA5}">
                      <a16:colId xmlns:a16="http://schemas.microsoft.com/office/drawing/2014/main" val="4183912331"/>
                    </a:ext>
                  </a:extLst>
                </a:gridCol>
              </a:tblGrid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Badge name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469713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Famous Question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668653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857957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Great Answer 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77521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212907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Great Question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35936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897195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Fanatic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33217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80790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Unsung Hero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22120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4183474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Electorate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21201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337076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Populist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20924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045230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Steward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14158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57916"/>
                  </a:ext>
                </a:extLst>
              </a:tr>
              <a:tr h="1922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Stellar Question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7725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438373"/>
                  </a:ext>
                </a:extLst>
              </a:tr>
              <a:tr h="1791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Socratic</a:t>
                      </a:r>
                      <a:endParaRPr lang="en-L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4070</a:t>
                      </a:r>
                      <a:endParaRPr lang="en-L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6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9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EDA-1223-2D4D-B0EA-051AFD4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Avg question length distribution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D63772-175A-B54A-B917-FC1A3C7B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6" y="2829251"/>
            <a:ext cx="5616184" cy="2485699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AB49F6-3216-4A4E-B844-D9BB2DAEC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0569" y="3091970"/>
            <a:ext cx="5296105" cy="1865793"/>
          </a:xfrm>
        </p:spPr>
      </p:pic>
    </p:spTree>
    <p:extLst>
      <p:ext uri="{BB962C8B-B14F-4D97-AF65-F5344CB8AC3E}">
        <p14:creationId xmlns:p14="http://schemas.microsoft.com/office/powerpoint/2010/main" val="208577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66EB-7B54-E545-9337-145AE173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4D15-FA89-9B4F-A6BF-9793DA34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bigquery</a:t>
            </a:r>
            <a:r>
              <a:rPr lang="en-US" dirty="0"/>
              <a:t>-public-</a:t>
            </a:r>
            <a:r>
              <a:rPr lang="en-US" dirty="0" err="1"/>
              <a:t>data.stackoverflow.posts_questions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bigquery</a:t>
            </a:r>
            <a:r>
              <a:rPr lang="en-US" dirty="0"/>
              <a:t>-public-</a:t>
            </a:r>
            <a:r>
              <a:rPr lang="en-US" dirty="0" err="1"/>
              <a:t>data.stackoverflow.posts_answers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bigquery</a:t>
            </a:r>
            <a:r>
              <a:rPr lang="en-US" dirty="0"/>
              <a:t>-public-</a:t>
            </a:r>
            <a:r>
              <a:rPr lang="en-US" dirty="0" err="1"/>
              <a:t>data.stackoverflow.users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tables were joined using Standard SQL to create relevant features about questions</a:t>
            </a:r>
          </a:p>
          <a:p>
            <a:endParaRPr lang="en-US" dirty="0"/>
          </a:p>
          <a:p>
            <a:r>
              <a:rPr lang="en-US" dirty="0"/>
              <a:t>Dataset containing 10 features and ~240,000 rows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852</Words>
  <Application>Microsoft Macintosh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Predicting the response rate on Stack Overflow with  Google BigQuery</vt:lpstr>
      <vt:lpstr>Introduction</vt:lpstr>
      <vt:lpstr>Data Acquisition</vt:lpstr>
      <vt:lpstr>Exploratory Data Analysis</vt:lpstr>
      <vt:lpstr>Questions that got answers over the years</vt:lpstr>
      <vt:lpstr>Distribution of answer quality</vt:lpstr>
      <vt:lpstr>Top ten most popular tags and gold badges </vt:lpstr>
      <vt:lpstr>Avg question length distribution</vt:lpstr>
      <vt:lpstr>Data acquisition</vt:lpstr>
      <vt:lpstr>Data wrangling</vt:lpstr>
      <vt:lpstr>Feature Engineering</vt:lpstr>
      <vt:lpstr>Numerical feature correlation</vt:lpstr>
      <vt:lpstr>Density plot of comment count</vt:lpstr>
      <vt:lpstr>Distribution of time of day and week of day</vt:lpstr>
      <vt:lpstr>Distribution of categorical variables</vt:lpstr>
      <vt:lpstr>Outlier removal </vt:lpstr>
      <vt:lpstr>Machine Learning Models</vt:lpstr>
      <vt:lpstr>Linear Models</vt:lpstr>
      <vt:lpstr>PowerPoint Presentation</vt:lpstr>
      <vt:lpstr>Tree-based Models w/ 5-fold CV and Hyperparameter Tuning</vt:lpstr>
      <vt:lpstr>PowerPoint Presentation</vt:lpstr>
      <vt:lpstr>Model Metrics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response rate on Stack Overflow with  Google BigQuery</dc:title>
  <dc:creator>Varuni Dantanarayana</dc:creator>
  <cp:lastModifiedBy>Varuni Dantanarayana</cp:lastModifiedBy>
  <cp:revision>77</cp:revision>
  <dcterms:created xsi:type="dcterms:W3CDTF">2020-04-21T05:13:43Z</dcterms:created>
  <dcterms:modified xsi:type="dcterms:W3CDTF">2020-07-14T22:42:28Z</dcterms:modified>
</cp:coreProperties>
</file>