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be2eaef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be2eaef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be2eaef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be2eaef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be2eaef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be2eaef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be2efcea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be2efcea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there are several key areas we plan to focus on to enhance our mental health chatbot. Firstly, we aim to collect and use a dataset with more data points. Increasing the size and diversity of our dataset will provide the model with more examples to learn from, helping to improve its overall performance and robustness. A larger dataset will also allow us to capture a wider range of conversational nuances and mental health topics.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we plan to explore and integrate more advanced neural networks and algorithms. By leveraging state-of-the-art techniques such as transformer models (e.g., BERT, GPT) and more sophisticated neural network architectures, we can significantly improve response generation. Additionally, advanced algorithms will help us better understand user interactions and personalize responses based on user history, leading to a more tailored and effective user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Thirdly, we are committed to improving our algorithms to reduce bias and ensure fair treatment. It's crucial that our chatbot provides equitable support to all users, regardless of their background. We will focus on implementing techniques to identify and mitigate biases in our training data and models, ensuring that our system treats all users fairly and respectfully.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summary, by expanding our dataset, adopting advanced technologies, and prioritizing fairness, we aim to continually enhance the capabilities and effectiveness of our mental health chatbot. These future directions will help us provide better support to users and make a meaningful impact on their mental well-being.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be2eaef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be2eaef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be2eae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be2eae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be2eaef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be2eaef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be2efce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be2efce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e2eaef6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e2eaef6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be2eaef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be2eaef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be2eaef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be2eaef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be2eaef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be2eaef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descr="A picture containing food&#10;&#10;Description automatically generated" id="9" name="Google Shape;9;p1"/>
          <p:cNvPicPr preferRelativeResize="0"/>
          <p:nvPr/>
        </p:nvPicPr>
        <p:blipFill rotWithShape="1">
          <a:blip r:embed="rId1">
            <a:alphaModFix/>
          </a:blip>
          <a:srcRect b="0" l="0" r="0" t="0"/>
          <a:stretch/>
        </p:blipFill>
        <p:spPr>
          <a:xfrm>
            <a:off x="-115825" y="0"/>
            <a:ext cx="9144000" cy="5143510"/>
          </a:xfrm>
          <a:prstGeom prst="rect">
            <a:avLst/>
          </a:prstGeom>
          <a:noFill/>
          <a:ln>
            <a:noFill/>
          </a:ln>
        </p:spPr>
      </p:pic>
      <p:pic>
        <p:nvPicPr>
          <p:cNvPr descr="A close up of a logo&#10;&#10;Description automatically generated" id="10" name="Google Shape;10;p1"/>
          <p:cNvPicPr preferRelativeResize="0"/>
          <p:nvPr/>
        </p:nvPicPr>
        <p:blipFill rotWithShape="1">
          <a:blip r:embed="rId2">
            <a:alphaModFix/>
          </a:blip>
          <a:srcRect b="0" l="0" r="0" t="0"/>
          <a:stretch/>
        </p:blipFill>
        <p:spPr>
          <a:xfrm>
            <a:off x="185475" y="4355099"/>
            <a:ext cx="1833631" cy="556270"/>
          </a:xfrm>
          <a:prstGeom prst="rect">
            <a:avLst/>
          </a:prstGeom>
          <a:noFill/>
          <a:ln>
            <a:noFill/>
          </a:ln>
        </p:spPr>
      </p:pic>
      <p:pic>
        <p:nvPicPr>
          <p:cNvPr id="11" name="Google Shape;11;p1"/>
          <p:cNvPicPr preferRelativeResize="0"/>
          <p:nvPr/>
        </p:nvPicPr>
        <p:blipFill>
          <a:blip r:embed="rId3">
            <a:alphaModFix/>
          </a:blip>
          <a:stretch>
            <a:fillRect/>
          </a:stretch>
        </p:blipFill>
        <p:spPr>
          <a:xfrm>
            <a:off x="-188475" y="-551100"/>
            <a:ext cx="9533001" cy="5847000"/>
          </a:xfrm>
          <a:prstGeom prst="rect">
            <a:avLst/>
          </a:prstGeom>
          <a:noFill/>
          <a:ln>
            <a:noFill/>
          </a:ln>
        </p:spPr>
      </p:pic>
      <p:pic>
        <p:nvPicPr>
          <p:cNvPr id="12" name="Google Shape;12;p1"/>
          <p:cNvPicPr preferRelativeResize="0"/>
          <p:nvPr/>
        </p:nvPicPr>
        <p:blipFill>
          <a:blip r:embed="rId3">
            <a:alphaModFix/>
          </a:blip>
          <a:stretch>
            <a:fillRect/>
          </a:stretch>
        </p:blipFill>
        <p:spPr>
          <a:xfrm>
            <a:off x="-563975" y="-230625"/>
            <a:ext cx="10359675" cy="6096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536400"/>
            <a:ext cx="8520600" cy="126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MENTAL HEALTH CHATBOT</a:t>
            </a:r>
            <a:endParaRPr b="1">
              <a:latin typeface="Calibri"/>
              <a:ea typeface="Calibri"/>
              <a:cs typeface="Calibri"/>
              <a:sym typeface="Calibri"/>
            </a:endParaRPr>
          </a:p>
        </p:txBody>
      </p:sp>
      <p:sp>
        <p:nvSpPr>
          <p:cNvPr id="59" name="Google Shape;59;p13"/>
          <p:cNvSpPr txBox="1"/>
          <p:nvPr>
            <p:ph idx="1" type="subTitle"/>
          </p:nvPr>
        </p:nvSpPr>
        <p:spPr>
          <a:xfrm>
            <a:off x="311700" y="3375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Tausif Khan, Varun Jain, Allen Mathews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Evaluation</a:t>
            </a:r>
            <a:endParaRPr b="1" sz="3020">
              <a:latin typeface="Calibri"/>
              <a:ea typeface="Calibri"/>
              <a:cs typeface="Calibri"/>
              <a:sym typeface="Calibri"/>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latin typeface="Calibri"/>
                <a:ea typeface="Calibri"/>
                <a:cs typeface="Calibri"/>
                <a:sym typeface="Calibri"/>
              </a:rPr>
              <a:t>Sample input 1</a:t>
            </a:r>
            <a:r>
              <a:rPr lang="en" sz="1900">
                <a:latin typeface="Calibri"/>
                <a:ea typeface="Calibri"/>
                <a:cs typeface="Calibri"/>
                <a:sym typeface="Calibri"/>
              </a:rPr>
              <a:t>: “I’m going through some things, I cannot sleep at night. How do i change my feeling”</a:t>
            </a:r>
            <a:endParaRPr sz="1900">
              <a:latin typeface="Calibri"/>
              <a:ea typeface="Calibri"/>
              <a:cs typeface="Calibri"/>
              <a:sym typeface="Calibri"/>
            </a:endParaRPr>
          </a:p>
          <a:p>
            <a:pPr indent="0" lvl="0" marL="0" rtl="0" algn="l">
              <a:spcBef>
                <a:spcPts val="1200"/>
              </a:spcBef>
              <a:spcAft>
                <a:spcPts val="0"/>
              </a:spcAft>
              <a:buNone/>
            </a:pPr>
            <a:r>
              <a:rPr b="1" lang="en" sz="1900">
                <a:latin typeface="Calibri"/>
                <a:ea typeface="Calibri"/>
                <a:cs typeface="Calibri"/>
                <a:sym typeface="Calibri"/>
              </a:rPr>
              <a:t>Predicted output:</a:t>
            </a:r>
            <a:r>
              <a:rPr lang="en" sz="1900">
                <a:latin typeface="Calibri"/>
                <a:ea typeface="Calibri"/>
                <a:cs typeface="Calibri"/>
                <a:sym typeface="Calibri"/>
              </a:rPr>
              <a:t> always always influence belief inspiration change</a:t>
            </a:r>
            <a:endParaRPr sz="1900">
              <a:latin typeface="Calibri"/>
              <a:ea typeface="Calibri"/>
              <a:cs typeface="Calibri"/>
              <a:sym typeface="Calibri"/>
            </a:endParaRPr>
          </a:p>
          <a:p>
            <a:pPr indent="0" lvl="0" marL="0" rtl="0" algn="l">
              <a:spcBef>
                <a:spcPts val="1200"/>
              </a:spcBef>
              <a:spcAft>
                <a:spcPts val="0"/>
              </a:spcAft>
              <a:buNone/>
            </a:pPr>
            <a:r>
              <a:t/>
            </a:r>
            <a:endParaRPr sz="1900">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b="1" lang="en" sz="1900">
                <a:latin typeface="Calibri"/>
                <a:ea typeface="Calibri"/>
                <a:cs typeface="Calibri"/>
                <a:sym typeface="Calibri"/>
              </a:rPr>
              <a:t>Sample input 2</a:t>
            </a:r>
            <a:r>
              <a:rPr lang="en" sz="1900">
                <a:latin typeface="Calibri"/>
                <a:ea typeface="Calibri"/>
                <a:cs typeface="Calibri"/>
                <a:sym typeface="Calibri"/>
              </a:rPr>
              <a:t>: “Need help”</a:t>
            </a:r>
            <a:endParaRPr sz="1900">
              <a:latin typeface="Calibri"/>
              <a:ea typeface="Calibri"/>
              <a:cs typeface="Calibri"/>
              <a:sym typeface="Calibri"/>
            </a:endParaRPr>
          </a:p>
          <a:p>
            <a:pPr indent="0" lvl="0" marL="0" rtl="0" algn="l">
              <a:spcBef>
                <a:spcPts val="1200"/>
              </a:spcBef>
              <a:spcAft>
                <a:spcPts val="1200"/>
              </a:spcAft>
              <a:buClr>
                <a:schemeClr val="dk1"/>
              </a:buClr>
              <a:buSzPts val="1100"/>
              <a:buFont typeface="Arial"/>
              <a:buNone/>
            </a:pPr>
            <a:r>
              <a:rPr b="1" lang="en" sz="1900">
                <a:latin typeface="Calibri"/>
                <a:ea typeface="Calibri"/>
                <a:cs typeface="Calibri"/>
                <a:sym typeface="Calibri"/>
              </a:rPr>
              <a:t>Predicted output:</a:t>
            </a:r>
            <a:r>
              <a:rPr lang="en" sz="1900">
                <a:latin typeface="Calibri"/>
                <a:ea typeface="Calibri"/>
                <a:cs typeface="Calibri"/>
                <a:sym typeface="Calibri"/>
              </a:rPr>
              <a:t> common common</a:t>
            </a:r>
            <a:endParaRPr sz="1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Limitations</a:t>
            </a:r>
            <a:endParaRPr b="1" sz="3020">
              <a:latin typeface="Calibri"/>
              <a:ea typeface="Calibri"/>
              <a:cs typeface="Calibri"/>
              <a:sym typeface="Calibri"/>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Calibri"/>
              <a:buChar char="●"/>
            </a:pPr>
            <a:r>
              <a:rPr lang="en" sz="1900">
                <a:latin typeface="Calibri"/>
                <a:ea typeface="Calibri"/>
                <a:cs typeface="Calibri"/>
                <a:sym typeface="Calibri"/>
              </a:rPr>
              <a:t>LSTM and Seq2seq are both </a:t>
            </a:r>
            <a:r>
              <a:rPr lang="en" sz="1900">
                <a:latin typeface="Calibri"/>
                <a:ea typeface="Calibri"/>
                <a:cs typeface="Calibri"/>
                <a:sym typeface="Calibri"/>
              </a:rPr>
              <a:t>reliant</a:t>
            </a:r>
            <a:r>
              <a:rPr lang="en" sz="1900">
                <a:latin typeface="Calibri"/>
                <a:ea typeface="Calibri"/>
                <a:cs typeface="Calibri"/>
                <a:sym typeface="Calibri"/>
              </a:rPr>
              <a:t> on large datasets for effective datasets, which could </a:t>
            </a:r>
            <a:r>
              <a:rPr lang="en" sz="1900">
                <a:latin typeface="Calibri"/>
                <a:ea typeface="Calibri"/>
                <a:cs typeface="Calibri"/>
                <a:sym typeface="Calibri"/>
              </a:rPr>
              <a:t>impact</a:t>
            </a:r>
            <a:r>
              <a:rPr lang="en" sz="1900">
                <a:latin typeface="Calibri"/>
                <a:ea typeface="Calibri"/>
                <a:cs typeface="Calibri"/>
                <a:sym typeface="Calibri"/>
              </a:rPr>
              <a:t> performance on limited dataset.</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Issues such as out-of-vocabulary words, lack of semantic understanding leads to significant challenges in NLP tasks.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Generating sequences in seq2seq is done using tokens, this makes the task slower for long sentences.</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Due to limited computational power, we had to use a dataset with less </a:t>
            </a:r>
            <a:r>
              <a:rPr lang="en" sz="1900">
                <a:latin typeface="Calibri"/>
                <a:ea typeface="Calibri"/>
                <a:cs typeface="Calibri"/>
                <a:sym typeface="Calibri"/>
              </a:rPr>
              <a:t>data points</a:t>
            </a:r>
            <a:r>
              <a:rPr lang="en" sz="1900">
                <a:latin typeface="Calibri"/>
                <a:ea typeface="Calibri"/>
                <a:cs typeface="Calibri"/>
                <a:sym typeface="Calibri"/>
              </a:rPr>
              <a:t> which caused a reduction in our accuracy.</a:t>
            </a:r>
            <a:endParaRPr sz="1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Conclusion</a:t>
            </a:r>
            <a:endParaRPr b="1" sz="3020">
              <a:latin typeface="Calibri"/>
              <a:ea typeface="Calibri"/>
              <a:cs typeface="Calibri"/>
              <a:sym typeface="Calibri"/>
            </a:endParaRPr>
          </a:p>
        </p:txBody>
      </p:sp>
      <p:sp>
        <p:nvSpPr>
          <p:cNvPr id="128" name="Google Shape;128;p2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Calibri"/>
              <a:buChar char="●"/>
            </a:pPr>
            <a:r>
              <a:rPr lang="en" sz="1900">
                <a:latin typeface="Calibri"/>
                <a:ea typeface="Calibri"/>
                <a:cs typeface="Calibri"/>
                <a:sym typeface="Calibri"/>
              </a:rPr>
              <a:t>We should be aware of the limitations in time, resources and challenges that come with working in this domain</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With enough time and resources, we can hope to fine-tune the implemented RNN models to improve their ability to provide more substantial outputs</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Personalized responses can enhance effectiveness in supporting the user’s mental well being</a:t>
            </a:r>
            <a:endParaRPr sz="1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Future Directions</a:t>
            </a:r>
            <a:endParaRPr b="1" sz="3020">
              <a:latin typeface="Calibri"/>
              <a:ea typeface="Calibri"/>
              <a:cs typeface="Calibri"/>
              <a:sym typeface="Calibri"/>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Clr>
                <a:srgbClr val="0D0D0D"/>
              </a:buClr>
              <a:buSzPts val="1900"/>
              <a:buFont typeface="Calibri"/>
              <a:buChar char="●"/>
            </a:pPr>
            <a:r>
              <a:rPr lang="en" sz="1900">
                <a:solidFill>
                  <a:srgbClr val="0D0D0D"/>
                </a:solidFill>
                <a:latin typeface="Calibri"/>
                <a:ea typeface="Calibri"/>
                <a:cs typeface="Calibri"/>
                <a:sym typeface="Calibri"/>
              </a:rPr>
              <a:t>Collect and use a dataset with more data points to work toward an improved performance of the system.</a:t>
            </a:r>
            <a:endParaRPr sz="1900">
              <a:solidFill>
                <a:srgbClr val="0D0D0D"/>
              </a:solidFill>
              <a:latin typeface="Calibri"/>
              <a:ea typeface="Calibri"/>
              <a:cs typeface="Calibri"/>
              <a:sym typeface="Calibri"/>
            </a:endParaRPr>
          </a:p>
          <a:p>
            <a:pPr indent="-349250" lvl="0" marL="457200" rtl="0" algn="just">
              <a:spcBef>
                <a:spcPts val="0"/>
              </a:spcBef>
              <a:spcAft>
                <a:spcPts val="0"/>
              </a:spcAft>
              <a:buClr>
                <a:srgbClr val="0D0D0D"/>
              </a:buClr>
              <a:buSzPts val="1900"/>
              <a:buFont typeface="Calibri"/>
              <a:buChar char="●"/>
            </a:pPr>
            <a:r>
              <a:rPr lang="en" sz="1900">
                <a:solidFill>
                  <a:srgbClr val="0D0D0D"/>
                </a:solidFill>
                <a:latin typeface="Calibri"/>
                <a:ea typeface="Calibri"/>
                <a:cs typeface="Calibri"/>
                <a:sym typeface="Calibri"/>
              </a:rPr>
              <a:t>Explore </a:t>
            </a:r>
            <a:r>
              <a:rPr lang="en" sz="1900">
                <a:solidFill>
                  <a:srgbClr val="0D0D0D"/>
                </a:solidFill>
                <a:latin typeface="Calibri"/>
                <a:ea typeface="Calibri"/>
                <a:cs typeface="Calibri"/>
                <a:sym typeface="Calibri"/>
              </a:rPr>
              <a:t>and</a:t>
            </a:r>
            <a:r>
              <a:rPr lang="en" sz="1900">
                <a:solidFill>
                  <a:srgbClr val="0D0D0D"/>
                </a:solidFill>
                <a:latin typeface="Calibri"/>
                <a:ea typeface="Calibri"/>
                <a:cs typeface="Calibri"/>
                <a:sym typeface="Calibri"/>
              </a:rPr>
              <a:t> integrate more advanced </a:t>
            </a:r>
            <a:r>
              <a:rPr lang="en" sz="1900">
                <a:solidFill>
                  <a:srgbClr val="0D0D0D"/>
                </a:solidFill>
                <a:latin typeface="Calibri"/>
                <a:ea typeface="Calibri"/>
                <a:cs typeface="Calibri"/>
                <a:sym typeface="Calibri"/>
              </a:rPr>
              <a:t>neural</a:t>
            </a:r>
            <a:r>
              <a:rPr lang="en" sz="1900">
                <a:solidFill>
                  <a:srgbClr val="0D0D0D"/>
                </a:solidFill>
                <a:latin typeface="Calibri"/>
                <a:ea typeface="Calibri"/>
                <a:cs typeface="Calibri"/>
                <a:sym typeface="Calibri"/>
              </a:rPr>
              <a:t> networks and algorithms to improve response generation and better understand/personalize interactions based on user history</a:t>
            </a:r>
            <a:endParaRPr sz="1900">
              <a:solidFill>
                <a:srgbClr val="0D0D0D"/>
              </a:solidFill>
              <a:latin typeface="Calibri"/>
              <a:ea typeface="Calibri"/>
              <a:cs typeface="Calibri"/>
              <a:sym typeface="Calibri"/>
            </a:endParaRPr>
          </a:p>
          <a:p>
            <a:pPr indent="-349250" lvl="0" marL="457200" rtl="0" algn="just">
              <a:spcBef>
                <a:spcPts val="0"/>
              </a:spcBef>
              <a:spcAft>
                <a:spcPts val="0"/>
              </a:spcAft>
              <a:buClr>
                <a:srgbClr val="0D0D0D"/>
              </a:buClr>
              <a:buSzPts val="1900"/>
              <a:buFont typeface="Calibri"/>
              <a:buChar char="●"/>
            </a:pPr>
            <a:r>
              <a:rPr lang="en" sz="1900">
                <a:solidFill>
                  <a:srgbClr val="0D0D0D"/>
                </a:solidFill>
                <a:latin typeface="Calibri"/>
                <a:ea typeface="Calibri"/>
                <a:cs typeface="Calibri"/>
                <a:sym typeface="Calibri"/>
              </a:rPr>
              <a:t>Improve algorithms to reduce bias and ensure fair treatment regardless of background</a:t>
            </a:r>
            <a:endParaRPr sz="1900">
              <a:solidFill>
                <a:srgbClr val="0D0D0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Problem Statement</a:t>
            </a:r>
            <a:endParaRPr b="1" sz="3020">
              <a:latin typeface="Calibri"/>
              <a:ea typeface="Calibri"/>
              <a:cs typeface="Calibri"/>
              <a:sym typeface="Calibri"/>
            </a:endParaRPr>
          </a:p>
        </p:txBody>
      </p:sp>
      <p:sp>
        <p:nvSpPr>
          <p:cNvPr id="65" name="Google Shape;65;p14"/>
          <p:cNvSpPr txBox="1"/>
          <p:nvPr>
            <p:ph idx="1" type="body"/>
          </p:nvPr>
        </p:nvSpPr>
        <p:spPr>
          <a:xfrm>
            <a:off x="311700" y="1152475"/>
            <a:ext cx="5242800" cy="34164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Font typeface="Calibri"/>
              <a:buChar char="●"/>
            </a:pPr>
            <a:r>
              <a:rPr lang="en" sz="1900">
                <a:latin typeface="Calibri"/>
                <a:ea typeface="Calibri"/>
                <a:cs typeface="Calibri"/>
                <a:sym typeface="Calibri"/>
              </a:rPr>
              <a:t>Rising demand for mental health as it is a critical issue that affects everyone worldwide</a:t>
            </a:r>
            <a:endParaRPr sz="1900">
              <a:latin typeface="Calibri"/>
              <a:ea typeface="Calibri"/>
              <a:cs typeface="Calibri"/>
              <a:sym typeface="Calibri"/>
            </a:endParaRPr>
          </a:p>
          <a:p>
            <a:pPr indent="-349250" lvl="0" marL="457200" rtl="0" algn="l">
              <a:lnSpc>
                <a:spcPct val="105000"/>
              </a:lnSpc>
              <a:spcBef>
                <a:spcPts val="0"/>
              </a:spcBef>
              <a:spcAft>
                <a:spcPts val="0"/>
              </a:spcAft>
              <a:buSzPts val="1900"/>
              <a:buFont typeface="Calibri"/>
              <a:buChar char="●"/>
            </a:pPr>
            <a:r>
              <a:rPr lang="en" sz="1900">
                <a:latin typeface="Calibri"/>
                <a:ea typeface="Calibri"/>
                <a:cs typeface="Calibri"/>
                <a:sym typeface="Calibri"/>
              </a:rPr>
              <a:t>Shortage of mental health professionals and resources plus a lack of accessibility of services due to costs and availability</a:t>
            </a:r>
            <a:endParaRPr sz="1900">
              <a:latin typeface="Calibri"/>
              <a:ea typeface="Calibri"/>
              <a:cs typeface="Calibri"/>
              <a:sym typeface="Calibri"/>
            </a:endParaRPr>
          </a:p>
          <a:p>
            <a:pPr indent="-349250" lvl="0" marL="457200" rtl="0" algn="l">
              <a:lnSpc>
                <a:spcPct val="105000"/>
              </a:lnSpc>
              <a:spcBef>
                <a:spcPts val="0"/>
              </a:spcBef>
              <a:spcAft>
                <a:spcPts val="0"/>
              </a:spcAft>
              <a:buSzPts val="1900"/>
              <a:buFont typeface="Calibri"/>
              <a:buChar char="●"/>
            </a:pPr>
            <a:r>
              <a:rPr lang="en" sz="1900">
                <a:latin typeface="Calibri"/>
                <a:ea typeface="Calibri"/>
                <a:cs typeface="Calibri"/>
                <a:sym typeface="Calibri"/>
              </a:rPr>
              <a:t>Underdiagnosis and undertreatment of mental health disorders in certain demographic groups such as minorities and low-income populations</a:t>
            </a:r>
            <a:endParaRPr sz="1900">
              <a:latin typeface="Calibri"/>
              <a:ea typeface="Calibri"/>
              <a:cs typeface="Calibri"/>
              <a:sym typeface="Calibri"/>
            </a:endParaRPr>
          </a:p>
          <a:p>
            <a:pPr indent="-349250" lvl="0" marL="457200" rtl="0" algn="l">
              <a:lnSpc>
                <a:spcPct val="105000"/>
              </a:lnSpc>
              <a:spcBef>
                <a:spcPts val="0"/>
              </a:spcBef>
              <a:spcAft>
                <a:spcPts val="0"/>
              </a:spcAft>
              <a:buSzPts val="1900"/>
              <a:buFont typeface="Calibri"/>
              <a:buChar char="●"/>
            </a:pPr>
            <a:r>
              <a:rPr lang="en" sz="1900">
                <a:latin typeface="Calibri"/>
                <a:ea typeface="Calibri"/>
                <a:cs typeface="Calibri"/>
                <a:sym typeface="Calibri"/>
              </a:rPr>
              <a:t>Require innovative approaches that can overcome accessibility issues</a:t>
            </a:r>
            <a:endParaRPr sz="1900">
              <a:latin typeface="Calibri"/>
              <a:ea typeface="Calibri"/>
              <a:cs typeface="Calibri"/>
              <a:sym typeface="Calibri"/>
            </a:endParaRPr>
          </a:p>
        </p:txBody>
      </p:sp>
      <p:pic>
        <p:nvPicPr>
          <p:cNvPr id="66" name="Google Shape;66;p14"/>
          <p:cNvPicPr preferRelativeResize="0"/>
          <p:nvPr/>
        </p:nvPicPr>
        <p:blipFill>
          <a:blip r:embed="rId3">
            <a:alphaModFix/>
          </a:blip>
          <a:stretch>
            <a:fillRect/>
          </a:stretch>
        </p:blipFill>
        <p:spPr>
          <a:xfrm>
            <a:off x="5795125" y="1470900"/>
            <a:ext cx="3284701" cy="246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Motivation</a:t>
            </a:r>
            <a:endParaRPr b="1" sz="3020">
              <a:latin typeface="Calibri"/>
              <a:ea typeface="Calibri"/>
              <a:cs typeface="Calibri"/>
              <a:sym typeface="Calibri"/>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Calibri"/>
              <a:buChar char="●"/>
            </a:pPr>
            <a:r>
              <a:rPr lang="en" sz="2100">
                <a:latin typeface="Calibri"/>
                <a:ea typeface="Calibri"/>
                <a:cs typeface="Calibri"/>
                <a:sym typeface="Calibri"/>
              </a:rPr>
              <a:t>Potential benefits of technology driven solutions to overcome barriers of accessible mental health </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Can provide a scalable solution to multiple people simultaneously</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Can offer immediate support and guidance to individuals, helping them with emotions and connect with appropriate resources if needed</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Provides </a:t>
            </a:r>
            <a:r>
              <a:rPr lang="en" sz="2100">
                <a:latin typeface="Calibri"/>
                <a:ea typeface="Calibri"/>
                <a:cs typeface="Calibri"/>
                <a:sym typeface="Calibri"/>
              </a:rPr>
              <a:t>anonymity</a:t>
            </a:r>
            <a:r>
              <a:rPr lang="en" sz="2100">
                <a:latin typeface="Calibri"/>
                <a:ea typeface="Calibri"/>
                <a:cs typeface="Calibri"/>
                <a:sym typeface="Calibri"/>
              </a:rPr>
              <a:t> for individuals to express themselves without fear of judgement</a:t>
            </a:r>
            <a:endParaRPr sz="2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Data Source</a:t>
            </a:r>
            <a:endParaRPr b="1" sz="3020">
              <a:latin typeface="Calibri"/>
              <a:ea typeface="Calibri"/>
              <a:cs typeface="Calibri"/>
              <a:sym typeface="Calibri"/>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Calibri"/>
              <a:buChar char="●"/>
            </a:pPr>
            <a:r>
              <a:rPr lang="en" sz="1900">
                <a:latin typeface="Calibri"/>
                <a:ea typeface="Calibri"/>
                <a:cs typeface="Calibri"/>
                <a:sym typeface="Calibri"/>
              </a:rPr>
              <a:t>Mental Health Counseling Conversations</a:t>
            </a:r>
            <a:endParaRPr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lang="en" sz="1900">
                <a:latin typeface="Calibri"/>
                <a:ea typeface="Calibri"/>
                <a:cs typeface="Calibri"/>
                <a:sym typeface="Calibri"/>
              </a:rPr>
              <a:t>Collection of questions and answers sourced from two online counseling and therapy platforms, 3512 observations in dataset</a:t>
            </a:r>
            <a:endParaRPr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lang="en" sz="1900">
                <a:latin typeface="Calibri"/>
                <a:ea typeface="Calibri"/>
                <a:cs typeface="Calibri"/>
                <a:sym typeface="Calibri"/>
              </a:rPr>
              <a:t>Covers a wide range of mental health topics, and the answers are provided by qualified psychologists</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No additional annotations, tags, or labels from raw data</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Contains sensitive information related to mental health. Data is </a:t>
            </a:r>
            <a:r>
              <a:rPr lang="en" sz="1900">
                <a:latin typeface="Calibri"/>
                <a:ea typeface="Calibri"/>
                <a:cs typeface="Calibri"/>
                <a:sym typeface="Calibri"/>
              </a:rPr>
              <a:t>anonymous</a:t>
            </a:r>
            <a:r>
              <a:rPr lang="en" sz="1900">
                <a:latin typeface="Calibri"/>
                <a:ea typeface="Calibri"/>
                <a:cs typeface="Calibri"/>
                <a:sym typeface="Calibri"/>
              </a:rPr>
              <a:t> and has no personal info</a:t>
            </a:r>
            <a:endParaRPr sz="1900">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Data Source</a:t>
            </a:r>
            <a:endParaRPr b="1" sz="2820">
              <a:latin typeface="Calibri"/>
              <a:ea typeface="Calibri"/>
              <a:cs typeface="Calibri"/>
              <a:sym typeface="Calibri"/>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86113" y="1152475"/>
            <a:ext cx="8771776" cy="367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Data Preprocessing</a:t>
            </a:r>
            <a:endParaRPr b="1" sz="3020">
              <a:latin typeface="Calibri"/>
              <a:ea typeface="Calibri"/>
              <a:cs typeface="Calibri"/>
              <a:sym typeface="Calibri"/>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Preprocess data: expanding contractions, lowercasing, and removing punctuation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Tokenization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Removing stop words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Lemmatization</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Intention Classification and Analysis</a:t>
            </a:r>
            <a:endParaRPr b="1" sz="3020">
              <a:latin typeface="Calibri"/>
              <a:ea typeface="Calibri"/>
              <a:cs typeface="Calibri"/>
              <a:sym typeface="Calibri"/>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Calibri"/>
              <a:buChar char="●"/>
            </a:pPr>
            <a:r>
              <a:rPr lang="en" sz="1900">
                <a:latin typeface="Calibri"/>
                <a:ea typeface="Calibri"/>
                <a:cs typeface="Calibri"/>
                <a:sym typeface="Calibri"/>
              </a:rPr>
              <a:t>Labeled a small sample of data points with intent (context).</a:t>
            </a:r>
            <a:endParaRPr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lang="en" sz="1900">
                <a:latin typeface="Calibri"/>
                <a:ea typeface="Calibri"/>
                <a:cs typeface="Calibri"/>
                <a:sym typeface="Calibri"/>
              </a:rPr>
              <a:t>Some labels include ‘Coping with depression or sadness’, ‘Managing social phobia’, ‘Managing </a:t>
            </a:r>
            <a:r>
              <a:rPr lang="en" sz="1900">
                <a:latin typeface="Calibri"/>
                <a:ea typeface="Calibri"/>
                <a:cs typeface="Calibri"/>
                <a:sym typeface="Calibri"/>
              </a:rPr>
              <a:t>symptoms</a:t>
            </a:r>
            <a:r>
              <a:rPr lang="en" sz="1900">
                <a:latin typeface="Calibri"/>
                <a:ea typeface="Calibri"/>
                <a:cs typeface="Calibri"/>
                <a:sym typeface="Calibri"/>
              </a:rPr>
              <a:t> of anxiety’, etc.</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Input data is </a:t>
            </a:r>
            <a:r>
              <a:rPr lang="en" sz="1900">
                <a:latin typeface="Calibri"/>
                <a:ea typeface="Calibri"/>
                <a:cs typeface="Calibri"/>
                <a:sym typeface="Calibri"/>
              </a:rPr>
              <a:t>vectorized</a:t>
            </a:r>
            <a:r>
              <a:rPr lang="en" sz="1900">
                <a:latin typeface="Calibri"/>
                <a:ea typeface="Calibri"/>
                <a:cs typeface="Calibri"/>
                <a:sym typeface="Calibri"/>
              </a:rPr>
              <a:t> using TF-IDF</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Different algorithms are applied on these input </a:t>
            </a:r>
            <a:r>
              <a:rPr lang="en" sz="1900">
                <a:latin typeface="Calibri"/>
                <a:ea typeface="Calibri"/>
                <a:cs typeface="Calibri"/>
                <a:sym typeface="Calibri"/>
              </a:rPr>
              <a:t>vectors</a:t>
            </a:r>
            <a:r>
              <a:rPr lang="en" sz="1900">
                <a:latin typeface="Calibri"/>
                <a:ea typeface="Calibri"/>
                <a:cs typeface="Calibri"/>
                <a:sym typeface="Calibri"/>
              </a:rPr>
              <a:t> to label the remaining points based on the intents assigned above</a:t>
            </a:r>
            <a:endParaRPr sz="1900">
              <a:latin typeface="Calibri"/>
              <a:ea typeface="Calibri"/>
              <a:cs typeface="Calibri"/>
              <a:sym typeface="Calibri"/>
            </a:endParaRPr>
          </a:p>
          <a:p>
            <a:pPr indent="0" lvl="0" marL="457200" rtl="0" algn="l">
              <a:spcBef>
                <a:spcPts val="1200"/>
              </a:spcBef>
              <a:spcAft>
                <a:spcPts val="1200"/>
              </a:spcAft>
              <a:buNone/>
            </a:pPr>
            <a:r>
              <a:t/>
            </a:r>
            <a:endParaRPr sz="1900">
              <a:latin typeface="Calibri"/>
              <a:ea typeface="Calibri"/>
              <a:cs typeface="Calibri"/>
              <a:sym typeface="Calibri"/>
            </a:endParaRPr>
          </a:p>
        </p:txBody>
      </p:sp>
      <p:pic>
        <p:nvPicPr>
          <p:cNvPr id="98" name="Google Shape;98;p19"/>
          <p:cNvPicPr preferRelativeResize="0"/>
          <p:nvPr/>
        </p:nvPicPr>
        <p:blipFill>
          <a:blip r:embed="rId3">
            <a:alphaModFix/>
          </a:blip>
          <a:stretch>
            <a:fillRect/>
          </a:stretch>
        </p:blipFill>
        <p:spPr>
          <a:xfrm>
            <a:off x="1655404" y="3274575"/>
            <a:ext cx="5244801" cy="19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Seq2Seq - Sequence to Sequence</a:t>
            </a:r>
            <a:endParaRPr b="1" sz="3020">
              <a:latin typeface="Calibri"/>
              <a:ea typeface="Calibri"/>
              <a:cs typeface="Calibri"/>
              <a:sym typeface="Calibri"/>
            </a:endParaRPr>
          </a:p>
        </p:txBody>
      </p:sp>
      <p:sp>
        <p:nvSpPr>
          <p:cNvPr id="104" name="Google Shape;104;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libri"/>
              <a:buChar char="●"/>
            </a:pPr>
            <a:r>
              <a:rPr lang="en" sz="1900">
                <a:latin typeface="Calibri"/>
                <a:ea typeface="Calibri"/>
                <a:cs typeface="Calibri"/>
                <a:sym typeface="Calibri"/>
              </a:rPr>
              <a:t>Primarily used to convert sequences of one type into another.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Our code used basic Seq2seq model implementation using Pytorch for training a neural </a:t>
            </a:r>
            <a:r>
              <a:rPr lang="en" sz="1900">
                <a:latin typeface="Calibri"/>
                <a:ea typeface="Calibri"/>
                <a:cs typeface="Calibri"/>
                <a:sym typeface="Calibri"/>
              </a:rPr>
              <a:t>network</a:t>
            </a:r>
            <a:r>
              <a:rPr lang="en" sz="1900">
                <a:latin typeface="Calibri"/>
                <a:ea typeface="Calibri"/>
                <a:cs typeface="Calibri"/>
                <a:sym typeface="Calibri"/>
              </a:rPr>
              <a:t> on our dataset.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We have used GPT2-tokenizer to transform the sentences into tokens and then passing it through out neural network.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Collate the </a:t>
            </a:r>
            <a:r>
              <a:rPr lang="en" sz="1900">
                <a:latin typeface="Calibri"/>
                <a:ea typeface="Calibri"/>
                <a:cs typeface="Calibri"/>
                <a:sym typeface="Calibri"/>
              </a:rPr>
              <a:t>data points</a:t>
            </a:r>
            <a:r>
              <a:rPr lang="en" sz="1900">
                <a:latin typeface="Calibri"/>
                <a:ea typeface="Calibri"/>
                <a:cs typeface="Calibri"/>
                <a:sym typeface="Calibri"/>
              </a:rPr>
              <a:t> and feed it to the neural network. </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Pass the inputs and expected outputs through the model. The model’s forward pass helps understand the context and helps the model decode the output.</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Then we trained over 5 epochs </a:t>
            </a:r>
            <a:r>
              <a:rPr lang="en" sz="1900">
                <a:latin typeface="Calibri"/>
                <a:ea typeface="Calibri"/>
                <a:cs typeface="Calibri"/>
                <a:sym typeface="Calibri"/>
              </a:rPr>
              <a:t>which</a:t>
            </a:r>
            <a:r>
              <a:rPr lang="en" sz="1900">
                <a:latin typeface="Calibri"/>
                <a:ea typeface="Calibri"/>
                <a:cs typeface="Calibri"/>
                <a:sym typeface="Calibri"/>
              </a:rPr>
              <a:t> helped decrease the loss function with every iteration.</a:t>
            </a:r>
            <a:endParaRPr sz="19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latin typeface="Calibri"/>
                <a:ea typeface="Calibri"/>
                <a:cs typeface="Calibri"/>
                <a:sym typeface="Calibri"/>
              </a:rPr>
              <a:t>LSTM (Long Short-Term Memory)</a:t>
            </a:r>
            <a:endParaRPr b="1" sz="3020">
              <a:latin typeface="Calibri"/>
              <a:ea typeface="Calibri"/>
              <a:cs typeface="Calibri"/>
              <a:sym typeface="Calibri"/>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Calibri"/>
              <a:buChar char="●"/>
            </a:pPr>
            <a:r>
              <a:rPr lang="en" sz="1900">
                <a:latin typeface="Calibri"/>
                <a:ea typeface="Calibri"/>
                <a:cs typeface="Calibri"/>
                <a:sym typeface="Calibri"/>
              </a:rPr>
              <a:t>Used to capture long-term dependencies in sequential data.</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The input data is tokenized and padded before training the LSTM model.</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Word2Vec embeddings are generated for the input data.</a:t>
            </a:r>
            <a:endParaRPr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lang="en" sz="1900">
                <a:latin typeface="Calibri"/>
                <a:ea typeface="Calibri"/>
                <a:cs typeface="Calibri"/>
                <a:sym typeface="Calibri"/>
              </a:rPr>
              <a:t>It captures semantic relationships between words and provides context.</a:t>
            </a:r>
            <a:endParaRPr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lang="en" sz="1900">
                <a:latin typeface="Calibri"/>
                <a:ea typeface="Calibri"/>
                <a:cs typeface="Calibri"/>
                <a:sym typeface="Calibri"/>
              </a:rPr>
              <a:t>These embeddings serve as the input for the model.</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Model consists of </a:t>
            </a:r>
            <a:r>
              <a:rPr lang="en" sz="1900">
                <a:latin typeface="Calibri"/>
                <a:ea typeface="Calibri"/>
                <a:cs typeface="Calibri"/>
                <a:sym typeface="Calibri"/>
              </a:rPr>
              <a:t>multiple</a:t>
            </a:r>
            <a:r>
              <a:rPr lang="en" sz="1900">
                <a:latin typeface="Calibri"/>
                <a:ea typeface="Calibri"/>
                <a:cs typeface="Calibri"/>
                <a:sym typeface="Calibri"/>
              </a:rPr>
              <a:t> LSTM layers, for additional complexity a dense layer for classification.</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 sz="1900">
                <a:latin typeface="Calibri"/>
                <a:ea typeface="Calibri"/>
                <a:cs typeface="Calibri"/>
                <a:sym typeface="Calibri"/>
              </a:rPr>
              <a:t>Trained over 10 epochs to capture complex patterns within the data.</a:t>
            </a:r>
            <a:endParaRPr sz="19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