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2198B6-0B08-4987-B4E8-76DA5188677F}">
  <a:tblStyle styleId="{552198B6-0B08-4987-B4E8-76DA5188677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-575257" y="-32006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9600"/>
              <a:buFont typeface="Calibri"/>
              <a:buNone/>
            </a:pPr>
            <a:r>
              <a:rPr lang="en-IN" sz="9600">
                <a:solidFill>
                  <a:srgbClr val="0070C0"/>
                </a:solidFill>
              </a:rPr>
              <a:t>TITANIC</a:t>
            </a:r>
            <a:endParaRPr sz="9600">
              <a:solidFill>
                <a:srgbClr val="0070C0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97485" y="3074003"/>
            <a:ext cx="9144000" cy="3854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For the Titanic, Predict the person is survived or not.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 Survived is derive from their entire details of the person.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Because we don’t know which type of persons are survived there.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12519" r="11256" t="0"/>
          <a:stretch/>
        </p:blipFill>
        <p:spPr>
          <a:xfrm>
            <a:off x="7830355" y="1252471"/>
            <a:ext cx="3528811" cy="2559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809060" y="288531"/>
            <a:ext cx="1044510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Person is survived or not depend on</a:t>
            </a:r>
            <a:endParaRPr b="0" i="0" sz="5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1260051" y="1550663"/>
            <a:ext cx="643156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AutoNum type="arabicPeriod"/>
            </a:pPr>
            <a:r>
              <a:rPr b="0" i="0" lang="en-IN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Passenger class</a:t>
            </a:r>
            <a:endParaRPr/>
          </a:p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AutoNum type="arabicPeriod"/>
            </a:pPr>
            <a:r>
              <a:rPr b="0" i="0" lang="en-IN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Sex</a:t>
            </a:r>
            <a:endParaRPr/>
          </a:p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AutoNum type="arabicPeriod"/>
            </a:pPr>
            <a:r>
              <a:rPr b="0" i="0" lang="en-IN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/>
          </a:p>
          <a:p>
            <a:pPr indent="-9144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AutoNum type="arabicPeriod"/>
            </a:pPr>
            <a:r>
              <a:rPr b="0" i="0" lang="en-IN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Siblings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722744" y="262768"/>
            <a:ext cx="93040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Passenger Class V/S Survival rate</a:t>
            </a:r>
            <a:endParaRPr b="0" i="0" sz="5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0662" y="1627916"/>
            <a:ext cx="7191086" cy="48630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p15"/>
          <p:cNvGraphicFramePr/>
          <p:nvPr/>
        </p:nvGraphicFramePr>
        <p:xfrm>
          <a:off x="769867" y="18530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{552198B6-0B08-4987-B4E8-76DA5188677F}</a:tableStyleId>
              </a:tblPr>
              <a:tblGrid>
                <a:gridCol w="1810925"/>
                <a:gridCol w="1810925"/>
              </a:tblGrid>
              <a:tr h="51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Passenger Class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Rate of Surviving        </a:t>
                      </a:r>
                      <a:r>
                        <a:rPr lang="en-IN" sz="1800"/>
                        <a:t>  </a:t>
                      </a:r>
                      <a:r>
                        <a:rPr lang="en-IN" sz="1800"/>
                        <a:t>( In Per)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1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56%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1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50%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18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23%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0" name="Google Shape;100;p15"/>
          <p:cNvSpPr/>
          <p:nvPr/>
        </p:nvSpPr>
        <p:spPr>
          <a:xfrm>
            <a:off x="925692" y="4448406"/>
            <a:ext cx="361784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 are more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save in class 1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9150" y="1532586"/>
            <a:ext cx="6186534" cy="437881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208306" y="262768"/>
            <a:ext cx="1169813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Passenger Class And Sex V/S Survival rate</a:t>
            </a:r>
            <a:endParaRPr b="0" i="0" sz="5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96741" y="1949905"/>
            <a:ext cx="531985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b="0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Female are more save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in 1</a:t>
            </a:r>
            <a:r>
              <a:rPr b="0" baseline="30000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2</a:t>
            </a:r>
            <a:r>
              <a:rPr b="0" baseline="30000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I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</a:t>
            </a:r>
            <a:endParaRPr b="0" sz="40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549141" y="3493221"/>
            <a:ext cx="514814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Male are save only 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1</a:t>
            </a:r>
            <a:r>
              <a:rPr baseline="30000"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with 48%</a:t>
            </a:r>
            <a:endParaRPr b="0" sz="40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2500746" y="224132"/>
            <a:ext cx="597990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5400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 V/S Survival rate</a:t>
            </a:r>
            <a:endParaRPr b="0" sz="5400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4740" y="1705190"/>
            <a:ext cx="5216320" cy="468273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17"/>
          <p:cNvGraphicFramePr/>
          <p:nvPr/>
        </p:nvGraphicFramePr>
        <p:xfrm>
          <a:off x="752558" y="1595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{552198B6-0B08-4987-B4E8-76DA5188677F}</a:tableStyleId>
              </a:tblPr>
              <a:tblGrid>
                <a:gridCol w="1901075"/>
                <a:gridCol w="1901075"/>
              </a:tblGrid>
              <a:tr h="428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Age Range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Rate of Surviving</a:t>
                      </a:r>
                      <a:r>
                        <a:rPr lang="en-IN" sz="1800"/>
                        <a:t> (In Per)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8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[0,10)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63%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8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[10,20)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35%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8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[20,30)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30%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8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[30,40)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31%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8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[40,50)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29%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8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[50,60)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31%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6" name="Google Shape;116;p17"/>
          <p:cNvSpPr/>
          <p:nvPr/>
        </p:nvSpPr>
        <p:spPr>
          <a:xfrm>
            <a:off x="749679" y="4937802"/>
            <a:ext cx="584640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IN"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Age increases, Surviving rate decreases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Children are save because of their parents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IN"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person are save by his experience </a:t>
            </a:r>
            <a:endParaRPr b="0" sz="24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18"/>
          <p:cNvGraphicFramePr/>
          <p:nvPr/>
        </p:nvGraphicFramePr>
        <p:xfrm>
          <a:off x="860022" y="19817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{552198B6-0B08-4987-B4E8-76DA5188677F}</a:tableStyleId>
              </a:tblPr>
              <a:tblGrid>
                <a:gridCol w="1907500"/>
                <a:gridCol w="1907500"/>
              </a:tblGrid>
              <a:tr h="41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Number of Sibling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Rate of Surviving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(In</a:t>
                      </a:r>
                      <a:r>
                        <a:rPr lang="en-IN" sz="1800"/>
                        <a:t> per)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32%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42%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41%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22%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6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16%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915" y="1705190"/>
            <a:ext cx="5525419" cy="442515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>
            <a:off x="971845" y="455953"/>
            <a:ext cx="89089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5400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of Sibling V/S Survived</a:t>
            </a:r>
            <a:endParaRPr b="0" sz="5400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729404" y="4963561"/>
            <a:ext cx="478316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and Two Sibling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40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person are more save</a:t>
            </a:r>
            <a:endParaRPr b="0" sz="40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