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8E6E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33997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0"/>
              <a:buFont typeface="Calibri"/>
              <a:buNone/>
            </a:pPr>
            <a:r>
              <a:rPr b="1" lang="en-IN" sz="8000">
                <a:solidFill>
                  <a:srgbClr val="FF0000"/>
                </a:solidFill>
              </a:rPr>
              <a:t>Insurance Marketing Report</a:t>
            </a:r>
            <a:endParaRPr b="1" sz="8000">
              <a:solidFill>
                <a:srgbClr val="FF0000"/>
              </a:solidFill>
            </a:endParaRPr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1676400" y="384517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400">
                <a:solidFill>
                  <a:srgbClr val="000000"/>
                </a:solidFill>
              </a:rPr>
              <a:t>For an Auto Insurance company, predict the customer </a:t>
            </a:r>
            <a:r>
              <a:rPr b="1" lang="en-IN" sz="2400">
                <a:solidFill>
                  <a:srgbClr val="000000"/>
                </a:solidFill>
              </a:rPr>
              <a:t>lifetime</a:t>
            </a:r>
            <a:r>
              <a:rPr b="1" lang="en-IN" sz="2400">
                <a:solidFill>
                  <a:srgbClr val="000000"/>
                </a:solidFill>
              </a:rPr>
              <a:t> value (CLV). CLV is the total revenue the client will derive from their entire relationship with a customer. Because we don't know how long each customer relationship will be, we make a good estimate and state CLV as a periodic value — that is, we usually say “this customer's 12-month (or 24-month, etc) CLV is $x”.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0"/>
              <a:buFont typeface="Calibri"/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IN">
                <a:solidFill>
                  <a:schemeClr val="accent1"/>
                </a:solidFill>
              </a:rPr>
              <a:t>Vehicle class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203" y="1709952"/>
            <a:ext cx="5201138" cy="4420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3375" y="1705190"/>
            <a:ext cx="5615188" cy="4425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2"/>
          <p:cNvCxnSpPr/>
          <p:nvPr/>
        </p:nvCxnSpPr>
        <p:spPr>
          <a:xfrm>
            <a:off x="1751525" y="2807597"/>
            <a:ext cx="3000779" cy="15712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IN">
                <a:solidFill>
                  <a:srgbClr val="FF0000"/>
                </a:solidFill>
              </a:rPr>
              <a:t>Customer Lifetime Value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117" y="2606706"/>
            <a:ext cx="5104762" cy="34476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/>
          <p:nvPr/>
        </p:nvSpPr>
        <p:spPr>
          <a:xfrm>
            <a:off x="8124896" y="2606706"/>
            <a:ext cx="261347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Now we get </a:t>
            </a:r>
            <a:endParaRPr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more profit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based on others</a:t>
            </a:r>
            <a:endParaRPr/>
          </a:p>
        </p:txBody>
      </p:sp>
      <p:cxnSp>
        <p:nvCxnSpPr>
          <p:cNvPr id="164" name="Google Shape;164;p23"/>
          <p:cNvCxnSpPr/>
          <p:nvPr/>
        </p:nvCxnSpPr>
        <p:spPr>
          <a:xfrm flipH="1" rot="10800000">
            <a:off x="2781837" y="3644720"/>
            <a:ext cx="2340000" cy="11160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1073240" y="-16552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Calibri"/>
              <a:buNone/>
            </a:pPr>
            <a:r>
              <a:rPr b="1" lang="en-IN" sz="5400">
                <a:solidFill>
                  <a:srgbClr val="FF0000"/>
                </a:solidFill>
              </a:rPr>
              <a:t>Customer Life Time value is Depend on </a:t>
            </a:r>
            <a:endParaRPr b="1" sz="5400">
              <a:solidFill>
                <a:srgbClr val="FF0000"/>
              </a:solidFill>
            </a:endParaRPr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343696" y="295809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       </a:t>
            </a:r>
            <a:r>
              <a:rPr b="1" lang="en-IN" sz="2000"/>
              <a:t>Variables Name		Dependency(In Percent)</a:t>
            </a:r>
            <a:endParaRPr b="1"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/>
              <a:t>Monthly Premium Auto	       67.2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/>
              <a:t>Number of Policies		       35.1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/>
              <a:t>Employment Status		       8.2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/>
              <a:t>Vehicle Class			      -6.4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/>
              <a:t>Coverage			       4.1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83653" y="24386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lang="en-IN" sz="4000">
                <a:solidFill>
                  <a:srgbClr val="0070C0"/>
                </a:solidFill>
              </a:rPr>
              <a:t>Summary</a:t>
            </a:r>
            <a:br>
              <a:rPr lang="en-IN" sz="4000"/>
            </a:br>
            <a:br>
              <a:rPr lang="en-IN" sz="1400"/>
            </a:br>
            <a:r>
              <a:rPr lang="en-IN" sz="1400"/>
              <a:t>Call:</a:t>
            </a:r>
            <a:br>
              <a:rPr lang="en-IN" sz="1400"/>
            </a:br>
            <a:r>
              <a:rPr lang="en-IN" sz="1400"/>
              <a:t>lm(formula = `Customer Lifetime Value` ~ ., data = train[-c(1, </a:t>
            </a:r>
            <a:br>
              <a:rPr lang="en-IN" sz="1400"/>
            </a:br>
            <a:r>
              <a:rPr lang="en-IN" sz="1400"/>
              <a:t>    2, 4, 6, 8, 9, 10, 11, 13, 14, 16, 17, 18, 19, 20, 22, 23, </a:t>
            </a:r>
            <a:br>
              <a:rPr lang="en-IN" sz="1400"/>
            </a:br>
            <a:r>
              <a:rPr lang="en-IN" sz="1400"/>
              <a:t>    24)])</a:t>
            </a:r>
            <a:br>
              <a:rPr lang="en-IN" sz="1400"/>
            </a:br>
            <a:br>
              <a:rPr lang="en-IN" sz="1400"/>
            </a:br>
            <a:r>
              <a:rPr lang="en-IN" sz="1400"/>
              <a:t>Residuals:</a:t>
            </a:r>
            <a:br>
              <a:rPr lang="en-IN" sz="1400"/>
            </a:br>
            <a:r>
              <a:rPr lang="en-IN" sz="1400"/>
              <a:t>    Min      1Q  Median      3Q     Max </a:t>
            </a:r>
            <a:br>
              <a:rPr lang="en-IN" sz="1400"/>
            </a:br>
            <a:r>
              <a:rPr lang="en-IN" sz="1400"/>
              <a:t>-0.6079 -0.2415 -0.1201  0.1584  1.0862 </a:t>
            </a:r>
            <a:br>
              <a:rPr lang="en-IN" sz="1400"/>
            </a:br>
            <a:br>
              <a:rPr lang="en-IN" sz="1400"/>
            </a:br>
            <a:r>
              <a:rPr lang="en-IN" sz="1400"/>
              <a:t>Coefficients:</a:t>
            </a:r>
            <a:br>
              <a:rPr lang="en-IN" sz="1400"/>
            </a:br>
            <a:r>
              <a:rPr lang="en-IN" sz="1400"/>
              <a:t>                         	Estimate Std. Error            t value Pr(&gt;|t|)    </a:t>
            </a:r>
            <a:br>
              <a:rPr lang="en-IN" sz="1400"/>
            </a:br>
            <a:r>
              <a:rPr lang="en-IN" sz="1400"/>
              <a:t>(Intercept)        	     5.353331   0.090901  58.892   &lt; 2e-16 ***</a:t>
            </a:r>
            <a:br>
              <a:rPr lang="en-IN" sz="1400"/>
            </a:br>
            <a:r>
              <a:rPr lang="en-IN" sz="1400"/>
              <a:t>Coverage           	     0.041118   0.006726   6.113    1.03e-09 ***</a:t>
            </a:r>
            <a:br>
              <a:rPr lang="en-IN" sz="1400"/>
            </a:br>
            <a:r>
              <a:rPr lang="en-IN" sz="1400"/>
              <a:t>EmploymentStatus      	     0.082620   0.008563   9.648    &lt; 2e-16 ***</a:t>
            </a:r>
            <a:br>
              <a:rPr lang="en-IN" sz="1400"/>
            </a:br>
            <a:r>
              <a:rPr lang="en-IN" sz="1400"/>
              <a:t>`Monthly Premium Auto`      0.672632   0.019819  33.939   &lt; 2e-16 ***</a:t>
            </a:r>
            <a:br>
              <a:rPr lang="en-IN" sz="1400"/>
            </a:br>
            <a:r>
              <a:rPr lang="en-IN" sz="1400"/>
              <a:t>`Number of Policies`    	     0.351835   0.005284  66.581   &lt; 2e-16 ***</a:t>
            </a:r>
            <a:br>
              <a:rPr lang="en-IN" sz="1400"/>
            </a:br>
            <a:r>
              <a:rPr lang="en-IN" sz="1400"/>
              <a:t>`Vehicle Class`      	   -0.064015   0.007563  -8.464     &lt; 2e-16 ***</a:t>
            </a:r>
            <a:br>
              <a:rPr lang="en-IN" sz="1400"/>
            </a:br>
            <a:r>
              <a:rPr lang="en-IN" sz="1400"/>
              <a:t>---</a:t>
            </a:r>
            <a:br>
              <a:rPr lang="en-IN" sz="1400"/>
            </a:br>
            <a:r>
              <a:rPr lang="en-IN" sz="1400"/>
              <a:t>Signif. codes:  0 ‘***’ 0.001 ‘**’ 0.01 ‘*’ 0.05 ‘.’ 0.1 ‘ ’ 1</a:t>
            </a:r>
            <a:br>
              <a:rPr lang="en-IN" sz="1400"/>
            </a:br>
            <a:br>
              <a:rPr lang="en-IN" sz="1400"/>
            </a:br>
            <a:r>
              <a:rPr lang="en-IN" sz="1400"/>
              <a:t>Residual standard error: 0.3193 on 7301 degrees of freedom</a:t>
            </a:r>
            <a:br>
              <a:rPr lang="en-IN" sz="1400"/>
            </a:br>
            <a:r>
              <a:rPr lang="en-IN" sz="1400"/>
              <a:t>Multiple R-squared:  0.4882,	Adjusted R-squared:  0.4878 </a:t>
            </a:r>
            <a:br>
              <a:rPr lang="en-IN" sz="1400"/>
            </a:br>
            <a:r>
              <a:rPr lang="en-IN" sz="1400"/>
              <a:t>F-statistic:  1393 on 5 and 7301 DF,  p-value: &lt; 2.2e-16</a:t>
            </a:r>
            <a:br>
              <a:rPr lang="en-IN" sz="1400"/>
            </a:br>
            <a:r>
              <a:rPr lang="en-IN" sz="1400"/>
              <a:t> </a:t>
            </a:r>
            <a:endParaRPr sz="1400"/>
          </a:p>
        </p:txBody>
      </p:sp>
      <p:sp>
        <p:nvSpPr>
          <p:cNvPr id="97" name="Google Shape;97;p15"/>
          <p:cNvSpPr txBox="1"/>
          <p:nvPr/>
        </p:nvSpPr>
        <p:spPr>
          <a:xfrm>
            <a:off x="683653" y="55324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MAPE – Value</a:t>
            </a: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→    0.03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6257282" y="2825666"/>
            <a:ext cx="328352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600" u="none" cap="none" strike="noStrike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All Variables are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600" u="none" cap="none" strike="noStrike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Significant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600" u="none" cap="none" strike="noStrike">
                <a:solidFill>
                  <a:srgbClr val="8296B0"/>
                </a:solidFill>
                <a:latin typeface="Calibri"/>
                <a:ea typeface="Calibri"/>
                <a:cs typeface="Calibri"/>
                <a:sym typeface="Calibri"/>
              </a:rPr>
              <a:t> P – Value &lt; 0.05</a:t>
            </a:r>
            <a:endParaRPr b="0" i="0" sz="3600" u="none" cap="none" strike="noStrike">
              <a:solidFill>
                <a:srgbClr val="8296B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6003633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413198" y="4939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>
                <a:solidFill>
                  <a:srgbClr val="FF0000"/>
                </a:solidFill>
              </a:rPr>
              <a:t>Assumption of Regression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13198" y="1705205"/>
            <a:ext cx="28769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1.)Auto-correlated</a:t>
            </a:r>
            <a:endParaRPr b="1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932372" y="2553714"/>
            <a:ext cx="399083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lag Autocorrelation D-W Statistic p-value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1    -0.004887575      2.009598    0.67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Alternative hypothesis: rho !=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6003634" y="2967335"/>
            <a:ext cx="1847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453244" y="3890665"/>
            <a:ext cx="31232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2.) Multicollinearity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1582143" y="4705983"/>
            <a:ext cx="398865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	     VIF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Coverage   		1.420997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EmploymentStatus	1.000506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Premium Auto	1.604003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Policies	1.000813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 Class                         1.170987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834278" y="2967335"/>
            <a:ext cx="2609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 –value should be &gt; 0.05</a:t>
            </a:r>
            <a:endParaRPr b="1"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5900395" y="5231869"/>
            <a:ext cx="1829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VIF Should be &lt; 2</a:t>
            </a:r>
            <a:endParaRPr b="1" sz="1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360816" y="606550"/>
            <a:ext cx="33080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2.) Homoscedasticity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571" y="1761468"/>
            <a:ext cx="7984902" cy="4240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9290286" y="2967335"/>
            <a:ext cx="234333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Residual plot should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be random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838200" y="-13845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IN">
                <a:solidFill>
                  <a:srgbClr val="0070C0"/>
                </a:solidFill>
              </a:rPr>
              <a:t>Monthly Premium Auto V/S CLV</a:t>
            </a:r>
            <a:endParaRPr b="1">
              <a:solidFill>
                <a:srgbClr val="0070C0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444" y="933395"/>
            <a:ext cx="7810181" cy="4605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8863580" y="2117329"/>
            <a:ext cx="2414444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PREMIUM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EXTENDED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719437" y="5737035"/>
            <a:ext cx="701551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Monthly Premium Auto increases,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Lifetime Value is also increases</a:t>
            </a:r>
            <a:endParaRPr b="0" sz="32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51825" y="2878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Calibri"/>
              <a:buNone/>
            </a:pPr>
            <a:r>
              <a:rPr b="1" lang="en-IN" sz="4800">
                <a:solidFill>
                  <a:srgbClr val="0070C0"/>
                </a:solidFill>
              </a:rPr>
              <a:t>Number of Policies V/S CLV</a:t>
            </a:r>
            <a:endParaRPr b="1" sz="4800">
              <a:solidFill>
                <a:srgbClr val="0070C0"/>
              </a:solidFill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274" y="1916014"/>
            <a:ext cx="6284895" cy="4317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9"/>
          <p:cNvCxnSpPr/>
          <p:nvPr/>
        </p:nvCxnSpPr>
        <p:spPr>
          <a:xfrm flipH="1" rot="10800000">
            <a:off x="2356834" y="2962141"/>
            <a:ext cx="2395470" cy="1687132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" name="Google Shape;134;p19"/>
          <p:cNvSpPr/>
          <p:nvPr/>
        </p:nvSpPr>
        <p:spPr>
          <a:xfrm>
            <a:off x="7416291" y="3057490"/>
            <a:ext cx="475675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Number of Policies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increases,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Lifetime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is increases</a:t>
            </a:r>
            <a:endParaRPr b="0" sz="36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3679" y="1911246"/>
            <a:ext cx="5480180" cy="429636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/>
          <p:nvPr/>
        </p:nvSpPr>
        <p:spPr>
          <a:xfrm>
            <a:off x="113964" y="2696879"/>
            <a:ext cx="626235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Frequency of </a:t>
            </a:r>
            <a:r>
              <a:rPr b="0" lang="en-IN" sz="3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Policies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decreases then increases</a:t>
            </a:r>
            <a:endParaRPr b="0" sz="36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825321" y="2878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Calibri"/>
              <a:buNone/>
            </a:pPr>
            <a:r>
              <a:rPr b="1" lang="en-IN" sz="4800">
                <a:solidFill>
                  <a:srgbClr val="0070C0"/>
                </a:solidFill>
              </a:rPr>
              <a:t>Number of Policies V/S CLV</a:t>
            </a:r>
            <a:endParaRPr b="1" sz="48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Calibri"/>
              <a:buNone/>
            </a:pPr>
            <a:r>
              <a:rPr b="1" lang="en-IN" sz="4800">
                <a:solidFill>
                  <a:srgbClr val="0070C0"/>
                </a:solidFill>
              </a:rPr>
              <a:t>Employment Status V/S CLV</a:t>
            </a:r>
            <a:endParaRPr b="1" sz="4800">
              <a:solidFill>
                <a:srgbClr val="0070C0"/>
              </a:solidFill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13" y="1705190"/>
            <a:ext cx="5537914" cy="463121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/>
          <p:nvPr/>
        </p:nvSpPr>
        <p:spPr>
          <a:xfrm>
            <a:off x="6014005" y="2755303"/>
            <a:ext cx="5782929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400" cap="none">
                <a:solidFill>
                  <a:srgbClr val="53575C"/>
                </a:solidFill>
                <a:latin typeface="Calibri"/>
                <a:ea typeface="Calibri"/>
                <a:cs typeface="Calibri"/>
                <a:sym typeface="Calibri"/>
              </a:rPr>
              <a:t>As Employment status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400" cap="none">
                <a:solidFill>
                  <a:srgbClr val="53575C"/>
                </a:solidFill>
                <a:latin typeface="Calibri"/>
                <a:ea typeface="Calibri"/>
                <a:cs typeface="Calibri"/>
                <a:sym typeface="Calibri"/>
              </a:rPr>
              <a:t>Customer Lifetime Value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400" cap="none">
                <a:solidFill>
                  <a:srgbClr val="53575C"/>
                </a:solidFill>
                <a:latin typeface="Calibri"/>
                <a:ea typeface="Calibri"/>
                <a:cs typeface="Calibri"/>
                <a:sym typeface="Calibri"/>
              </a:rPr>
              <a:t> is also increases</a:t>
            </a:r>
            <a:endParaRPr b="0" sz="4400" cap="none">
              <a:solidFill>
                <a:srgbClr val="5357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