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72" r:id="rId2"/>
    <p:sldId id="281" r:id="rId3"/>
    <p:sldId id="280" r:id="rId4"/>
    <p:sldId id="282" r:id="rId5"/>
    <p:sldId id="273" r:id="rId6"/>
    <p:sldId id="274" r:id="rId7"/>
    <p:sldId id="283" r:id="rId8"/>
    <p:sldId id="275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5/21/2018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5/21/2018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suruchiP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 | C Programming Language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225786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Varun Kumar</a:t>
            </a:r>
          </a:p>
          <a:p>
            <a:r>
              <a:rPr lang="en-US" dirty="0">
                <a:solidFill>
                  <a:srgbClr val="FF0000"/>
                </a:solidFill>
              </a:rPr>
              <a:t>https://www.youtube.com/channel/UCxm3FpForaKwGZ6skQMdUxQ</a:t>
            </a:r>
          </a:p>
          <a:p>
            <a:r>
              <a:rPr lang="en-US" dirty="0">
                <a:solidFill>
                  <a:srgbClr val="0070C0"/>
                </a:solidFill>
                <a:hlinkClick r:id="rId3"/>
              </a:rPr>
              <a:t>https://www.facebook.com/suruchiPY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https://github.com/varunjha089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4223-18E5-428B-8D48-1F236DCFF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Logical Operator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6FB129E-07F2-4E5A-9A97-2C26472DE5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434739"/>
              </p:ext>
            </p:extLst>
          </p:nvPr>
        </p:nvGraphicFramePr>
        <p:xfrm>
          <a:off x="609600" y="1935163"/>
          <a:ext cx="10972800" cy="16916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675841984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854209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Example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457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 – x &amp;&amp;y ( is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True</a:t>
                      </a:r>
                      <a:r>
                        <a:rPr lang="en-US" dirty="0"/>
                        <a:t> if x and y is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True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52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 – x||y ( is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True</a:t>
                      </a:r>
                      <a:r>
                        <a:rPr lang="en-US" dirty="0"/>
                        <a:t> if any of x and y is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True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56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- !x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dirty="0"/>
                        <a:t> !y ( is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True</a:t>
                      </a:r>
                      <a:r>
                        <a:rPr lang="en-US" dirty="0"/>
                        <a:t> only if x and y is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False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544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06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0420-D84B-4667-BB19-777114DD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types of </a:t>
            </a:r>
            <a:r>
              <a:rPr lang="en-US" dirty="0">
                <a:solidFill>
                  <a:srgbClr val="FF0000"/>
                </a:solidFill>
              </a:rPr>
              <a:t>expression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CD98146-07B4-4ED7-934D-3C9230DCED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030702"/>
              </p:ext>
            </p:extLst>
          </p:nvPr>
        </p:nvGraphicFramePr>
        <p:xfrm>
          <a:off x="609600" y="1974574"/>
          <a:ext cx="10972800" cy="278503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6684753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3368487865"/>
                    </a:ext>
                  </a:extLst>
                </a:gridCol>
              </a:tblGrid>
              <a:tr h="367653">
                <a:tc>
                  <a:txBody>
                    <a:bodyPr/>
                    <a:lstStyle/>
                    <a:p>
                      <a:r>
                        <a:rPr lang="en-US" sz="3200" i="1" u="sng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i="1" u="sng" dirty="0"/>
                        <a:t>is True 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470081"/>
                  </a:ext>
                </a:extLst>
              </a:tr>
              <a:tr h="367653">
                <a:tc>
                  <a:txBody>
                    <a:bodyPr/>
                    <a:lstStyle/>
                    <a:p>
                      <a:r>
                        <a:rPr lang="en-US" dirty="0"/>
                        <a:t>x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==</a:t>
                      </a:r>
                      <a:r>
                        <a:rPr lang="en-US" dirty="0"/>
                        <a:t> 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is equals to</a:t>
                      </a:r>
                      <a:r>
                        <a:rPr lang="en-US" dirty="0"/>
                        <a:t>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649090"/>
                  </a:ext>
                </a:extLst>
              </a:tr>
              <a:tr h="367653">
                <a:tc>
                  <a:txBody>
                    <a:bodyPr/>
                    <a:lstStyle/>
                    <a:p>
                      <a:r>
                        <a:rPr lang="en-US" dirty="0"/>
                        <a:t>x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!=</a:t>
                      </a:r>
                      <a:r>
                        <a:rPr lang="en-US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is not equals to</a:t>
                      </a:r>
                      <a:r>
                        <a:rPr lang="en-US" dirty="0"/>
                        <a:t>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615321"/>
                  </a:ext>
                </a:extLst>
              </a:tr>
              <a:tr h="367653">
                <a:tc>
                  <a:txBody>
                    <a:bodyPr/>
                    <a:lstStyle/>
                    <a:p>
                      <a:r>
                        <a:rPr lang="en-US" dirty="0"/>
                        <a:t>x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is less than</a:t>
                      </a:r>
                      <a:r>
                        <a:rPr lang="en-US" dirty="0"/>
                        <a:t>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958378"/>
                  </a:ext>
                </a:extLst>
              </a:tr>
              <a:tr h="367653">
                <a:tc>
                  <a:txBody>
                    <a:bodyPr/>
                    <a:lstStyle/>
                    <a:p>
                      <a:r>
                        <a:rPr lang="en-US" dirty="0"/>
                        <a:t>x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&gt;</a:t>
                      </a:r>
                      <a:r>
                        <a:rPr lang="en-US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is greater than</a:t>
                      </a:r>
                      <a:r>
                        <a:rPr lang="en-US" dirty="0"/>
                        <a:t> 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072193"/>
                  </a:ext>
                </a:extLst>
              </a:tr>
              <a:tr h="367653">
                <a:tc>
                  <a:txBody>
                    <a:bodyPr/>
                    <a:lstStyle/>
                    <a:p>
                      <a:r>
                        <a:rPr lang="en-US" dirty="0"/>
                        <a:t>x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&lt;=</a:t>
                      </a:r>
                      <a:r>
                        <a:rPr lang="en-US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is less than or equals to</a:t>
                      </a:r>
                      <a:r>
                        <a:rPr lang="en-US" dirty="0"/>
                        <a:t>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754922"/>
                  </a:ext>
                </a:extLst>
              </a:tr>
              <a:tr h="367653">
                <a:tc>
                  <a:txBody>
                    <a:bodyPr/>
                    <a:lstStyle/>
                    <a:p>
                      <a:r>
                        <a:rPr lang="en-US" dirty="0"/>
                        <a:t>x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&gt;=</a:t>
                      </a:r>
                      <a:r>
                        <a:rPr lang="en-US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is greater than or equals to</a:t>
                      </a:r>
                      <a:r>
                        <a:rPr lang="en-US" dirty="0"/>
                        <a:t>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6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80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5839-BAC9-44FF-9B90-C4B64E9C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</a:t>
            </a:r>
            <a:r>
              <a:rPr lang="en-US" dirty="0">
                <a:solidFill>
                  <a:srgbClr val="FF0000"/>
                </a:solidFill>
              </a:rPr>
              <a:t>Decision Control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087B7-5258-4E0E-83E0-1B17BAAD3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dirty="0">
                <a:solidFill>
                  <a:srgbClr val="7030A0"/>
                </a:solidFill>
              </a:rPr>
              <a:t>Four</a:t>
            </a:r>
            <a:r>
              <a:rPr lang="en-US" dirty="0"/>
              <a:t> types of decision control statement :-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if </a:t>
            </a:r>
            <a:r>
              <a:rPr lang="en-US" dirty="0">
                <a:solidFill>
                  <a:srgbClr val="0070C0"/>
                </a:solidFill>
              </a:rPr>
              <a:t>statement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2.  </a:t>
            </a:r>
            <a:r>
              <a:rPr lang="en-US" dirty="0">
                <a:solidFill>
                  <a:srgbClr val="FF0000"/>
                </a:solidFill>
              </a:rPr>
              <a:t>if-else </a:t>
            </a:r>
            <a:r>
              <a:rPr lang="en-US" dirty="0">
                <a:solidFill>
                  <a:srgbClr val="0070C0"/>
                </a:solidFill>
              </a:rPr>
              <a:t>statement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if….else if….else </a:t>
            </a:r>
            <a:r>
              <a:rPr lang="en-US" dirty="0">
                <a:solidFill>
                  <a:srgbClr val="0070C0"/>
                </a:solidFill>
              </a:rPr>
              <a:t>statement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4.  </a:t>
            </a:r>
            <a:r>
              <a:rPr lang="en-US" dirty="0">
                <a:solidFill>
                  <a:srgbClr val="00B050"/>
                </a:solidFill>
              </a:rPr>
              <a:t>Nested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if-else </a:t>
            </a:r>
            <a:r>
              <a:rPr lang="en-US" dirty="0">
                <a:solidFill>
                  <a:srgbClr val="0070C0"/>
                </a:solidFill>
              </a:rPr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149646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statement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C the </a:t>
            </a: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is a </a:t>
            </a:r>
            <a:r>
              <a:rPr lang="en-US" dirty="0">
                <a:solidFill>
                  <a:srgbClr val="0070C0"/>
                </a:solidFill>
              </a:rPr>
              <a:t>keyword </a:t>
            </a:r>
          </a:p>
          <a:p>
            <a:r>
              <a:rPr lang="en-US" dirty="0"/>
              <a:t>The if keyword tells the compiler that if the condition inside the parenthesis is 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then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execute</a:t>
            </a:r>
            <a:r>
              <a:rPr lang="en-US" dirty="0"/>
              <a:t> the statement’s inside the curly braces and if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then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skip</a:t>
            </a:r>
            <a:r>
              <a:rPr lang="en-US" dirty="0"/>
              <a:t> this.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syntax</a:t>
            </a:r>
            <a:r>
              <a:rPr lang="en-US" dirty="0"/>
              <a:t> of </a:t>
            </a: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is :-</a:t>
            </a:r>
          </a:p>
          <a:p>
            <a:r>
              <a:rPr lang="en-US" dirty="0"/>
              <a:t>if( </a:t>
            </a:r>
            <a:r>
              <a:rPr lang="en-US" dirty="0">
                <a:solidFill>
                  <a:srgbClr val="7030A0"/>
                </a:solidFill>
              </a:rPr>
              <a:t>condition</a:t>
            </a:r>
            <a:r>
              <a:rPr lang="en-US" dirty="0"/>
              <a:t> ){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B050"/>
                </a:solidFill>
              </a:rPr>
              <a:t>statement1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B050"/>
                </a:solidFill>
              </a:rPr>
              <a:t>statement2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……………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B050"/>
                </a:solidFill>
              </a:rPr>
              <a:t>statement 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}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>
                <a:solidFill>
                  <a:srgbClr val="00B050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en-US" dirty="0"/>
              <a:t> statement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>
                <a:solidFill>
                  <a:srgbClr val="00B0F0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en-US" dirty="0"/>
              <a:t> statement is used when the </a:t>
            </a:r>
            <a:r>
              <a:rPr lang="en-US" dirty="0">
                <a:solidFill>
                  <a:srgbClr val="00B050"/>
                </a:solidFill>
              </a:rPr>
              <a:t>condition</a:t>
            </a:r>
            <a:r>
              <a:rPr lang="en-US" dirty="0"/>
              <a:t> of </a:t>
            </a: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statement is </a:t>
            </a:r>
            <a:r>
              <a:rPr lang="en-US" dirty="0">
                <a:solidFill>
                  <a:srgbClr val="00B050"/>
                </a:solidFill>
              </a:rPr>
              <a:t>false</a:t>
            </a:r>
            <a:r>
              <a:rPr lang="en-US" dirty="0"/>
              <a:t> and </a:t>
            </a:r>
            <a:r>
              <a:rPr lang="en-US" u="sng" dirty="0"/>
              <a:t>we still wants to say something to user</a:t>
            </a:r>
          </a:p>
          <a:p>
            <a:r>
              <a:rPr lang="en-US" b="1" dirty="0">
                <a:solidFill>
                  <a:srgbClr val="FF0000"/>
                </a:solidFill>
              </a:rPr>
              <a:t>NOTE </a:t>
            </a:r>
            <a:r>
              <a:rPr lang="en-US" b="1" dirty="0">
                <a:solidFill>
                  <a:srgbClr val="7030A0"/>
                </a:solidFill>
              </a:rPr>
              <a:t>:-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else</a:t>
            </a:r>
            <a:r>
              <a:rPr lang="en-US" b="1" dirty="0">
                <a:solidFill>
                  <a:srgbClr val="00B0F0"/>
                </a:solidFill>
              </a:rPr>
              <a:t> block statement will execute only if the condition of </a:t>
            </a:r>
            <a:r>
              <a:rPr lang="en-US" b="1" dirty="0">
                <a:solidFill>
                  <a:srgbClr val="FF0000"/>
                </a:solidFill>
              </a:rPr>
              <a:t>if</a:t>
            </a:r>
            <a:r>
              <a:rPr lang="en-US" b="1" dirty="0">
                <a:solidFill>
                  <a:srgbClr val="00B0F0"/>
                </a:solidFill>
              </a:rPr>
              <a:t> will become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b="1" dirty="0">
                <a:solidFill>
                  <a:srgbClr val="00B0F0"/>
                </a:solidFill>
              </a:rPr>
              <a:t> somehow.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The syntax of </a:t>
            </a: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>
                <a:solidFill>
                  <a:srgbClr val="00B0F0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en-US" dirty="0"/>
              <a:t> statement is :-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( </a:t>
            </a:r>
            <a:r>
              <a:rPr lang="en-US" dirty="0">
                <a:solidFill>
                  <a:srgbClr val="00B0F0"/>
                </a:solidFill>
              </a:rPr>
              <a:t>condition 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statement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else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statement_to_be_executed_if_condition_is_false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F52D-743A-4E61-A5B4-396B1DDA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If...else if...else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6AC72-E6F0-4395-A450-9C1ADD312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This statement is used when there is multiple condition have to be checked</a:t>
            </a:r>
          </a:p>
          <a:p>
            <a:r>
              <a:rPr lang="en-US" dirty="0">
                <a:solidFill>
                  <a:srgbClr val="FF0000"/>
                </a:solidFill>
              </a:rPr>
              <a:t>NOTE </a:t>
            </a:r>
            <a:r>
              <a:rPr lang="en-US" dirty="0">
                <a:solidFill>
                  <a:srgbClr val="7030A0"/>
                </a:solidFill>
              </a:rPr>
              <a:t>:-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next</a:t>
            </a:r>
            <a:r>
              <a:rPr lang="en-US" dirty="0">
                <a:solidFill>
                  <a:srgbClr val="00B0F0"/>
                </a:solidFill>
              </a:rPr>
              <a:t> condition will only checked if the condition </a:t>
            </a:r>
            <a:r>
              <a:rPr lang="en-US" dirty="0">
                <a:solidFill>
                  <a:srgbClr val="FF0000"/>
                </a:solidFill>
              </a:rPr>
              <a:t>above</a:t>
            </a:r>
            <a:r>
              <a:rPr lang="en-US" dirty="0">
                <a:solidFill>
                  <a:srgbClr val="00B0F0"/>
                </a:solidFill>
              </a:rPr>
              <a:t> becomes </a:t>
            </a:r>
            <a:r>
              <a:rPr lang="en-US" dirty="0">
                <a:solidFill>
                  <a:srgbClr val="FF0000"/>
                </a:solidFill>
              </a:rPr>
              <a:t>false </a:t>
            </a:r>
            <a:r>
              <a:rPr lang="en-US" dirty="0">
                <a:solidFill>
                  <a:srgbClr val="00B0F0"/>
                </a:solidFill>
              </a:rPr>
              <a:t>and vice-versa.</a:t>
            </a:r>
          </a:p>
          <a:p>
            <a:r>
              <a:rPr lang="en-US" dirty="0"/>
              <a:t>The syntax of this is :-</a:t>
            </a:r>
          </a:p>
          <a:p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( </a:t>
            </a:r>
            <a:r>
              <a:rPr lang="en-US" dirty="0">
                <a:solidFill>
                  <a:srgbClr val="00B0F0"/>
                </a:solidFill>
              </a:rPr>
              <a:t>condition1 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7030A0"/>
                </a:solidFill>
              </a:rPr>
              <a:t>statement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else if</a:t>
            </a:r>
            <a:r>
              <a:rPr lang="en-US" dirty="0"/>
              <a:t>( </a:t>
            </a:r>
            <a:r>
              <a:rPr lang="en-US" dirty="0">
                <a:solidFill>
                  <a:srgbClr val="00B0F0"/>
                </a:solidFill>
              </a:rPr>
              <a:t>condition2</a:t>
            </a:r>
            <a:r>
              <a:rPr lang="en-US" dirty="0"/>
              <a:t> ){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7030A0"/>
                </a:solidFill>
              </a:rPr>
              <a:t>statement</a:t>
            </a:r>
            <a:r>
              <a:rPr lang="en-US" dirty="0"/>
              <a:t>;  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7030A0"/>
                </a:solidFill>
              </a:rPr>
              <a:t>statement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3697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Nested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if-else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if-else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if….else if….else</a:t>
            </a:r>
            <a:r>
              <a:rPr lang="en-US" dirty="0"/>
              <a:t> statement is really a great and handy tool to check several condition one in a single move but it we want the program to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check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another condition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only</a:t>
            </a:r>
            <a:r>
              <a:rPr lang="en-US" dirty="0"/>
              <a:t> if first condition is true then </a:t>
            </a:r>
            <a:r>
              <a:rPr lang="en-US" dirty="0">
                <a:solidFill>
                  <a:srgbClr val="00B0F0"/>
                </a:solidFill>
              </a:rPr>
              <a:t>nested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if-else</a:t>
            </a:r>
            <a:r>
              <a:rPr lang="en-US" dirty="0"/>
              <a:t> comes into play. </a:t>
            </a:r>
          </a:p>
          <a:p>
            <a:r>
              <a:rPr lang="en-US" dirty="0"/>
              <a:t>The syntax of nested if-else is:-</a:t>
            </a:r>
          </a:p>
          <a:p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condition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.………………………………;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condition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     …………………………..;</a:t>
            </a:r>
          </a:p>
          <a:p>
            <a:pPr marL="0" indent="0">
              <a:buNone/>
            </a:pPr>
            <a:r>
              <a:rPr lang="en-US" dirty="0"/>
              <a:t>           }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>
                <a:solidFill>
                  <a:srgbClr val="FF0000"/>
                </a:solidFill>
              </a:rPr>
              <a:t>else</a:t>
            </a:r>
          </a:p>
          <a:p>
            <a:pPr marL="0" indent="0">
              <a:buNone/>
            </a:pPr>
            <a:r>
              <a:rPr lang="en-US" dirty="0"/>
              <a:t>               .... </a:t>
            </a:r>
            <a:r>
              <a:rPr lang="en-US" dirty="0">
                <a:solidFill>
                  <a:srgbClr val="7030A0"/>
                </a:solidFill>
              </a:rPr>
              <a:t>Not compulsory</a:t>
            </a:r>
            <a:r>
              <a:rPr lang="en-US" dirty="0"/>
              <a:t> ….;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else</a:t>
            </a:r>
          </a:p>
          <a:p>
            <a:pPr marL="0" indent="0">
              <a:buNone/>
            </a:pPr>
            <a:r>
              <a:rPr lang="en-US" dirty="0"/>
              <a:t>              …. </a:t>
            </a:r>
            <a:r>
              <a:rPr lang="en-US" dirty="0">
                <a:solidFill>
                  <a:srgbClr val="7030A0"/>
                </a:solidFill>
              </a:rPr>
              <a:t>Not compulsory</a:t>
            </a:r>
            <a:r>
              <a:rPr lang="en-US" dirty="0"/>
              <a:t> ....;</a:t>
            </a:r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B3D1-F1D7-415F-BE17-37FBB0F0E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to the </a:t>
            </a:r>
            <a:r>
              <a:rPr lang="en-US" dirty="0">
                <a:solidFill>
                  <a:srgbClr val="FF0000"/>
                </a:solidFill>
              </a:rPr>
              <a:t>code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ppt</a:t>
            </a:r>
            <a:r>
              <a:rPr lang="en-US" dirty="0"/>
              <a:t> of this tutorial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083EDFF-C8CF-40EF-A5DB-399FDF63B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https://github.com/varunjha089/aku-fit-exam</a:t>
            </a:r>
          </a:p>
        </p:txBody>
      </p:sp>
    </p:spTree>
    <p:extLst>
      <p:ext uri="{BB962C8B-B14F-4D97-AF65-F5344CB8AC3E}">
        <p14:creationId xmlns:p14="http://schemas.microsoft.com/office/powerpoint/2010/main" val="90136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 Programming Language</Template>
  <TotalTime>872</TotalTime>
  <Words>508</Words>
  <Application>Microsoft Office PowerPoint</Application>
  <PresentationFormat>Widescreen</PresentationFormat>
  <Paragraphs>85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Century Gothic</vt:lpstr>
      <vt:lpstr>Palatino Linotype</vt:lpstr>
      <vt:lpstr>Wingdings 2</vt:lpstr>
      <vt:lpstr>Presentation on brainstorming</vt:lpstr>
      <vt:lpstr>2 | C Programming Language</vt:lpstr>
      <vt:lpstr>Logical Operator</vt:lpstr>
      <vt:lpstr>Some types of expression</vt:lpstr>
      <vt:lpstr>Types of Decision Control Statement</vt:lpstr>
      <vt:lpstr>The if statement</vt:lpstr>
      <vt:lpstr>The if-else statement</vt:lpstr>
      <vt:lpstr> The If...else if...else Statement</vt:lpstr>
      <vt:lpstr>Nested if-else</vt:lpstr>
      <vt:lpstr>Link to the code and ppt of this 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| C Programming Language</dc:title>
  <dc:creator>19varun11@gmail.com</dc:creator>
  <cp:lastModifiedBy>19varun11@gmail.com</cp:lastModifiedBy>
  <cp:revision>20</cp:revision>
  <dcterms:created xsi:type="dcterms:W3CDTF">2018-05-21T01:17:16Z</dcterms:created>
  <dcterms:modified xsi:type="dcterms:W3CDTF">2018-05-21T15:50:03Z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