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1e9b2b5e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1e9b2b5e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1e9b2b5e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1e9b2b5e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1e9b2b5e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1e9b2b5e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e9b2b5e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e9b2b5e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e9b2b5e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e9b2b5e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e9b2b5e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e9b2b5e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1e9b2b5e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1e9b2b5e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1e9b2b5e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1e9b2b5e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e9b2b5e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1e9b2b5e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1e9b2b5e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1e9b2b5e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e9b2b5e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e9b2b5e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92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SOCIAL IMPACT</a:t>
            </a:r>
            <a:endParaRPr/>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SafePass provides means to the users to be able to cautiously select their transit route.</a:t>
            </a:r>
            <a:endParaRPr sz="1500"/>
          </a:p>
          <a:p>
            <a:pPr indent="-323850" lvl="0" marL="457200" rtl="0" algn="l">
              <a:spcBef>
                <a:spcPts val="0"/>
              </a:spcBef>
              <a:spcAft>
                <a:spcPts val="0"/>
              </a:spcAft>
              <a:buSzPts val="1500"/>
              <a:buChar char="●"/>
            </a:pPr>
            <a:r>
              <a:rPr lang="en" sz="1500"/>
              <a:t>SafePass can be used to identify the areas for which the police </a:t>
            </a:r>
            <a:r>
              <a:rPr lang="en" sz="1500"/>
              <a:t>patrolling</a:t>
            </a:r>
            <a:r>
              <a:rPr lang="en" sz="1500"/>
              <a:t> needs to be ramped up.</a:t>
            </a:r>
            <a:endParaRPr sz="1500"/>
          </a:p>
          <a:p>
            <a:pPr indent="-323850" lvl="0" marL="457200" rtl="0" algn="l">
              <a:spcBef>
                <a:spcPts val="0"/>
              </a:spcBef>
              <a:spcAft>
                <a:spcPts val="0"/>
              </a:spcAft>
              <a:buSzPts val="1500"/>
              <a:buChar char="●"/>
            </a:pPr>
            <a:r>
              <a:rPr lang="en" sz="1500"/>
              <a:t>SafePass can</a:t>
            </a:r>
            <a:r>
              <a:rPr lang="en" sz="1500"/>
              <a:t> be used to determine what segments of the population are more susceptible to crimes at what locations and times.</a:t>
            </a:r>
            <a:endParaRPr sz="1500"/>
          </a:p>
          <a:p>
            <a:pPr indent="-323850" lvl="0" marL="457200" rtl="0" algn="l">
              <a:spcBef>
                <a:spcPts val="0"/>
              </a:spcBef>
              <a:spcAft>
                <a:spcPts val="0"/>
              </a:spcAft>
              <a:buSzPts val="1500"/>
              <a:buChar char="●"/>
            </a:pPr>
            <a:r>
              <a:rPr lang="en" sz="1500"/>
              <a:t>Apart from the obvious use of the application for finding the safe path, the analytical work behind the app also helps us identify trends in targeted crimes.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Feasibility </a:t>
            </a:r>
            <a:endParaRPr/>
          </a:p>
          <a:p>
            <a:pPr indent="0" lvl="0" marL="0" rtl="0" algn="ctr">
              <a:spcBef>
                <a:spcPts val="0"/>
              </a:spcBef>
              <a:spcAft>
                <a:spcPts val="0"/>
              </a:spcAft>
              <a:buNone/>
            </a:pPr>
            <a:r>
              <a:rPr lang="en"/>
              <a:t>and </a:t>
            </a:r>
            <a:endParaRPr/>
          </a:p>
          <a:p>
            <a:pPr indent="0" lvl="0" marL="0" rtl="0" algn="ctr">
              <a:spcBef>
                <a:spcPts val="0"/>
              </a:spcBef>
              <a:spcAft>
                <a:spcPts val="0"/>
              </a:spcAft>
              <a:buNone/>
            </a:pPr>
            <a:r>
              <a:rPr lang="en"/>
              <a:t>Scalability</a:t>
            </a:r>
            <a:endParaRPr/>
          </a:p>
        </p:txBody>
      </p:sp>
      <p:sp>
        <p:nvSpPr>
          <p:cNvPr id="125" name="Google Shape;125;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Consistent periodic retraining of the model with new data is required to keep the results well-balanced, curated and relevant.</a:t>
            </a:r>
            <a:br>
              <a:rPr lang="en" sz="1800"/>
            </a:br>
            <a:endParaRPr sz="1800"/>
          </a:p>
          <a:p>
            <a:pPr indent="-342900" lvl="0" marL="457200" rtl="0" algn="l">
              <a:spcBef>
                <a:spcPts val="0"/>
              </a:spcBef>
              <a:spcAft>
                <a:spcPts val="0"/>
              </a:spcAft>
              <a:buSzPts val="1800"/>
              <a:buChar char="●"/>
            </a:pPr>
            <a:r>
              <a:rPr lang="en" sz="1800"/>
              <a:t>We can increase the scalability and use cases of the model by incorporating the data from different relevant datasets and increasing the time frame of our data.</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FUTURE WORK</a:t>
            </a:r>
            <a:endParaRPr/>
          </a:p>
        </p:txBody>
      </p:sp>
      <p:sp>
        <p:nvSpPr>
          <p:cNvPr id="131" name="Google Shape;131;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Adding GPS feature</a:t>
            </a:r>
            <a:br>
              <a:rPr lang="en" sz="2000"/>
            </a:br>
            <a:endParaRPr sz="2000"/>
          </a:p>
          <a:p>
            <a:pPr indent="-355600" lvl="0" marL="457200" rtl="0" algn="l">
              <a:spcBef>
                <a:spcPts val="0"/>
              </a:spcBef>
              <a:spcAft>
                <a:spcPts val="0"/>
              </a:spcAft>
              <a:buSzPts val="2000"/>
              <a:buChar char="●"/>
            </a:pPr>
            <a:r>
              <a:rPr lang="en" sz="2000"/>
              <a:t>Incorporating the transport choice option for the users</a:t>
            </a:r>
            <a:br>
              <a:rPr lang="en" sz="2000"/>
            </a:br>
            <a:endParaRPr sz="2000"/>
          </a:p>
          <a:p>
            <a:pPr indent="-355600" lvl="0" marL="457200" rtl="0" algn="l">
              <a:spcBef>
                <a:spcPts val="0"/>
              </a:spcBef>
              <a:spcAft>
                <a:spcPts val="0"/>
              </a:spcAft>
              <a:buSzPts val="2000"/>
              <a:buChar char="●"/>
            </a:pPr>
            <a:r>
              <a:rPr lang="en" sz="2000"/>
              <a:t>Larger dataset for predicting accurate categorization of clusters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a:t>SafePass </a:t>
            </a:r>
            <a:r>
              <a:rPr lang="en"/>
              <a:t>is a novel street navigation application that enables us to successfully find the safest of all paths using multi-criteria parameters of crimes happening in the locality, thus choosing the best path to safely reach the destination.</a:t>
            </a:r>
            <a:endParaRPr/>
          </a:p>
          <a:p>
            <a:pPr indent="0" lvl="0" marL="0" rtl="0" algn="l">
              <a:spcBef>
                <a:spcPts val="1200"/>
              </a:spcBef>
              <a:spcAft>
                <a:spcPts val="1200"/>
              </a:spcAft>
              <a:buNone/>
            </a:pPr>
            <a:r>
              <a:rPr b="1" lang="en"/>
              <a:t>SafePass </a:t>
            </a:r>
            <a:r>
              <a:rPr lang="en"/>
              <a:t>uses actual LAPD data, statistics, various mathematical models to </a:t>
            </a:r>
            <a:r>
              <a:rPr lang="en"/>
              <a:t>provide</a:t>
            </a:r>
            <a:r>
              <a:rPr lang="en"/>
              <a:t> a route that minimizes the risk of becoming a victim to the criminal activities on the path.</a:t>
            </a:r>
            <a:br>
              <a:rPr lang="en"/>
            </a:br>
            <a:br>
              <a:rPr lang="en"/>
            </a:br>
            <a:r>
              <a:rPr lang="en"/>
              <a:t>It focuses on the practical and </a:t>
            </a:r>
            <a:r>
              <a:rPr lang="en"/>
              <a:t>theoretical</a:t>
            </a:r>
            <a:r>
              <a:rPr lang="en"/>
              <a:t> implementation of finding the safest path.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Studies show that traveling in the city of Los Angeles is not always safe past midnight. </a:t>
            </a:r>
            <a:endParaRPr/>
          </a:p>
          <a:p>
            <a:pPr indent="0" lvl="0" marL="0" rtl="0" algn="l">
              <a:spcBef>
                <a:spcPts val="1200"/>
              </a:spcBef>
              <a:spcAft>
                <a:spcPts val="0"/>
              </a:spcAft>
              <a:buNone/>
            </a:pPr>
            <a:r>
              <a:rPr lang="en"/>
              <a:t>Despite the current mapping tools providing the users with the fastest route to reach the destination, there has not been a significant decrease in the number of crimes. </a:t>
            </a:r>
            <a:endParaRPr/>
          </a:p>
          <a:p>
            <a:pPr indent="0" lvl="0" marL="0" rtl="0" algn="l">
              <a:spcBef>
                <a:spcPts val="1200"/>
              </a:spcBef>
              <a:spcAft>
                <a:spcPts val="1200"/>
              </a:spcAft>
              <a:buNone/>
            </a:pPr>
            <a:r>
              <a:rPr b="1" lang="en"/>
              <a:t>SafePass</a:t>
            </a:r>
            <a:r>
              <a:rPr lang="en"/>
              <a:t> assists us find this path, rendering advancements to the desired destination by avoiding all the plausible crime areas. </a:t>
            </a:r>
            <a:br>
              <a:rPr lang="en"/>
            </a:b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IS IT DIFFERENT?</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Unlike GoogleMaps and Lyft, which use the fastest path tracking based on the commute time and distance, SafePass additionally considers the safety index involved in the travel via the path, and the risk analysis, thus predicting the desired path with the lowest crime index, allowing users to travel safe and sound.</a:t>
            </a:r>
            <a:br>
              <a:rPr lang="en"/>
            </a:br>
            <a:endParaRPr/>
          </a:p>
          <a:p>
            <a:pPr indent="-311150" lvl="0" marL="457200" rtl="0" algn="l">
              <a:spcBef>
                <a:spcPts val="0"/>
              </a:spcBef>
              <a:spcAft>
                <a:spcPts val="0"/>
              </a:spcAft>
              <a:buSzPts val="1300"/>
              <a:buChar char="●"/>
            </a:pPr>
            <a:r>
              <a:rPr lang="en"/>
              <a:t>It learns from the previously found routes and </a:t>
            </a:r>
            <a:r>
              <a:rPr lang="en"/>
              <a:t>continuously</a:t>
            </a:r>
            <a:r>
              <a:rPr lang="en"/>
              <a:t> marks the danger level of the routes to be avoided in the future, as high.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 STACK</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Analytics</a:t>
            </a:r>
            <a:endParaRPr/>
          </a:p>
          <a:p>
            <a:pPr indent="-298450" lvl="1" marL="914400" rtl="0" algn="l">
              <a:spcBef>
                <a:spcPts val="0"/>
              </a:spcBef>
              <a:spcAft>
                <a:spcPts val="0"/>
              </a:spcAft>
              <a:buSzPts val="1100"/>
              <a:buChar char="➢"/>
            </a:pPr>
            <a:r>
              <a:rPr lang="en"/>
              <a:t>Data cleaning - Mean Replacement, Mode Replacement, Handling Missing Values, Removing Irrelevant Data.</a:t>
            </a:r>
            <a:endParaRPr/>
          </a:p>
          <a:p>
            <a:pPr indent="-298450" lvl="1" marL="914400" rtl="0" algn="l">
              <a:spcBef>
                <a:spcPts val="0"/>
              </a:spcBef>
              <a:spcAft>
                <a:spcPts val="0"/>
              </a:spcAft>
              <a:buSzPts val="1100"/>
              <a:buChar char="➢"/>
            </a:pPr>
            <a:r>
              <a:rPr lang="en"/>
              <a:t>Data regularization</a:t>
            </a:r>
            <a:endParaRPr/>
          </a:p>
          <a:p>
            <a:pPr indent="-298450" lvl="1" marL="914400" rtl="0" algn="l">
              <a:spcBef>
                <a:spcPts val="0"/>
              </a:spcBef>
              <a:spcAft>
                <a:spcPts val="0"/>
              </a:spcAft>
              <a:buSzPts val="1100"/>
              <a:buChar char="➢"/>
            </a:pPr>
            <a:r>
              <a:rPr lang="en"/>
              <a:t>Feature Extraction</a:t>
            </a:r>
            <a:endParaRPr/>
          </a:p>
          <a:p>
            <a:pPr indent="-298450" lvl="1" marL="914400" rtl="0" algn="l">
              <a:spcBef>
                <a:spcPts val="0"/>
              </a:spcBef>
              <a:spcAft>
                <a:spcPts val="0"/>
              </a:spcAft>
              <a:buSzPts val="1100"/>
              <a:buChar char="➢"/>
            </a:pPr>
            <a:r>
              <a:rPr lang="en"/>
              <a:t>K-Means Clustering</a:t>
            </a:r>
            <a:endParaRPr/>
          </a:p>
          <a:p>
            <a:pPr indent="-298450" lvl="1" marL="914400" rtl="0" algn="l">
              <a:spcBef>
                <a:spcPts val="0"/>
              </a:spcBef>
              <a:spcAft>
                <a:spcPts val="0"/>
              </a:spcAft>
              <a:buSzPts val="1100"/>
              <a:buChar char="➢"/>
            </a:pPr>
            <a:r>
              <a:rPr lang="en"/>
              <a:t>Elbow Method - Within Cluster Sum of Squares</a:t>
            </a:r>
            <a:endParaRPr/>
          </a:p>
          <a:p>
            <a:pPr indent="-298450" lvl="1" marL="914400" rtl="0" algn="l">
              <a:spcBef>
                <a:spcPts val="0"/>
              </a:spcBef>
              <a:spcAft>
                <a:spcPts val="0"/>
              </a:spcAft>
              <a:buSzPts val="1100"/>
              <a:buChar char="➢"/>
            </a:pPr>
            <a:r>
              <a:rPr lang="en"/>
              <a:t>Scikit-learn, numpy, pandas</a:t>
            </a:r>
            <a:br>
              <a:rPr lang="en"/>
            </a:br>
            <a:endParaRPr/>
          </a:p>
          <a:p>
            <a:pPr indent="-311150" lvl="0" marL="457200" rtl="0" algn="l">
              <a:spcBef>
                <a:spcPts val="0"/>
              </a:spcBef>
              <a:spcAft>
                <a:spcPts val="0"/>
              </a:spcAft>
              <a:buSzPts val="1300"/>
              <a:buChar char="❖"/>
            </a:pPr>
            <a:r>
              <a:rPr lang="en"/>
              <a:t>Software Development</a:t>
            </a:r>
            <a:endParaRPr/>
          </a:p>
          <a:p>
            <a:pPr indent="-298450" lvl="1" marL="914400" rtl="0" algn="l">
              <a:spcBef>
                <a:spcPts val="0"/>
              </a:spcBef>
              <a:spcAft>
                <a:spcPts val="0"/>
              </a:spcAft>
              <a:buSzPts val="1100"/>
              <a:buChar char="➢"/>
            </a:pPr>
            <a:r>
              <a:rPr lang="en"/>
              <a:t>Flask + Python Web App</a:t>
            </a:r>
            <a:endParaRPr/>
          </a:p>
          <a:p>
            <a:pPr indent="-298450" lvl="1" marL="914400" rtl="0" algn="l">
              <a:spcBef>
                <a:spcPts val="0"/>
              </a:spcBef>
              <a:spcAft>
                <a:spcPts val="0"/>
              </a:spcAft>
              <a:buSzPts val="1100"/>
              <a:buChar char="➢"/>
            </a:pPr>
            <a:r>
              <a:rPr lang="en"/>
              <a:t>Open Route Service Geolocation and Distance Matrix APIs</a:t>
            </a:r>
            <a:endParaRPr/>
          </a:p>
          <a:p>
            <a:pPr indent="-298450" lvl="1" marL="914400" rtl="0" algn="l">
              <a:spcBef>
                <a:spcPts val="0"/>
              </a:spcBef>
              <a:spcAft>
                <a:spcPts val="0"/>
              </a:spcAft>
              <a:buSzPts val="1100"/>
              <a:buChar char="➢"/>
            </a:pPr>
            <a:r>
              <a:rPr lang="en"/>
              <a:t>Bootstrap, AJAX, JQUERY, JS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26675" y="170475"/>
            <a:ext cx="3706500" cy="1481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TECHNICAL SOLUTION</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SafePass </a:t>
            </a:r>
            <a:r>
              <a:rPr lang="en"/>
              <a:t>uses the actual LAPD database spanning from 2020 to 2021, involving more than 400k registered, balanced and curated criminal activities consisting of the following parameters :</a:t>
            </a:r>
            <a:br>
              <a:rPr lang="en"/>
            </a:br>
            <a:endParaRPr/>
          </a:p>
          <a:p>
            <a:pPr indent="-311150" lvl="0" marL="914400" rtl="0" algn="l">
              <a:spcBef>
                <a:spcPts val="0"/>
              </a:spcBef>
              <a:spcAft>
                <a:spcPts val="0"/>
              </a:spcAft>
              <a:buSzPts val="1300"/>
              <a:buChar char="❖"/>
            </a:pPr>
            <a:r>
              <a:rPr lang="en"/>
              <a:t>TIme of Crime</a:t>
            </a:r>
            <a:endParaRPr/>
          </a:p>
          <a:p>
            <a:pPr indent="-311150" lvl="0" marL="914400" rtl="0" algn="l">
              <a:spcBef>
                <a:spcPts val="0"/>
              </a:spcBef>
              <a:spcAft>
                <a:spcPts val="0"/>
              </a:spcAft>
              <a:buSzPts val="1300"/>
              <a:buChar char="❖"/>
            </a:pPr>
            <a:r>
              <a:rPr lang="en"/>
              <a:t>Victim Gender</a:t>
            </a:r>
            <a:endParaRPr/>
          </a:p>
          <a:p>
            <a:pPr indent="-311150" lvl="0" marL="914400" rtl="0" algn="l">
              <a:spcBef>
                <a:spcPts val="0"/>
              </a:spcBef>
              <a:spcAft>
                <a:spcPts val="0"/>
              </a:spcAft>
              <a:buSzPts val="1300"/>
              <a:buChar char="❖"/>
            </a:pPr>
            <a:r>
              <a:rPr lang="en"/>
              <a:t>Victim Ethnicity</a:t>
            </a:r>
            <a:endParaRPr/>
          </a:p>
          <a:p>
            <a:pPr indent="-311150" lvl="0" marL="914400" rtl="0" algn="l">
              <a:spcBef>
                <a:spcPts val="0"/>
              </a:spcBef>
              <a:spcAft>
                <a:spcPts val="0"/>
              </a:spcAft>
              <a:buSzPts val="1300"/>
              <a:buChar char="❖"/>
            </a:pPr>
            <a:r>
              <a:rPr lang="en"/>
              <a:t>Victim Age</a:t>
            </a:r>
            <a:endParaRPr/>
          </a:p>
          <a:p>
            <a:pPr indent="-311150" lvl="0" marL="914400" rtl="0" algn="l">
              <a:spcBef>
                <a:spcPts val="0"/>
              </a:spcBef>
              <a:spcAft>
                <a:spcPts val="0"/>
              </a:spcAft>
              <a:buSzPts val="1300"/>
              <a:buChar char="❖"/>
            </a:pPr>
            <a:r>
              <a:rPr lang="en"/>
              <a:t>Crime location</a:t>
            </a:r>
            <a:br>
              <a:rPr lang="en"/>
            </a:br>
            <a:br>
              <a:rPr lang="en"/>
            </a:br>
            <a:endParaRPr/>
          </a:p>
          <a:p>
            <a:pPr indent="-311150" lvl="0" marL="457200" rtl="0" algn="l">
              <a:spcBef>
                <a:spcPts val="0"/>
              </a:spcBef>
              <a:spcAft>
                <a:spcPts val="0"/>
              </a:spcAft>
              <a:buSzPts val="1300"/>
              <a:buChar char="●"/>
            </a:pPr>
            <a:r>
              <a:rPr lang="en"/>
              <a:t>Preprocessing the data, outputs a particular crime count, its danger level for the specific geolocation based on the above parameters.</a:t>
            </a:r>
            <a:endParaRPr/>
          </a:p>
        </p:txBody>
      </p:sp>
      <p:pic>
        <p:nvPicPr>
          <p:cNvPr id="96" name="Google Shape;96;p18"/>
          <p:cNvPicPr preferRelativeResize="0"/>
          <p:nvPr/>
        </p:nvPicPr>
        <p:blipFill rotWithShape="1">
          <a:blip r:embed="rId3">
            <a:alphaModFix/>
          </a:blip>
          <a:srcRect b="0" l="-1710" r="1709" t="0"/>
          <a:stretch/>
        </p:blipFill>
        <p:spPr>
          <a:xfrm>
            <a:off x="0" y="2571750"/>
            <a:ext cx="4210525" cy="20595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clustering algorithm takes into account the preordained distance from a random point from origin to destination, thus predicting the safest point to be taken from the clusters.</a:t>
            </a:r>
            <a:endParaRPr/>
          </a:p>
          <a:p>
            <a:pPr indent="-311150" lvl="0" marL="457200" rtl="0" algn="l">
              <a:spcBef>
                <a:spcPts val="0"/>
              </a:spcBef>
              <a:spcAft>
                <a:spcPts val="0"/>
              </a:spcAft>
              <a:buSzPts val="1300"/>
              <a:buChar char="●"/>
            </a:pPr>
            <a:r>
              <a:rPr lang="en"/>
              <a:t>The WCSS method determines the number of clusters to be processed.</a:t>
            </a:r>
            <a:endParaRPr/>
          </a:p>
          <a:p>
            <a:pPr indent="-311150" lvl="0" marL="457200" rtl="0" algn="l">
              <a:spcBef>
                <a:spcPts val="0"/>
              </a:spcBef>
              <a:spcAft>
                <a:spcPts val="0"/>
              </a:spcAft>
              <a:buSzPts val="1300"/>
              <a:buChar char="●"/>
            </a:pPr>
            <a:r>
              <a:rPr lang="en"/>
              <a:t>Training : Using the dataset, we have trained the model and divided the dataset into 6 clusters (WCSS method). </a:t>
            </a:r>
            <a:endParaRPr/>
          </a:p>
          <a:p>
            <a:pPr indent="-311150" lvl="0" marL="457200" rtl="0" algn="l">
              <a:spcBef>
                <a:spcPts val="0"/>
              </a:spcBef>
              <a:spcAft>
                <a:spcPts val="0"/>
              </a:spcAft>
              <a:buSzPts val="1300"/>
              <a:buChar char="●"/>
            </a:pPr>
            <a:r>
              <a:rPr lang="en"/>
              <a:t>The danger of the cluster is directly proportional to the total number of points belonging to the cluster. </a:t>
            </a:r>
            <a:endParaRPr/>
          </a:p>
          <a:p>
            <a:pPr indent="-311150" lvl="0" marL="457200" rtl="0" algn="l">
              <a:spcBef>
                <a:spcPts val="0"/>
              </a:spcBef>
              <a:spcAft>
                <a:spcPts val="0"/>
              </a:spcAft>
              <a:buSzPts val="1300"/>
              <a:buChar char="●"/>
            </a:pPr>
            <a:r>
              <a:rPr lang="en"/>
              <a:t>Thus we identify the danger level for all clusters.</a:t>
            </a:r>
            <a:endParaRPr/>
          </a:p>
        </p:txBody>
      </p:sp>
      <p:pic>
        <p:nvPicPr>
          <p:cNvPr id="102" name="Google Shape;102;p19"/>
          <p:cNvPicPr preferRelativeResize="0"/>
          <p:nvPr/>
        </p:nvPicPr>
        <p:blipFill>
          <a:blip r:embed="rId3">
            <a:alphaModFix/>
          </a:blip>
          <a:stretch>
            <a:fillRect/>
          </a:stretch>
        </p:blipFill>
        <p:spPr>
          <a:xfrm>
            <a:off x="177425" y="312427"/>
            <a:ext cx="3802725" cy="285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en"/>
              <a:t>Using Open Route Service Geolocation, we find the paths between two points as requested by the user.</a:t>
            </a:r>
            <a:endParaRPr/>
          </a:p>
          <a:p>
            <a:pPr indent="-311150" lvl="0" marL="457200" rtl="0" algn="l">
              <a:spcBef>
                <a:spcPts val="0"/>
              </a:spcBef>
              <a:spcAft>
                <a:spcPts val="0"/>
              </a:spcAft>
              <a:buSzPts val="1300"/>
              <a:buChar char="●"/>
            </a:pPr>
            <a:r>
              <a:rPr lang="en"/>
              <a:t>For each path, we consider several number of points, combine them with the remaining categorical parameters and feed them into the model.</a:t>
            </a:r>
            <a:endParaRPr/>
          </a:p>
          <a:p>
            <a:pPr indent="-311150" lvl="0" marL="457200" rtl="0" algn="l">
              <a:spcBef>
                <a:spcPts val="0"/>
              </a:spcBef>
              <a:spcAft>
                <a:spcPts val="0"/>
              </a:spcAft>
              <a:buSzPts val="1300"/>
              <a:buChar char="●"/>
            </a:pPr>
            <a:r>
              <a:rPr lang="en"/>
              <a:t>We then compute the cluster to which maximum number of data points that lie on this path, belong to. </a:t>
            </a:r>
            <a:endParaRPr/>
          </a:p>
          <a:p>
            <a:pPr indent="-311150" lvl="0" marL="457200" rtl="0" algn="l">
              <a:spcBef>
                <a:spcPts val="0"/>
              </a:spcBef>
              <a:spcAft>
                <a:spcPts val="0"/>
              </a:spcAft>
              <a:buSzPts val="1300"/>
              <a:buChar char="●"/>
            </a:pPr>
            <a:r>
              <a:rPr lang="en"/>
              <a:t>Coding Color Scheme is assigned to each path as below :</a:t>
            </a:r>
            <a:endParaRPr/>
          </a:p>
          <a:p>
            <a:pPr indent="-298450" lvl="1" marL="914400" rtl="0" algn="l">
              <a:spcBef>
                <a:spcPts val="0"/>
              </a:spcBef>
              <a:spcAft>
                <a:spcPts val="0"/>
              </a:spcAft>
              <a:buSzPts val="1100"/>
              <a:buChar char="○"/>
            </a:pPr>
            <a:r>
              <a:rPr lang="en"/>
              <a:t>0/1 - Green</a:t>
            </a:r>
            <a:endParaRPr/>
          </a:p>
          <a:p>
            <a:pPr indent="-298450" lvl="1" marL="914400" rtl="0" algn="l">
              <a:spcBef>
                <a:spcPts val="0"/>
              </a:spcBef>
              <a:spcAft>
                <a:spcPts val="0"/>
              </a:spcAft>
              <a:buSzPts val="1100"/>
              <a:buChar char="○"/>
            </a:pPr>
            <a:r>
              <a:rPr lang="en"/>
              <a:t>2/3 - Orange</a:t>
            </a:r>
            <a:endParaRPr/>
          </a:p>
          <a:p>
            <a:pPr indent="-298450" lvl="1" marL="914400" rtl="0" algn="l">
              <a:spcBef>
                <a:spcPts val="0"/>
              </a:spcBef>
              <a:spcAft>
                <a:spcPts val="0"/>
              </a:spcAft>
              <a:buSzPts val="1100"/>
              <a:buChar char="○"/>
            </a:pPr>
            <a:r>
              <a:rPr lang="en"/>
              <a:t>4/5 - 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Web App UI</a:t>
            </a:r>
            <a:endParaRPr/>
          </a:p>
        </p:txBody>
      </p:sp>
      <p:pic>
        <p:nvPicPr>
          <p:cNvPr id="113" name="Google Shape;113;p21"/>
          <p:cNvPicPr preferRelativeResize="0"/>
          <p:nvPr/>
        </p:nvPicPr>
        <p:blipFill>
          <a:blip r:embed="rId3">
            <a:alphaModFix/>
          </a:blip>
          <a:stretch>
            <a:fillRect/>
          </a:stretch>
        </p:blipFill>
        <p:spPr>
          <a:xfrm>
            <a:off x="738463" y="66200"/>
            <a:ext cx="7810778" cy="4216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