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59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1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1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2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5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1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8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7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1B95CB-8040-4AC0-B461-EEB794D055A8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0C3664-3B6E-459D-BE59-B44A2DDECDF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1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F78-91AB-4722-CD1D-9BD07429E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157" y="2825545"/>
            <a:ext cx="9418320" cy="728221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Century Schoolbook (Headings)"/>
                <a:cs typeface="Arial" panose="020B0604020202020204" pitchFamily="34" charset="0"/>
              </a:rPr>
              <a:t>Exploratory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C1B0-0EE6-56DC-39BF-59A1F2B6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9875" y="3634449"/>
            <a:ext cx="3470384" cy="393569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Milestone -2</a:t>
            </a:r>
          </a:p>
        </p:txBody>
      </p:sp>
    </p:spTree>
    <p:extLst>
      <p:ext uri="{BB962C8B-B14F-4D97-AF65-F5344CB8AC3E}">
        <p14:creationId xmlns:p14="http://schemas.microsoft.com/office/powerpoint/2010/main" val="219156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643386"/>
            <a:ext cx="10058400" cy="433633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storage_issue_reported_l3m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89313" y="2601152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Correlation_strength = 0.986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P_value = 0.0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</a:t>
            </a: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is very low so we can reject null hypothesis, hence we can conclude there is a strong linear correlation between these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8CD33-D2E3-9A04-84E0-172E0F17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9" y="2999232"/>
            <a:ext cx="4798207" cy="31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652814"/>
            <a:ext cx="10058400" cy="518474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wh_breakdown_l3m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89313" y="2565293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Correlation_strength = 0.3436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= 0.0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</a:t>
            </a: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is very low so we can reject null hypothesis, hence we can conclude there is a linear correlation between these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2A5D5-8897-35A0-F9A3-F714933D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3016577"/>
            <a:ext cx="4320260" cy="28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5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40" y="589134"/>
            <a:ext cx="10058400" cy="537328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wh_est_year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98740" y="2601798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Correlation_strength</a:t>
            </a:r>
            <a:r>
              <a:rPr lang="en-IN" dirty="0">
                <a:cs typeface="Arial" panose="020B0604020202020204" pitchFamily="34" charset="0"/>
              </a:rPr>
              <a:t> = -0.828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= 0.0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</a:t>
            </a: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is very low so we can reject null hypothesis, hence we can conclude there is a linear correlation between these two variables.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4BD29-1543-B277-EDF0-3F2B71C6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8" y="2866601"/>
            <a:ext cx="5252765" cy="34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3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EF8664-8AAF-7650-E3E1-ACE82368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8" y="1948881"/>
            <a:ext cx="7837875" cy="4344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9E54A-59D7-BF23-A699-9CA2A1DFCB3F}"/>
              </a:ext>
            </a:extLst>
          </p:cNvPr>
          <p:cNvSpPr txBox="1"/>
          <p:nvPr/>
        </p:nvSpPr>
        <p:spPr>
          <a:xfrm>
            <a:off x="1338355" y="564778"/>
            <a:ext cx="861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entury Schoolbook (Headings)"/>
                <a:cs typeface="Arial" panose="020B0604020202020204" pitchFamily="34" charset="0"/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237284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F58-2E03-7467-0208-475F975B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665729"/>
            <a:ext cx="9692640" cy="77692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Categorical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8B95-226F-8785-77DD-F7544814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368" y="1830506"/>
            <a:ext cx="10998914" cy="10471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To check the corelation between categorical variable and continuous variable, we use modified person corelation test called Point bi serial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Results of Point bi serial test are as follows:</a:t>
            </a:r>
          </a:p>
          <a:p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1DA925-8EE2-0813-4A2D-70D81008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88123"/>
              </p:ext>
            </p:extLst>
          </p:nvPr>
        </p:nvGraphicFramePr>
        <p:xfrm>
          <a:off x="3639671" y="3030070"/>
          <a:ext cx="5100918" cy="318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459">
                  <a:extLst>
                    <a:ext uri="{9D8B030D-6E8A-4147-A177-3AD203B41FA5}">
                      <a16:colId xmlns:a16="http://schemas.microsoft.com/office/drawing/2014/main" val="2507649120"/>
                    </a:ext>
                  </a:extLst>
                </a:gridCol>
                <a:gridCol w="2550459">
                  <a:extLst>
                    <a:ext uri="{9D8B030D-6E8A-4147-A177-3AD203B41FA5}">
                      <a16:colId xmlns:a16="http://schemas.microsoft.com/office/drawing/2014/main" val="3414952187"/>
                    </a:ext>
                  </a:extLst>
                </a:gridCol>
              </a:tblGrid>
              <a:tr h="211568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correlation_strenght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88790"/>
                  </a:ext>
                </a:extLst>
              </a:tr>
              <a:tr h="417756">
                <a:tc>
                  <a:txBody>
                    <a:bodyPr/>
                    <a:lstStyle/>
                    <a:p>
                      <a:r>
                        <a:rPr lang="en-US" dirty="0"/>
                        <a:t>Location_type_Urban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0.074158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30821"/>
                  </a:ext>
                </a:extLst>
              </a:tr>
              <a:tr h="424693">
                <a:tc>
                  <a:txBody>
                    <a:bodyPr/>
                    <a:lstStyle/>
                    <a:p>
                      <a:r>
                        <a:rPr lang="en-US" dirty="0"/>
                        <a:t>wh_owner_type_Rented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0.003412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85061"/>
                  </a:ext>
                </a:extLst>
              </a:tr>
              <a:tr h="424693">
                <a:tc>
                  <a:txBody>
                    <a:bodyPr/>
                    <a:lstStyle/>
                    <a:p>
                      <a:r>
                        <a:rPr lang="en-US" dirty="0"/>
                        <a:t>flood_impacted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-0.005055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37298"/>
                  </a:ext>
                </a:extLst>
              </a:tr>
              <a:tr h="424693">
                <a:tc>
                  <a:txBody>
                    <a:bodyPr/>
                    <a:lstStyle/>
                    <a:p>
                      <a:r>
                        <a:rPr lang="en-US" dirty="0"/>
                        <a:t>flood_proof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-0.003567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00208"/>
                  </a:ext>
                </a:extLst>
              </a:tr>
              <a:tr h="424693">
                <a:tc>
                  <a:txBody>
                    <a:bodyPr/>
                    <a:lstStyle/>
                    <a:p>
                      <a:r>
                        <a:rPr lang="en-US" dirty="0"/>
                        <a:t>electric_supply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-0.000725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65916"/>
                  </a:ext>
                </a:extLst>
              </a:tr>
              <a:tr h="424693">
                <a:tc>
                  <a:txBody>
                    <a:bodyPr/>
                    <a:lstStyle/>
                    <a:p>
                      <a:r>
                        <a:rPr lang="en-US" dirty="0"/>
                        <a:t>temp_reg_mach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0.098452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4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0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73BD-BC25-27BE-05F8-9059DDEF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15720"/>
            <a:ext cx="9692640" cy="1325562"/>
          </a:xfrm>
        </p:spPr>
        <p:txBody>
          <a:bodyPr/>
          <a:lstStyle/>
          <a:p>
            <a:pPr algn="ctr"/>
            <a:r>
              <a:rPr lang="en-IN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3C-A660-8AE9-682E-E74B04A3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43579"/>
            <a:ext cx="8595360" cy="307313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There are missing values in some columns that need to imputed or we need can  remove those columns.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There are outlier's that need to be removed from few columns.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Since most of the columns don’t have linear relationship with target column, Tree  based algorithms may be a good choice.</a:t>
            </a:r>
          </a:p>
        </p:txBody>
      </p:sp>
    </p:spTree>
    <p:extLst>
      <p:ext uri="{BB962C8B-B14F-4D97-AF65-F5344CB8AC3E}">
        <p14:creationId xmlns:p14="http://schemas.microsoft.com/office/powerpoint/2010/main" val="16720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20B-AF7D-D50A-AF97-9099B079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4423"/>
            <a:ext cx="10058400" cy="107397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entury Schoolbook (Headings)"/>
                <a:cs typeface="Arial" panose="020B0604020202020204" pitchFamily="34" charset="0"/>
              </a:rPr>
              <a:t>Scenario &amp; Objective</a:t>
            </a:r>
            <a:endParaRPr lang="en-IN" sz="4400" dirty="0">
              <a:latin typeface="Century Schoolbook (Headings)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8922-DCBE-37F4-BBF7-FFD282B4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917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Scenario: A Fast Moving Consumer Goods (FMCG) company has entered into the instant noodles business two years back. Their higher management has notices that there is a miss match in the demand and supply. Where the demand is high, supply is pretty low and vice-versa which as a result as a loss in inventory cost and ultimately loss to the company. Hence, the higher management wants to optimize the supply quantity in each and every warehouse in entire country.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&amp; Objective: The objective of this exercise is to build a model, using historical data that will determine an optimum weight of the product to be shipped each time from the respective warehouse.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15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4E15-EA98-CA8F-218E-DA978B8B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129845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Century Schoolbook (Headings)"/>
                <a:cs typeface="Arial" panose="020B0604020202020204" pitchFamily="34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DA9D-D16A-457C-BB96-E66262AF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37764"/>
            <a:ext cx="9063316" cy="44285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 has 22150 rows and 24 columns.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 of 24 columns there are 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columns are having categorical type of data.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columns are having numerical or continuous type of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Following columns have null values: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wh_est_year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approved_wh_govt_certificate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workers_num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There are no duplicates in the data.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3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0209-955E-090D-893B-BD7F5462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Data Quality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1928-8F3A-A6AF-6FD6-8B1372F3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95" y="2095108"/>
            <a:ext cx="10437436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performing the outlier detection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treatments it was seen that following columns have  outlier's: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workers_num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transport_issue_l1y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Competitor_in_mkt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retail_shop_num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Wh_est_year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(warehouse establishment year) has about 47% null values.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7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650459"/>
            <a:ext cx="10058400" cy="48076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num_refill_req_l3m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AD631-E503-A7B1-053E-03F90B59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3" y="2995043"/>
            <a:ext cx="4519465" cy="2956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83217" y="2769909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Correlation_strength =0.00067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P_value = 0.9198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p_value is very high we cannot reject null hypothesis, hence we can conclude these two variables are not linearly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0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633532"/>
            <a:ext cx="10058400" cy="499621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transport_issue_l1y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89313" y="2572686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Correlation_strength</a:t>
            </a:r>
            <a:r>
              <a:rPr lang="en-IN" dirty="0">
                <a:cs typeface="Arial" panose="020B0604020202020204" pitchFamily="34" charset="0"/>
              </a:rPr>
              <a:t> =-0.1757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= 0.00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</a:t>
            </a: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is very low we can reject null hypothesis, hence we can conclude there is some linear correlation between these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36D2B-9505-4E21-D90A-0FEAFA4D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9" y="3092845"/>
            <a:ext cx="4706847" cy="30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674016"/>
            <a:ext cx="10058400" cy="471340"/>
          </a:xfrm>
        </p:spPr>
        <p:txBody>
          <a:bodyPr>
            <a:noAutofit/>
          </a:bodyPr>
          <a:lstStyle/>
          <a:p>
            <a:pPr algn="ctr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retail_shop_num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89313" y="2554756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Correlation_strength</a:t>
            </a:r>
            <a:r>
              <a:rPr lang="en-IN" dirty="0">
                <a:cs typeface="Arial" panose="020B0604020202020204" pitchFamily="34" charset="0"/>
              </a:rPr>
              <a:t> =-0.00678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= 0.3125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</a:t>
            </a: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is very high we cannot reject null hypothesis, hence we can conclude there is no linear correlation between these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8F485-9A81-985E-D76D-D917EE16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3026004"/>
            <a:ext cx="4690769" cy="32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4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685800"/>
            <a:ext cx="10058400" cy="414780"/>
          </a:xfrm>
        </p:spPr>
        <p:txBody>
          <a:bodyPr>
            <a:noAutofit/>
          </a:bodyPr>
          <a:lstStyle/>
          <a:p>
            <a:pPr algn="ctr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distributor_num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89313" y="2472184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Correlation_strength</a:t>
            </a:r>
            <a:r>
              <a:rPr lang="en-IN" dirty="0">
                <a:cs typeface="Arial" panose="020B0604020202020204" pitchFamily="34" charset="0"/>
              </a:rPr>
              <a:t> =-.00514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= 0.444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</a:t>
            </a: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is very high we cannot reject null hypothesis, hence we can conclude there is no linear correlation between these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9B9ECB-F73D-C86F-92BD-38F869F9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8" y="2922309"/>
            <a:ext cx="5435425" cy="34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A8C-1FED-7297-9687-542ED326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544969"/>
            <a:ext cx="10058400" cy="414780"/>
          </a:xfrm>
        </p:spPr>
        <p:txBody>
          <a:bodyPr>
            <a:noAutofit/>
          </a:bodyPr>
          <a:lstStyle/>
          <a:p>
            <a:pPr algn="ctr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dist_from_hub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product_wg_ton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1C71-893A-5E04-B617-7B4F0AA8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86384"/>
            <a:ext cx="10064496" cy="4385816"/>
          </a:xfrm>
        </p:spPr>
        <p:txBody>
          <a:bodyPr/>
          <a:lstStyle/>
          <a:p>
            <a:r>
              <a:rPr lang="en-IN" dirty="0"/>
              <a:t>Null hypothesis(H0):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correlation between the variables in the population</a:t>
            </a:r>
            <a:r>
              <a:rPr lang="en-US" dirty="0"/>
              <a:t>.</a:t>
            </a:r>
          </a:p>
          <a:p>
            <a:r>
              <a:rPr lang="en-US" dirty="0"/>
              <a:t>Alternative </a:t>
            </a:r>
            <a:r>
              <a:rPr lang="en-IN" dirty="0"/>
              <a:t>Hypothesis(H1):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correlation between the variables in the population.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3C07A-6C24-3298-4A33-67EA026F2B7E}"/>
              </a:ext>
            </a:extLst>
          </p:cNvPr>
          <p:cNvSpPr txBox="1"/>
          <p:nvPr/>
        </p:nvSpPr>
        <p:spPr>
          <a:xfrm>
            <a:off x="5589313" y="2613019"/>
            <a:ext cx="592387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performing pearsonr correlation test, we obtained values as follows: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Correlation_strength</a:t>
            </a:r>
            <a:r>
              <a:rPr lang="en-IN" dirty="0">
                <a:cs typeface="Arial" panose="020B0604020202020204" pitchFamily="34" charset="0"/>
              </a:rPr>
              <a:t> =-0.00604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= 0.3687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Since </a:t>
            </a:r>
            <a:r>
              <a:rPr lang="en-IN" dirty="0" err="1">
                <a:cs typeface="Arial" panose="020B0604020202020204" pitchFamily="34" charset="0"/>
              </a:rPr>
              <a:t>p_value</a:t>
            </a:r>
            <a:r>
              <a:rPr lang="en-IN" dirty="0">
                <a:cs typeface="Arial" panose="020B0604020202020204" pitchFamily="34" charset="0"/>
              </a:rPr>
              <a:t> is very high we cannot reject null hypothesis, hence we can conclude there is no linear correlation between these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5AF8D-8A3D-7EE6-7EF1-2FD79661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9397E-6260-12DD-CE24-5F3F4402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4" y="3024874"/>
            <a:ext cx="4810742" cy="31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9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1438</TotalTime>
  <Words>1133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Schoolbook (Headings)</vt:lpstr>
      <vt:lpstr>Courier New</vt:lpstr>
      <vt:lpstr>Retrospect</vt:lpstr>
      <vt:lpstr>Exploratory Data analysis </vt:lpstr>
      <vt:lpstr>Scenario &amp; Objective</vt:lpstr>
      <vt:lpstr>Dataset Description</vt:lpstr>
      <vt:lpstr>Data Quality Issues</vt:lpstr>
      <vt:lpstr>num_refill_req_l3m vs product_wg_ton</vt:lpstr>
      <vt:lpstr>transport_issue_l1y vs product_wg_ton</vt:lpstr>
      <vt:lpstr>retail_shop_num vs product_wg_ton</vt:lpstr>
      <vt:lpstr>distributor_num vs product_wg_ton</vt:lpstr>
      <vt:lpstr>dist_from_hub vs product_wg_ton</vt:lpstr>
      <vt:lpstr>storage_issue_reported_l3m vs product_wg_ton</vt:lpstr>
      <vt:lpstr>wh_breakdown_l3m vs product_wg_ton</vt:lpstr>
      <vt:lpstr>wh_est_year vs product_wg_ton</vt:lpstr>
      <vt:lpstr>PowerPoint Presentation</vt:lpstr>
      <vt:lpstr>Categorical Columns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</dc:title>
  <dc:creator>varsha foujdhar</dc:creator>
  <cp:lastModifiedBy>Varun foujdhar</cp:lastModifiedBy>
  <cp:revision>11</cp:revision>
  <dcterms:created xsi:type="dcterms:W3CDTF">2023-06-12T10:39:10Z</dcterms:created>
  <dcterms:modified xsi:type="dcterms:W3CDTF">2023-06-20T18:08:57Z</dcterms:modified>
</cp:coreProperties>
</file>