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PT Sans Narrow"/>
      <p:regular r:id="rId30"/>
      <p:bold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C86D3D-3441-442E-812B-EAD5AF0DA17A}">
  <a:tblStyle styleId="{1AC86D3D-3441-442E-812B-EAD5AF0DA1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TSansNarrow-bold.fntdata"/><Relationship Id="rId30" Type="http://schemas.openxmlformats.org/officeDocument/2006/relationships/font" Target="fonts/PTSansNarrow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37" Type="http://schemas.openxmlformats.org/officeDocument/2006/relationships/font" Target="fonts/OpenSans-bold.fntdata"/><Relationship Id="rId14" Type="http://schemas.openxmlformats.org/officeDocument/2006/relationships/slide" Target="slides/slide8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1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0e755f1e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0e755f1e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0e755f1e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0e755f1e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0e755f1e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0e755f1e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0e755f1e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0e755f1e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0e755f1e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0e755f1e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0e755f1e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0e755f1e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0f6d02e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0f6d02e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0f6d02eb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0f6d02eb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0f6d02eb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0f6d02eb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0f6d02eb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0f6d02eb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0e755f1e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0e755f1e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0e755f1e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0e755f1e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0e755f1e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0e755f1e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0e755f1e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00e755f1e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0f6d02eb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0f6d02eb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0e755f1e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0e755f1e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0e755f1e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0e755f1e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0e755f1e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0e755f1e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0e755f1e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0e755f1e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0f6d02eb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0f6d02eb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0f6d02eb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0f6d02eb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0e755f1e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0e755f1e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BPa_hp5qTfSVtE2SUIta05eRPj3SS4uD/view" TargetMode="External"/><Relationship Id="rId4" Type="http://schemas.openxmlformats.org/officeDocument/2006/relationships/image" Target="../media/image4.jpg"/><Relationship Id="rId5" Type="http://schemas.openxmlformats.org/officeDocument/2006/relationships/hyperlink" Target="http://drive.google.com/file/d/10ku4RmJNr4T69M_6O6d5miKXHeh2n-GF/view" TargetMode="External"/><Relationship Id="rId6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Z1yN8fWMy0KG0hIHBwzoLO_FsXGtVcJ7/view" TargetMode="External"/><Relationship Id="rId4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rive.google.com/file/d/1EVzuVg5NP5-XL3uf0RKrQHu3sscq_zUx/view" TargetMode="External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iki.openfoam.com/Tutorials" TargetMode="External"/><Relationship Id="rId4" Type="http://schemas.openxmlformats.org/officeDocument/2006/relationships/hyperlink" Target="https://www.researchgate.net/publication/272088087_Convection_heat_transfer_around_a_single_row_of_cylinders" TargetMode="External"/><Relationship Id="rId5" Type="http://schemas.openxmlformats.org/officeDocument/2006/relationships/hyperlink" Target="http://foam.sourceforge.net/docs/Guides-a4/OpenFOAMUserGuide-A4.pdf" TargetMode="External"/><Relationship Id="rId6" Type="http://schemas.openxmlformats.org/officeDocument/2006/relationships/hyperlink" Target="https://www.openfoam.com/documentation/guides/latest/doc/guide-applications-solvers-heat-transfer-buoyantSimpleFoam.html" TargetMode="External"/><Relationship Id="rId7" Type="http://schemas.openxmlformats.org/officeDocument/2006/relationships/hyperlink" Target="https://www.youtube.com/watch?v=Udt3RhkbgKw&amp;t=1666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78525" y="179271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Simulation of forced convection heat transfer in flow across a cylinder in OpenFOAM and verification of Churchill and Bernstein correlation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Presentation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Post-Processing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23372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paraFOAM and paraView for post processing analysis.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python and excel for plotting results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Probes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266325"/>
            <a:ext cx="85206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There are a set of general post-processing functions for sampling data across the domain for graphs and visualisation.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706675" y="1690225"/>
            <a:ext cx="6840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type probes;</a:t>
            </a:r>
            <a:endParaRPr sz="1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libs ("libsampling.so");</a:t>
            </a:r>
            <a:endParaRPr sz="1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writeControl timeStep;</a:t>
            </a:r>
            <a:endParaRPr sz="1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writeInterval 1;</a:t>
            </a:r>
            <a:endParaRPr sz="1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fields (</a:t>
            </a:r>
            <a:endParaRPr sz="1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	T</a:t>
            </a:r>
            <a:endParaRPr sz="1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);</a:t>
            </a:r>
            <a:endParaRPr sz="1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probeLocations (</a:t>
            </a:r>
            <a:endParaRPr sz="1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( -0.050001000000000004 0.0  0 ) // theta value 0.0</a:t>
            </a:r>
            <a:endParaRPr sz="1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( -0.0500009238441413 8.726816362328135e-05  0 ) // theta value 0.0017453292519943296</a:t>
            </a:r>
            <a:endParaRPr sz="1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( -0.05000069537679718 0.00017453606141260185  0 ) // theta value 0.003490658503988659</a:t>
            </a:r>
            <a:endParaRPr sz="1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( -0.05000031459866359 0.00026180342753481047  0 ) // theta value 0.005235987755982989</a:t>
            </a:r>
            <a:endParaRPr sz="1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( -0.04999978151090045 0.0003490699961583756  0 ) // theta value 0.006981317007977318</a:t>
            </a:r>
            <a:endParaRPr sz="1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( -0.04999909611513163 0.00043633550145419516  0 ) // theta value 0.008726646259971648</a:t>
            </a:r>
            <a:endParaRPr sz="1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( -0.049998258413444976 0.000523599677596406  0 ) // theta value 0.010471975511965978</a:t>
            </a:r>
            <a:endParaRPr sz="1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----</a:t>
            </a:r>
            <a:endParaRPr sz="1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----</a:t>
            </a:r>
            <a:endParaRPr sz="1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5901200" y="1792200"/>
            <a:ext cx="271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Points are generated using </a:t>
            </a:r>
            <a:r>
              <a:rPr lang="en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custom</a:t>
            </a:r>
            <a:r>
              <a:rPr lang="en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generate_points.py script</a:t>
            </a:r>
            <a:endParaRPr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8" name="Google Shape;138;p23"/>
          <p:cNvCxnSpPr/>
          <p:nvPr/>
        </p:nvCxnSpPr>
        <p:spPr>
          <a:xfrm flipH="1">
            <a:off x="4997700" y="2353200"/>
            <a:ext cx="939900" cy="9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Result</a:t>
            </a:r>
            <a:endParaRPr/>
          </a:p>
        </p:txBody>
      </p:sp>
      <p:pic>
        <p:nvPicPr>
          <p:cNvPr id="144" name="Google Shape;144;p24" title="first_t.og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321" y="1703800"/>
            <a:ext cx="4072203" cy="283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 title="first_v.ogv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1703800"/>
            <a:ext cx="4110700" cy="283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/>
        </p:nvSpPr>
        <p:spPr>
          <a:xfrm>
            <a:off x="932525" y="4626225"/>
            <a:ext cx="284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Temperature Profile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6054150" y="4626225"/>
            <a:ext cx="252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Velocity Profile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4465950" y="313275"/>
            <a:ext cx="323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 = 21682.71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 = 0.711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6420900" y="420975"/>
            <a:ext cx="23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Duration - 10 ms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41475" y="259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 OF TEMPERATURE ALONG THE X-AXIS</a:t>
            </a:r>
            <a:endParaRPr/>
          </a:p>
        </p:txBody>
      </p:sp>
      <p:pic>
        <p:nvPicPr>
          <p:cNvPr id="155" name="Google Shape;155;p25" title="graph_with_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450" y="1115225"/>
            <a:ext cx="6703627" cy="377080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/>
        </p:nvSpPr>
        <p:spPr>
          <a:xfrm>
            <a:off x="7328600" y="1346675"/>
            <a:ext cx="1622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 - 0.6878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 - 140.90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7336025" y="2179975"/>
            <a:ext cx="162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Duration - 83ms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Heat Transfer Coefficient</a:t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500" y="804750"/>
            <a:ext cx="3504600" cy="2470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5497" y="3159900"/>
            <a:ext cx="2956600" cy="16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525" y="1472100"/>
            <a:ext cx="470535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56350" y="407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Code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266325"/>
            <a:ext cx="5022900" cy="36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136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ThermalPoint points[];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36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Θ in range(0,0.1,2𝚷):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36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ThermalPoint localPoint;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36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localPoint.x = -(r+δr)cos(Θ);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36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localPoint.y = (r+δr)sin(Θ);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36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localPoint.theta = Θ;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36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localPoint.z = z</a:t>
            </a:r>
            <a:r>
              <a:rPr baseline="-25000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36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localPoint.temp = field.getTemperature(localPoint.x,localPoint.y,localPoint.z);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36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localPoint.k = fluidProperties.getConductivity(Θ);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36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localPoint.h = localPoint.k * (T</a:t>
            </a:r>
            <a:r>
              <a:rPr baseline="-25000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localPoint.temp) / (δr * (T</a:t>
            </a:r>
            <a:r>
              <a:rPr baseline="-25000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T</a:t>
            </a:r>
            <a:r>
              <a:rPr baseline="-25000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36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localPoint.Nu = localPoint.h * D / localPoint.k;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80000"/>
              </a:lnSpc>
              <a:spcBef>
                <a:spcPts val="136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points.add(localPoint);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36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h_avg = Σ points[i].h / Σsize(points);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36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Nu_avg = Σ points[i].Nu / Σsize(points);</a:t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950" y="1336575"/>
            <a:ext cx="3504600" cy="2470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Nusselt Number vs Angle</a:t>
            </a:r>
            <a:endParaRPr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25" y="1057150"/>
            <a:ext cx="4903649" cy="372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0950" y="1890150"/>
            <a:ext cx="2255126" cy="136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0950" y="3329475"/>
            <a:ext cx="2296447" cy="1460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0950" y="406575"/>
            <a:ext cx="2216101" cy="140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152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Data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2738000" y="4614125"/>
            <a:ext cx="41280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From cengel heat transfer book </a:t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850" y="859725"/>
            <a:ext cx="2943075" cy="392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2775" y="889875"/>
            <a:ext cx="4190875" cy="318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graphicFrame>
        <p:nvGraphicFramePr>
          <p:cNvPr id="195" name="Google Shape;195;p30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{1AC86D3D-3441-442E-812B-EAD5AF0DA17A}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(OpenFOAM SIMULATION)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(Churchill and Bernstein correlation)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Error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21682.71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51.55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83.16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38.01%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65048.14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153.90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162.50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5.59%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216827.14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640.18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370.22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72.92%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Great Mismatch?</a:t>
            </a:r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 rotWithShape="1">
          <a:blip r:embed="rId3">
            <a:alphaModFix/>
          </a:blip>
          <a:srcRect b="2349" l="2220" r="1235" t="976"/>
          <a:stretch/>
        </p:blipFill>
        <p:spPr>
          <a:xfrm>
            <a:off x="357000" y="1152425"/>
            <a:ext cx="6050151" cy="37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 txBox="1"/>
          <p:nvPr/>
        </p:nvSpPr>
        <p:spPr>
          <a:xfrm>
            <a:off x="6775425" y="1260375"/>
            <a:ext cx="2156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Minor errors in code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Steady state not reached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Algorithm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is not entirely correct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Maybe correlation is not good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95795"/>
              </a:lnSpc>
              <a:spcBef>
                <a:spcPts val="1360"/>
              </a:spcBef>
              <a:spcAft>
                <a:spcPts val="0"/>
              </a:spcAft>
              <a:buNone/>
            </a:pPr>
            <a:r>
              <a:rPr lang="en"/>
              <a:t>OVERVIEW: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289300" cy="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95795"/>
              </a:lnSpc>
              <a:spcBef>
                <a:spcPts val="136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project, we have to simulate the crossflow across cylinder with constant temperature and perform the verification of simulation results using Churchill and Bernstein correlation.</a:t>
            </a:r>
            <a:endParaRPr b="1" sz="36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500" y="1848825"/>
            <a:ext cx="5531899" cy="302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208" name="Google Shape;208;p32" title="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5500" y="1152425"/>
            <a:ext cx="4966426" cy="37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275300" y="18054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</a:t>
            </a:r>
            <a:r>
              <a:rPr lang="en"/>
              <a:t> simulation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Automate post-processing using python and bash scripts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value of dT/dr number using second order finite forward differences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parallel computation feature of openFoam to reduce computational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other OpenFOAM solvers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https://wiki.openfoam.com/Tutorials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https://www.researchgate.net/publication/272088087_Convection_heat_transfer_around_a_single_row_of_cylinders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http://foam.sourceforge.net/docs/Guides-a4/OpenFOAMUserGuide-A4.pdf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https://www.openfoam.com/documentation/guides/latest/doc/guide-applications-solvers-heat-transfer-buoyantSimpleFoam.html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https://www.youtube.com/watch?v=Udt3RhkbgKw&amp;t=1666s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CFD-Online Forum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311700" y="15451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4540"/>
              <a:t>THANK YOU</a:t>
            </a:r>
            <a:endParaRPr b="0" sz="45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4540"/>
              <a:t>ANY QUESTIONS?</a:t>
            </a:r>
            <a:endParaRPr b="0" sz="4540"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224275" y="4458675"/>
            <a:ext cx="7440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c</a:t>
            </a:r>
            <a:r>
              <a:rPr lang="en" sz="1400"/>
              <a:t>ode - https://github.com/varunk122/cylinderInCrossflow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Modelling: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29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Conservation of mass for incompressible mass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∇⋅(</a:t>
            </a:r>
            <a:r>
              <a:rPr b="1" lang="en"/>
              <a:t>u</a:t>
            </a:r>
            <a:r>
              <a:rPr lang="en"/>
              <a:t>) = 0                    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Conservation of </a:t>
            </a:r>
            <a:r>
              <a:rPr lang="en"/>
              <a:t>momentum</a:t>
            </a:r>
            <a:r>
              <a:rPr lang="en"/>
              <a:t> neglecting natural convection(g=0)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ρ(</a:t>
            </a:r>
            <a:r>
              <a:rPr b="1" lang="en"/>
              <a:t>u</a:t>
            </a:r>
            <a:r>
              <a:rPr lang="en"/>
              <a:t>· ∇ </a:t>
            </a:r>
            <a:r>
              <a:rPr b="1" lang="en"/>
              <a:t>u</a:t>
            </a:r>
            <a:r>
              <a:rPr lang="en"/>
              <a:t>) = − ∇ · p + ∇·</a:t>
            </a:r>
            <a:r>
              <a:rPr b="1" lang="en"/>
              <a:t>τ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Conservation of energy 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ρ(</a:t>
            </a:r>
            <a:r>
              <a:rPr b="1" lang="en"/>
              <a:t>u</a:t>
            </a:r>
            <a:r>
              <a:rPr lang="en"/>
              <a:t>· ∇ h+</a:t>
            </a:r>
            <a:r>
              <a:rPr b="1" lang="en"/>
              <a:t>u</a:t>
            </a:r>
            <a:r>
              <a:rPr lang="en"/>
              <a:t>· ∇ e ) = ∂p/∂t + ∇ ·(κ ∇ T) + ∇ ·(</a:t>
            </a:r>
            <a:r>
              <a:rPr b="1" lang="en"/>
              <a:t>τ</a:t>
            </a:r>
            <a:r>
              <a:rPr lang="en"/>
              <a:t> ·</a:t>
            </a:r>
            <a:r>
              <a:rPr b="1" lang="en"/>
              <a:t>u</a:t>
            </a:r>
            <a:r>
              <a:rPr lang="en"/>
              <a:t>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81" name="Google Shape;81;p15"/>
          <p:cNvSpPr txBox="1"/>
          <p:nvPr/>
        </p:nvSpPr>
        <p:spPr>
          <a:xfrm>
            <a:off x="311700" y="3930800"/>
            <a:ext cx="7305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Fluid is considered as perfect gas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pV = nRT   h = cpT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OpenFOAM File System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175" y="1152425"/>
            <a:ext cx="4083481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177775" y="1995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MESH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103375" y="1325900"/>
            <a:ext cx="3527400" cy="13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Salome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blockMesh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Ansys or Comsol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200" y="1004425"/>
            <a:ext cx="5941875" cy="300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Boundary Conditions &amp; Initial Values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840800"/>
            <a:ext cx="3010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Temperature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nlet: fixedValue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utlet: zeroGradient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Cylinder Wall: fixedValue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3422025" y="1923575"/>
            <a:ext cx="28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3379275" y="1804150"/>
            <a:ext cx="3000000" cy="1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Velocity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inlet: fixedValue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outlet: zeroGradient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Cylinder Wall: 0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873450" y="1735400"/>
            <a:ext cx="3472800" cy="1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Pressure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nlet: fixedValue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utlet: zeroGradient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Cylinder Wall: zeroGradient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209100" y="4335375"/>
            <a:ext cx="506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Initial Values: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pressure,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temperature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, velocity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Steady-state conditions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Incompressible 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Newtonian Fluid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Perfect gas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Constant thermophysical properties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Negligible radiation effects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Thermophysical Properties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266325"/>
            <a:ext cx="3454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properties are constant and their values are taken at film temperature.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rho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4793800" y="2201900"/>
            <a:ext cx="3417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have used air as fluid and consider it as ideal gas for all temperatures.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Solver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8408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</a:t>
            </a:r>
            <a:r>
              <a:rPr lang="en"/>
              <a:t>uoyantSimpleFoam - it is a heat transfer solver in OpenFOAM.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used this solver by putting appropriate </a:t>
            </a:r>
            <a:r>
              <a:rPr lang="en"/>
              <a:t>boundary and initial</a:t>
            </a:r>
            <a:r>
              <a:rPr lang="en"/>
              <a:t> conditions and making correct approximations </a:t>
            </a:r>
            <a:r>
              <a:rPr lang="en"/>
              <a:t>wherever</a:t>
            </a:r>
            <a:r>
              <a:rPr lang="en"/>
              <a:t> necessary.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