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0" r:id="rId6"/>
    <p:sldId id="263" r:id="rId7"/>
    <p:sldId id="262" r:id="rId8"/>
    <p:sldId id="258" r:id="rId9"/>
    <p:sldId id="266" r:id="rId10"/>
    <p:sldId id="261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98739C-4A5A-4AEE-B776-41097AFF07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1B52518-AF9C-4C5B-A960-47CF85A8B7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Ever feel like you don’t have enough time to read everything that you want to? </a:t>
          </a:r>
          <a:endParaRPr lang="en-US" dirty="0"/>
        </a:p>
      </dgm:t>
    </dgm:pt>
    <dgm:pt modelId="{889D8035-24E3-45B9-A031-EF56DFFB4942}" type="parTrans" cxnId="{129C106B-D681-42A4-9CD6-4D50CF9DF939}">
      <dgm:prSet/>
      <dgm:spPr/>
      <dgm:t>
        <a:bodyPr/>
        <a:lstStyle/>
        <a:p>
          <a:endParaRPr lang="en-US"/>
        </a:p>
      </dgm:t>
    </dgm:pt>
    <dgm:pt modelId="{A5D7EF50-8B58-45AC-8F06-4EC05859F700}" type="sibTrans" cxnId="{129C106B-D681-42A4-9CD6-4D50CF9DF939}">
      <dgm:prSet/>
      <dgm:spPr/>
      <dgm:t>
        <a:bodyPr/>
        <a:lstStyle/>
        <a:p>
          <a:endParaRPr lang="en-US"/>
        </a:p>
      </dgm:t>
    </dgm:pt>
    <dgm:pt modelId="{D5CEB829-315D-409F-916E-6AEA10CAE9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Summarized documents from your favorite news source, academic articles, or work-related documents</a:t>
          </a:r>
          <a:endParaRPr lang="en-US"/>
        </a:p>
      </dgm:t>
    </dgm:pt>
    <dgm:pt modelId="{AB48C0CD-35D1-479B-9F92-2F635C26F354}" type="parTrans" cxnId="{3DF959D4-E646-4663-B6CC-6C3F9FA724CA}">
      <dgm:prSet/>
      <dgm:spPr/>
      <dgm:t>
        <a:bodyPr/>
        <a:lstStyle/>
        <a:p>
          <a:endParaRPr lang="en-US"/>
        </a:p>
      </dgm:t>
    </dgm:pt>
    <dgm:pt modelId="{4195C679-5116-41A1-BE9C-50E2E661AE5C}" type="sibTrans" cxnId="{3DF959D4-E646-4663-B6CC-6C3F9FA724CA}">
      <dgm:prSet/>
      <dgm:spPr/>
      <dgm:t>
        <a:bodyPr/>
        <a:lstStyle/>
        <a:p>
          <a:endParaRPr lang="en-US"/>
        </a:p>
      </dgm:t>
    </dgm:pt>
    <dgm:pt modelId="{96A73188-B03A-4C70-B82B-150AC171F463}" type="pres">
      <dgm:prSet presAssocID="{5298739C-4A5A-4AEE-B776-41097AFF07C9}" presName="root" presStyleCnt="0">
        <dgm:presLayoutVars>
          <dgm:dir/>
          <dgm:resizeHandles val="exact"/>
        </dgm:presLayoutVars>
      </dgm:prSet>
      <dgm:spPr/>
    </dgm:pt>
    <dgm:pt modelId="{C15727F9-4DC3-4A6E-9E1C-8AFD2D103F1F}" type="pres">
      <dgm:prSet presAssocID="{71B52518-AF9C-4C5B-A960-47CF85A8B7C8}" presName="compNode" presStyleCnt="0"/>
      <dgm:spPr/>
    </dgm:pt>
    <dgm:pt modelId="{4AF3FF3D-C951-435C-B6F6-070C22D5AFB6}" type="pres">
      <dgm:prSet presAssocID="{71B52518-AF9C-4C5B-A960-47CF85A8B7C8}" presName="bgRect" presStyleLbl="bgShp" presStyleIdx="0" presStyleCnt="2"/>
      <dgm:spPr/>
    </dgm:pt>
    <dgm:pt modelId="{4DFC94E3-E675-4AF4-BC33-1AFFEA144C70}" type="pres">
      <dgm:prSet presAssocID="{71B52518-AF9C-4C5B-A960-47CF85A8B7C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8584A0E-CE03-4267-ADAC-0B382F6B179D}" type="pres">
      <dgm:prSet presAssocID="{71B52518-AF9C-4C5B-A960-47CF85A8B7C8}" presName="spaceRect" presStyleCnt="0"/>
      <dgm:spPr/>
    </dgm:pt>
    <dgm:pt modelId="{6D156EF7-E0A4-449C-8428-ED9D02A8CAB7}" type="pres">
      <dgm:prSet presAssocID="{71B52518-AF9C-4C5B-A960-47CF85A8B7C8}" presName="parTx" presStyleLbl="revTx" presStyleIdx="0" presStyleCnt="2">
        <dgm:presLayoutVars>
          <dgm:chMax val="0"/>
          <dgm:chPref val="0"/>
        </dgm:presLayoutVars>
      </dgm:prSet>
      <dgm:spPr/>
    </dgm:pt>
    <dgm:pt modelId="{C4F4A8C7-F0E8-403D-8582-F67701BFBFD8}" type="pres">
      <dgm:prSet presAssocID="{A5D7EF50-8B58-45AC-8F06-4EC05859F700}" presName="sibTrans" presStyleCnt="0"/>
      <dgm:spPr/>
    </dgm:pt>
    <dgm:pt modelId="{4B58DF4C-7CA7-4132-BF9F-0D9E80E9C1E5}" type="pres">
      <dgm:prSet presAssocID="{D5CEB829-315D-409F-916E-6AEA10CAE975}" presName="compNode" presStyleCnt="0"/>
      <dgm:spPr/>
    </dgm:pt>
    <dgm:pt modelId="{E4C0363D-69D5-448A-B65B-3C62B7AC64DA}" type="pres">
      <dgm:prSet presAssocID="{D5CEB829-315D-409F-916E-6AEA10CAE975}" presName="bgRect" presStyleLbl="bgShp" presStyleIdx="1" presStyleCnt="2"/>
      <dgm:spPr/>
    </dgm:pt>
    <dgm:pt modelId="{B0F760F7-25C1-4370-89F6-3BDB0BAED4DF}" type="pres">
      <dgm:prSet presAssocID="{D5CEB829-315D-409F-916E-6AEA10CAE97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A51EE1D1-D706-4A91-88B1-2D598974E285}" type="pres">
      <dgm:prSet presAssocID="{D5CEB829-315D-409F-916E-6AEA10CAE975}" presName="spaceRect" presStyleCnt="0"/>
      <dgm:spPr/>
    </dgm:pt>
    <dgm:pt modelId="{0A9DD9ED-C30E-4FC5-8721-562FEB5F69E8}" type="pres">
      <dgm:prSet presAssocID="{D5CEB829-315D-409F-916E-6AEA10CAE97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29C106B-D681-42A4-9CD6-4D50CF9DF939}" srcId="{5298739C-4A5A-4AEE-B776-41097AFF07C9}" destId="{71B52518-AF9C-4C5B-A960-47CF85A8B7C8}" srcOrd="0" destOrd="0" parTransId="{889D8035-24E3-45B9-A031-EF56DFFB4942}" sibTransId="{A5D7EF50-8B58-45AC-8F06-4EC05859F700}"/>
    <dgm:cxn modelId="{DC8D084D-5DD0-40B0-AB84-D20567E5AB4A}" type="presOf" srcId="{71B52518-AF9C-4C5B-A960-47CF85A8B7C8}" destId="{6D156EF7-E0A4-449C-8428-ED9D02A8CAB7}" srcOrd="0" destOrd="0" presId="urn:microsoft.com/office/officeart/2018/2/layout/IconVerticalSolidList"/>
    <dgm:cxn modelId="{446D7C84-90BC-45A2-8BDD-950D8B829F70}" type="presOf" srcId="{5298739C-4A5A-4AEE-B776-41097AFF07C9}" destId="{96A73188-B03A-4C70-B82B-150AC171F463}" srcOrd="0" destOrd="0" presId="urn:microsoft.com/office/officeart/2018/2/layout/IconVerticalSolidList"/>
    <dgm:cxn modelId="{57D320BC-5E7B-4432-9E71-6393F3A13CF0}" type="presOf" srcId="{D5CEB829-315D-409F-916E-6AEA10CAE975}" destId="{0A9DD9ED-C30E-4FC5-8721-562FEB5F69E8}" srcOrd="0" destOrd="0" presId="urn:microsoft.com/office/officeart/2018/2/layout/IconVerticalSolidList"/>
    <dgm:cxn modelId="{3DF959D4-E646-4663-B6CC-6C3F9FA724CA}" srcId="{5298739C-4A5A-4AEE-B776-41097AFF07C9}" destId="{D5CEB829-315D-409F-916E-6AEA10CAE975}" srcOrd="1" destOrd="0" parTransId="{AB48C0CD-35D1-479B-9F92-2F635C26F354}" sibTransId="{4195C679-5116-41A1-BE9C-50E2E661AE5C}"/>
    <dgm:cxn modelId="{585AF843-F2FF-444A-92FA-6072BA3012EE}" type="presParOf" srcId="{96A73188-B03A-4C70-B82B-150AC171F463}" destId="{C15727F9-4DC3-4A6E-9E1C-8AFD2D103F1F}" srcOrd="0" destOrd="0" presId="urn:microsoft.com/office/officeart/2018/2/layout/IconVerticalSolidList"/>
    <dgm:cxn modelId="{AA963A55-57E1-423C-B05B-55052E16DCF2}" type="presParOf" srcId="{C15727F9-4DC3-4A6E-9E1C-8AFD2D103F1F}" destId="{4AF3FF3D-C951-435C-B6F6-070C22D5AFB6}" srcOrd="0" destOrd="0" presId="urn:microsoft.com/office/officeart/2018/2/layout/IconVerticalSolidList"/>
    <dgm:cxn modelId="{E8B896B8-0D14-4472-8C21-809372D064BE}" type="presParOf" srcId="{C15727F9-4DC3-4A6E-9E1C-8AFD2D103F1F}" destId="{4DFC94E3-E675-4AF4-BC33-1AFFEA144C70}" srcOrd="1" destOrd="0" presId="urn:microsoft.com/office/officeart/2018/2/layout/IconVerticalSolidList"/>
    <dgm:cxn modelId="{70BD9696-1777-43EF-9C0A-EAE5FAE64694}" type="presParOf" srcId="{C15727F9-4DC3-4A6E-9E1C-8AFD2D103F1F}" destId="{18584A0E-CE03-4267-ADAC-0B382F6B179D}" srcOrd="2" destOrd="0" presId="urn:microsoft.com/office/officeart/2018/2/layout/IconVerticalSolidList"/>
    <dgm:cxn modelId="{DB8DCB61-543D-4FFF-AB18-8FD16B11F616}" type="presParOf" srcId="{C15727F9-4DC3-4A6E-9E1C-8AFD2D103F1F}" destId="{6D156EF7-E0A4-449C-8428-ED9D02A8CAB7}" srcOrd="3" destOrd="0" presId="urn:microsoft.com/office/officeart/2018/2/layout/IconVerticalSolidList"/>
    <dgm:cxn modelId="{9D674040-747C-485A-A0BB-0E8AE9BB1052}" type="presParOf" srcId="{96A73188-B03A-4C70-B82B-150AC171F463}" destId="{C4F4A8C7-F0E8-403D-8582-F67701BFBFD8}" srcOrd="1" destOrd="0" presId="urn:microsoft.com/office/officeart/2018/2/layout/IconVerticalSolidList"/>
    <dgm:cxn modelId="{E9E92958-FCAC-432C-AF04-EA4044169285}" type="presParOf" srcId="{96A73188-B03A-4C70-B82B-150AC171F463}" destId="{4B58DF4C-7CA7-4132-BF9F-0D9E80E9C1E5}" srcOrd="2" destOrd="0" presId="urn:microsoft.com/office/officeart/2018/2/layout/IconVerticalSolidList"/>
    <dgm:cxn modelId="{620DF672-1562-406F-AC78-8837A4C529B1}" type="presParOf" srcId="{4B58DF4C-7CA7-4132-BF9F-0D9E80E9C1E5}" destId="{E4C0363D-69D5-448A-B65B-3C62B7AC64DA}" srcOrd="0" destOrd="0" presId="urn:microsoft.com/office/officeart/2018/2/layout/IconVerticalSolidList"/>
    <dgm:cxn modelId="{84DA8CC1-7613-4CFA-827F-A0711FCB798B}" type="presParOf" srcId="{4B58DF4C-7CA7-4132-BF9F-0D9E80E9C1E5}" destId="{B0F760F7-25C1-4370-89F6-3BDB0BAED4DF}" srcOrd="1" destOrd="0" presId="urn:microsoft.com/office/officeart/2018/2/layout/IconVerticalSolidList"/>
    <dgm:cxn modelId="{AD144C57-0934-4203-934F-EA896C0441F0}" type="presParOf" srcId="{4B58DF4C-7CA7-4132-BF9F-0D9E80E9C1E5}" destId="{A51EE1D1-D706-4A91-88B1-2D598974E285}" srcOrd="2" destOrd="0" presId="urn:microsoft.com/office/officeart/2018/2/layout/IconVerticalSolidList"/>
    <dgm:cxn modelId="{60F6BB49-2113-41D3-9DBF-AD14E677B075}" type="presParOf" srcId="{4B58DF4C-7CA7-4132-BF9F-0D9E80E9C1E5}" destId="{0A9DD9ED-C30E-4FC5-8721-562FEB5F69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3FF3D-C951-435C-B6F6-070C22D5AFB6}">
      <dsp:nvSpPr>
        <dsp:cNvPr id="0" name=""/>
        <dsp:cNvSpPr/>
      </dsp:nvSpPr>
      <dsp:spPr>
        <a:xfrm>
          <a:off x="0" y="908049"/>
          <a:ext cx="6572250" cy="1676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C94E3-E675-4AF4-BC33-1AFFEA144C70}">
      <dsp:nvSpPr>
        <dsp:cNvPr id="0" name=""/>
        <dsp:cNvSpPr/>
      </dsp:nvSpPr>
      <dsp:spPr>
        <a:xfrm>
          <a:off x="507111" y="1285239"/>
          <a:ext cx="922020" cy="922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56EF7-E0A4-449C-8428-ED9D02A8CAB7}">
      <dsp:nvSpPr>
        <dsp:cNvPr id="0" name=""/>
        <dsp:cNvSpPr/>
      </dsp:nvSpPr>
      <dsp:spPr>
        <a:xfrm>
          <a:off x="1936242" y="908049"/>
          <a:ext cx="4636008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Ever feel like you don’t have enough time to read everything that you want to? </a:t>
          </a:r>
          <a:endParaRPr lang="en-US" sz="2200" kern="1200" dirty="0"/>
        </a:p>
      </dsp:txBody>
      <dsp:txXfrm>
        <a:off x="1936242" y="908049"/>
        <a:ext cx="4636008" cy="1676400"/>
      </dsp:txXfrm>
    </dsp:sp>
    <dsp:sp modelId="{E4C0363D-69D5-448A-B65B-3C62B7AC64DA}">
      <dsp:nvSpPr>
        <dsp:cNvPr id="0" name=""/>
        <dsp:cNvSpPr/>
      </dsp:nvSpPr>
      <dsp:spPr>
        <a:xfrm>
          <a:off x="0" y="3003550"/>
          <a:ext cx="6572250" cy="1676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760F7-25C1-4370-89F6-3BDB0BAED4DF}">
      <dsp:nvSpPr>
        <dsp:cNvPr id="0" name=""/>
        <dsp:cNvSpPr/>
      </dsp:nvSpPr>
      <dsp:spPr>
        <a:xfrm>
          <a:off x="507111" y="3380740"/>
          <a:ext cx="922020" cy="9220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DD9ED-C30E-4FC5-8721-562FEB5F69E8}">
      <dsp:nvSpPr>
        <dsp:cNvPr id="0" name=""/>
        <dsp:cNvSpPr/>
      </dsp:nvSpPr>
      <dsp:spPr>
        <a:xfrm>
          <a:off x="1936242" y="3003550"/>
          <a:ext cx="4636008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Summarized documents from your favorite news source, academic articles, or work-related documents</a:t>
          </a:r>
          <a:endParaRPr lang="en-US" sz="2200" kern="1200"/>
        </a:p>
      </dsp:txBody>
      <dsp:txXfrm>
        <a:off x="1936242" y="3003550"/>
        <a:ext cx="4636008" cy="16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677-64DA-4E76-B7BD-9989836FC234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5FD746D-1755-4A29-8487-BDAD69030D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17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677-64DA-4E76-B7BD-9989836FC234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746D-1755-4A29-8487-BDAD69030D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56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677-64DA-4E76-B7BD-9989836FC234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746D-1755-4A29-8487-BDAD69030D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371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677-64DA-4E76-B7BD-9989836FC234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746D-1755-4A29-8487-BDAD69030D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34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C61F677-64DA-4E76-B7BD-9989836FC234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5FD746D-1755-4A29-8487-BDAD69030D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14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677-64DA-4E76-B7BD-9989836FC234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746D-1755-4A29-8487-BDAD69030D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50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677-64DA-4E76-B7BD-9989836FC234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746D-1755-4A29-8487-BDAD69030D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99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677-64DA-4E76-B7BD-9989836FC234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746D-1755-4A29-8487-BDAD69030D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33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677-64DA-4E76-B7BD-9989836FC234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746D-1755-4A29-8487-BDAD69030D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546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677-64DA-4E76-B7BD-9989836FC234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746D-1755-4A29-8487-BDAD69030D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7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677-64DA-4E76-B7BD-9989836FC234}" type="datetimeFigureOut">
              <a:rPr lang="en-CA" smtClean="0"/>
              <a:t>2022-04-13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746D-1755-4A29-8487-BDAD69030D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646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C61F677-64DA-4E76-B7BD-9989836FC234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5FD746D-1755-4A29-8487-BDAD69030D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347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lls of Newspaper">
            <a:extLst>
              <a:ext uri="{FF2B5EF4-FFF2-40B4-BE49-F238E27FC236}">
                <a16:creationId xmlns:a16="http://schemas.microsoft.com/office/drawing/2014/main" id="{01FAC673-B073-AD17-6186-B2C00A227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" b="15227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AA402-A960-4E0F-9FAC-5AE1EDCFE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427" y="4192130"/>
            <a:ext cx="5817250" cy="1532115"/>
          </a:xfrm>
        </p:spPr>
        <p:txBody>
          <a:bodyPr>
            <a:normAutofit fontScale="90000"/>
          </a:bodyPr>
          <a:lstStyle/>
          <a:p>
            <a:pPr algn="ctr"/>
            <a:r>
              <a:rPr lang="en-CA" sz="6000" dirty="0"/>
              <a:t>News article summarization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BACA7-1D3C-46E1-BDA6-CE8DF72FE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9458" y="4101640"/>
            <a:ext cx="4552336" cy="1713093"/>
          </a:xfrm>
        </p:spPr>
        <p:txBody>
          <a:bodyPr anchor="ctr">
            <a:normAutofit/>
          </a:bodyPr>
          <a:lstStyle/>
          <a:p>
            <a:r>
              <a:rPr lang="en-CA" dirty="0"/>
              <a:t>Group Members – </a:t>
            </a:r>
          </a:p>
          <a:p>
            <a:r>
              <a:rPr lang="en-CA" dirty="0"/>
              <a:t>Shraddha Khadepatil - 100820094</a:t>
            </a:r>
          </a:p>
          <a:p>
            <a:r>
              <a:rPr lang="en-CA" dirty="0"/>
              <a:t>Varun Kadian - 100820124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587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7435B-3C9F-4BC0-AEB9-704A569A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CA" sz="4000"/>
              <a:t>Problem Definition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94A990-3D66-3D46-8B61-7F0C84A30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535079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8054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45427-36F2-485E-9307-25A596C9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CA" dirty="0"/>
              <a:t>Objective</a:t>
            </a:r>
          </a:p>
        </p:txBody>
      </p:sp>
      <p:pic>
        <p:nvPicPr>
          <p:cNvPr id="5" name="Picture 4" descr="A top view of books with different cover colours">
            <a:extLst>
              <a:ext uri="{FF2B5EF4-FFF2-40B4-BE49-F238E27FC236}">
                <a16:creationId xmlns:a16="http://schemas.microsoft.com/office/drawing/2014/main" id="{C2762930-B8F7-32EC-0973-9A7BA9FD66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22" b="9298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F2CD2-5140-4512-987A-806855110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quality, type, and density of information</a:t>
            </a:r>
          </a:p>
          <a:p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News articles vary significantly from source to source. </a:t>
            </a:r>
          </a:p>
          <a:p>
            <a:r>
              <a:rPr lang="en-US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 goal </a:t>
            </a:r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is to minimize the time you spend reading. </a:t>
            </a: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667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7">
            <a:extLst>
              <a:ext uri="{FF2B5EF4-FFF2-40B4-BE49-F238E27FC236}">
                <a16:creationId xmlns:a16="http://schemas.microsoft.com/office/drawing/2014/main" id="{89C8D586-1ECD-4981-BED2-97336112C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5E927-DFAD-42F2-A3CA-9A2810669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CA" sz="4000" dirty="0"/>
              <a:t>What is Text Summarization?</a:t>
            </a: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F67D66DB-1CBE-6C7D-7A06-60CFC577F0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954" r="-1" b="-1"/>
          <a:stretch/>
        </p:blipFill>
        <p:spPr>
          <a:xfrm>
            <a:off x="1" y="10"/>
            <a:ext cx="6066502" cy="6857989"/>
          </a:xfrm>
          <a:prstGeom prst="rect">
            <a:avLst/>
          </a:prstGeom>
        </p:spPr>
      </p:pic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287705F1-496C-42B2-9E34-F0F50C2C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 summarization is a Natural Language Processing (NLP) task that summarizes the information in large texts for quicker consumption without losing vital information. </a:t>
            </a:r>
          </a:p>
          <a:p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are two main text summarization methods: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Extractive Text Summarization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Abstractive Text Summarization</a:t>
            </a:r>
            <a:endParaRPr lang="en-US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800" dirty="0"/>
          </a:p>
        </p:txBody>
      </p:sp>
      <p:grpSp>
        <p:nvGrpSpPr>
          <p:cNvPr id="51" name="Group 19">
            <a:extLst>
              <a:ext uri="{FF2B5EF4-FFF2-40B4-BE49-F238E27FC236}">
                <a16:creationId xmlns:a16="http://schemas.microsoft.com/office/drawing/2014/main" id="{AF001A23-2767-4A31-BD30-56112DE9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2" name="Oval 21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14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F9BD4-C090-4427-B1A0-D01ED5AF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CA" sz="4700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073FD-F35B-4BDC-AC4D-227C7BF8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311" y="1042219"/>
            <a:ext cx="5238088" cy="479814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Used the abstractive method on a news article </a:t>
            </a:r>
          </a:p>
          <a:p>
            <a:r>
              <a:rPr lang="en-CA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A pretrained library is used to scrape and summarize the news article </a:t>
            </a: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r>
              <a:rPr lang="en-CA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Newspaper3k </a:t>
            </a:r>
            <a:r>
              <a:rPr lang="en-CA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library - </a:t>
            </a:r>
            <a:r>
              <a:rPr lang="en-CA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web scraping of news articles</a:t>
            </a:r>
          </a:p>
          <a:p>
            <a:pPr lvl="1"/>
            <a:r>
              <a:rPr lang="en-CA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It is a library worked for Natural Language Processing (NLP) and it is based upon Natural Language Tool Kit(NLTK) </a:t>
            </a:r>
          </a:p>
          <a:p>
            <a:r>
              <a:rPr lang="en-CA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Newspaper3k additionally works in more than 30 dialects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1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363C3DA-5063-4048-965B-F5FDB35CC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E79ECB-20D1-486E-B39D-0F98D69BE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F1DBD8-7930-4EF6-AF8F-F6A674303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BDA01-05CE-48BB-ABBA-75C05A7C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User Interface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39044D3-8725-4D57-BD64-A96E7C271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DCC089B-F750-4C12-822F-DF53F4DD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CDC7132-9021-4F21-AE5A-9B9B90C98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0D011B8-BF69-4B6B-B3D2-F1BA7710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FDE7FC-CD0D-4A45-A3C5-C5714C1B43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861" r="4868"/>
          <a:stretch/>
        </p:blipFill>
        <p:spPr>
          <a:xfrm>
            <a:off x="920833" y="1328839"/>
            <a:ext cx="6647395" cy="413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1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78084-427F-42AC-B66B-2B959F0D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User Interface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6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36F2F26-D290-4515-861D-BE9DF1922C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541" y="1432393"/>
            <a:ext cx="6916682" cy="399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2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09CE2-FA55-4896-8743-F6B984DF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FDD5D-0046-44C9-A958-339A03205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CA" sz="1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Fahad, A. H. (2021, December 30). </a:t>
            </a:r>
            <a:r>
              <a:rPr lang="en-CA" sz="19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Sentiment Analysis — Let </a:t>
            </a:r>
            <a:r>
              <a:rPr lang="en-CA" sz="1900" i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TextBlob</a:t>
            </a:r>
            <a:r>
              <a:rPr lang="en-CA" sz="19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 all the Work! - Red Buffer</a:t>
            </a:r>
            <a:r>
              <a:rPr lang="en-CA" sz="1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nl-NL" sz="1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Medium. https://medium.com/red-buffer/sentiment-analysis-let-textblob-do-all-the-work-9927d803d137</a:t>
            </a:r>
            <a:endParaRPr lang="en-CA" sz="19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A" sz="1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freeCodeCamp.org. (2017, October 24). </a:t>
            </a:r>
            <a:r>
              <a:rPr lang="en-CA" sz="19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intro to ROUGE, and how to use it to evaluate summaries</a:t>
            </a:r>
            <a:r>
              <a:rPr lang="en-CA" sz="1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https://www.freecodecamp.org/news/what-is-rouge-and-how-it-works-for-evaluation-of-summaries-e059fb8ac840/</a:t>
            </a:r>
          </a:p>
          <a:p>
            <a:r>
              <a:rPr lang="en-CA" sz="19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GeeksforGeeks</a:t>
            </a:r>
            <a:r>
              <a:rPr lang="en-CA" sz="1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(2021, November 30). </a:t>
            </a:r>
            <a:r>
              <a:rPr lang="en-CA" sz="19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Newspaper: Article scraping &amp; curation (Python)</a:t>
            </a:r>
            <a:r>
              <a:rPr lang="en-CA" sz="1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https://www.geeksforgeeks.org/newspaper-article-scraping-curation-python/</a:t>
            </a:r>
          </a:p>
          <a:p>
            <a:r>
              <a:rPr lang="en-CA" sz="19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Helstowski</a:t>
            </a:r>
            <a:r>
              <a:rPr lang="en-CA" sz="1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C. (2021). </a:t>
            </a:r>
            <a:r>
              <a:rPr lang="en-CA" sz="19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Newspaper3k – A Python Library For Fast Web Scraping</a:t>
            </a:r>
            <a:r>
              <a:rPr lang="en-CA" sz="1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CA" sz="19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Finxter</a:t>
            </a:r>
            <a:r>
              <a:rPr lang="en-CA" sz="1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https://blog.finxter.com/newspaper3k-a-python-library-for-fast-web-scraping/</a:t>
            </a:r>
          </a:p>
          <a:p>
            <a:r>
              <a:rPr lang="en-CA" sz="19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Newspaper3k: Article scraping &amp; curation — newspaper 0.0.2 documentation</a:t>
            </a:r>
            <a:r>
              <a:rPr lang="en-CA" sz="1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(2021). . https://newspaper.readthedocs.io/en/latest/</a:t>
            </a:r>
          </a:p>
          <a:p>
            <a:pPr marL="0" indent="0">
              <a:buNone/>
            </a:pPr>
            <a:endParaRPr lang="en-CA" sz="19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90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19C60B-9594-4D94-92F4-05315F68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43468"/>
            <a:ext cx="9966960" cy="3592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476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40A918258C9C468697D9292FC0F56E" ma:contentTypeVersion="10" ma:contentTypeDescription="Create a new document." ma:contentTypeScope="" ma:versionID="f55a359a0f83e6b793b54dcc7ec66220">
  <xsd:schema xmlns:xsd="http://www.w3.org/2001/XMLSchema" xmlns:xs="http://www.w3.org/2001/XMLSchema" xmlns:p="http://schemas.microsoft.com/office/2006/metadata/properties" xmlns:ns3="1d0d2c94-a37a-4b55-95d7-810bdbf32d12" xmlns:ns4="47312faf-a3c3-447c-a495-1c23017747e1" targetNamespace="http://schemas.microsoft.com/office/2006/metadata/properties" ma:root="true" ma:fieldsID="e25df8b4d0739a839f095c5f3dd7e556" ns3:_="" ns4:_="">
    <xsd:import namespace="1d0d2c94-a37a-4b55-95d7-810bdbf32d12"/>
    <xsd:import namespace="47312faf-a3c3-447c-a495-1c23017747e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0d2c94-a37a-4b55-95d7-810bdbf32d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312faf-a3c3-447c-a495-1c23017747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533450-84E6-4848-8031-919C1CFB3F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399886-ED97-427C-AC28-A9272941992F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47312faf-a3c3-447c-a495-1c23017747e1"/>
    <ds:schemaRef ds:uri="1d0d2c94-a37a-4b55-95d7-810bdbf32d1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CCB43E4-DCDF-4039-B970-1C099CB1FD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0d2c94-a37a-4b55-95d7-810bdbf32d12"/>
    <ds:schemaRef ds:uri="47312faf-a3c3-447c-a495-1c23017747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393</TotalTime>
  <Words>348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News article summarization app</vt:lpstr>
      <vt:lpstr>Problem Definition</vt:lpstr>
      <vt:lpstr>Objective</vt:lpstr>
      <vt:lpstr>What is Text Summarization?</vt:lpstr>
      <vt:lpstr>Implementation</vt:lpstr>
      <vt:lpstr>User Interface</vt:lpstr>
      <vt:lpstr>User Interface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article summarization app</dc:title>
  <dc:creator>Shraddha Khadepatil</dc:creator>
  <cp:lastModifiedBy>Shraddha Khadepatil</cp:lastModifiedBy>
  <cp:revision>3</cp:revision>
  <dcterms:created xsi:type="dcterms:W3CDTF">2022-04-13T01:06:05Z</dcterms:created>
  <dcterms:modified xsi:type="dcterms:W3CDTF">2022-04-13T21:39:16Z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0x010100B940A918258C9C468697D9292FC0F56E</vt:lpwstr>
  </property>
</Properties>
</file>