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33" r:id="rId4"/>
  </p:sldMasterIdLst>
  <p:notesMasterIdLst>
    <p:notesMasterId r:id="rId26"/>
  </p:notesMasterIdLst>
  <p:handoutMasterIdLst>
    <p:handoutMasterId r:id="rId27"/>
  </p:handoutMasterIdLst>
  <p:sldIdLst>
    <p:sldId id="281" r:id="rId5"/>
    <p:sldId id="256" r:id="rId6"/>
    <p:sldId id="263" r:id="rId7"/>
    <p:sldId id="264" r:id="rId8"/>
    <p:sldId id="265" r:id="rId9"/>
    <p:sldId id="266" r:id="rId10"/>
    <p:sldId id="276" r:id="rId11"/>
    <p:sldId id="267" r:id="rId12"/>
    <p:sldId id="268" r:id="rId13"/>
    <p:sldId id="269" r:id="rId14"/>
    <p:sldId id="270" r:id="rId15"/>
    <p:sldId id="271" r:id="rId16"/>
    <p:sldId id="272" r:id="rId17"/>
    <p:sldId id="273" r:id="rId18"/>
    <p:sldId id="275" r:id="rId19"/>
    <p:sldId id="277" r:id="rId20"/>
    <p:sldId id="278" r:id="rId21"/>
    <p:sldId id="262" r:id="rId22"/>
    <p:sldId id="274" r:id="rId23"/>
    <p:sldId id="280"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varScale="1">
        <p:scale>
          <a:sx n="84" d="100"/>
          <a:sy n="84" d="100"/>
        </p:scale>
        <p:origin x="96" y="125"/>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6/22/2019</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6/22/2019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2</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18</a:t>
            </a:fld>
            <a:endParaRPr lang="en-US" dirty="0"/>
          </a:p>
        </p:txBody>
      </p:sp>
    </p:spTree>
    <p:extLst>
      <p:ext uri="{BB962C8B-B14F-4D97-AF65-F5344CB8AC3E}">
        <p14:creationId xmlns:p14="http://schemas.microsoft.com/office/powerpoint/2010/main" val="224889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CE02C-6EC6-4E09-BC2C-9FDED4DE236E}"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762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70187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15566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04829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71740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92749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205CAA-4E5A-4223-BD55-C5D2841AC9EF}" type="datetimeFigureOut">
              <a:rPr lang="en-US" smtClean="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44456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5943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589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F36E1-9596-4E98-8786-4A17C5D29C65}" type="datetimeFigureOut">
              <a:rPr lang="en-US" smtClean="0"/>
              <a:pPr/>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91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D1A55-63BC-4BA2-9538-7DDEADA10621}" type="datetimeFigureOut">
              <a:rPr lang="en-US" smtClean="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922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0865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414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363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143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850A0-01A3-4F4E-AA52-F716A9BFD4EB}" type="datetimeFigureOut">
              <a:rPr lang="en-US" smtClean="0"/>
              <a:pPr/>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129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811CCA-BB49-46C7-A0E2-F42339750F9A}" type="datetimeFigureOut">
              <a:rPr lang="en-US" smtClean="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654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7205CAA-4E5A-4223-BD55-C5D2841AC9EF}" type="datetimeFigureOut">
              <a:rPr lang="en-US" smtClean="0"/>
              <a:t>6/22/2019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7157912"/>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65EDC0-A878-4C69-90DC-CC2D44F7D0D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1749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149861-B928-4F93-AF07-84536C736750}"/>
              </a:ext>
            </a:extLst>
          </p:cNvPr>
          <p:cNvPicPr>
            <a:picLocks noChangeAspect="1"/>
          </p:cNvPicPr>
          <p:nvPr/>
        </p:nvPicPr>
        <p:blipFill>
          <a:blip r:embed="rId2"/>
          <a:stretch>
            <a:fillRect/>
          </a:stretch>
        </p:blipFill>
        <p:spPr>
          <a:xfrm>
            <a:off x="79899" y="115410"/>
            <a:ext cx="12112101" cy="6742589"/>
          </a:xfrm>
          <a:prstGeom prst="rect">
            <a:avLst/>
          </a:prstGeom>
        </p:spPr>
      </p:pic>
    </p:spTree>
    <p:extLst>
      <p:ext uri="{BB962C8B-B14F-4D97-AF65-F5344CB8AC3E}">
        <p14:creationId xmlns:p14="http://schemas.microsoft.com/office/powerpoint/2010/main" val="44045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7B4B98-5864-4FBD-B5AC-44365826903A}"/>
              </a:ext>
            </a:extLst>
          </p:cNvPr>
          <p:cNvPicPr>
            <a:picLocks noChangeAspect="1"/>
          </p:cNvPicPr>
          <p:nvPr/>
        </p:nvPicPr>
        <p:blipFill>
          <a:blip r:embed="rId2"/>
          <a:stretch>
            <a:fillRect/>
          </a:stretch>
        </p:blipFill>
        <p:spPr>
          <a:xfrm>
            <a:off x="-94103" y="488272"/>
            <a:ext cx="11967099" cy="3240349"/>
          </a:xfrm>
          <a:prstGeom prst="rect">
            <a:avLst/>
          </a:prstGeom>
        </p:spPr>
      </p:pic>
      <p:sp>
        <p:nvSpPr>
          <p:cNvPr id="8" name="TextBox 7">
            <a:extLst>
              <a:ext uri="{FF2B5EF4-FFF2-40B4-BE49-F238E27FC236}">
                <a16:creationId xmlns:a16="http://schemas.microsoft.com/office/drawing/2014/main" id="{903273C8-C4F1-4AEB-91A8-55134607071C}"/>
              </a:ext>
            </a:extLst>
          </p:cNvPr>
          <p:cNvSpPr txBox="1"/>
          <p:nvPr/>
        </p:nvSpPr>
        <p:spPr>
          <a:xfrm>
            <a:off x="136124" y="3728621"/>
            <a:ext cx="2246051" cy="523220"/>
          </a:xfrm>
          <a:prstGeom prst="rect">
            <a:avLst/>
          </a:prstGeom>
          <a:noFill/>
        </p:spPr>
        <p:txBody>
          <a:bodyPr wrap="square" rtlCol="0">
            <a:spAutoFit/>
          </a:bodyPr>
          <a:lstStyle/>
          <a:p>
            <a:r>
              <a:rPr lang="en-US" sz="2800" dirty="0">
                <a:latin typeface="Bahnschrift Light SemiCondensed" panose="020B0502040204020203" pitchFamily="34" charset="0"/>
              </a:rPr>
              <a:t>ACCURACY:-</a:t>
            </a:r>
            <a:endParaRPr lang="en-IN" sz="2800" dirty="0">
              <a:latin typeface="Bahnschrift Light SemiCondensed" panose="020B0502040204020203" pitchFamily="34" charset="0"/>
            </a:endParaRPr>
          </a:p>
        </p:txBody>
      </p:sp>
      <p:pic>
        <p:nvPicPr>
          <p:cNvPr id="9" name="Picture 8">
            <a:extLst>
              <a:ext uri="{FF2B5EF4-FFF2-40B4-BE49-F238E27FC236}">
                <a16:creationId xmlns:a16="http://schemas.microsoft.com/office/drawing/2014/main" id="{B00670DB-1AA1-4B96-AE68-3E7D466E4E27}"/>
              </a:ext>
            </a:extLst>
          </p:cNvPr>
          <p:cNvPicPr>
            <a:picLocks noChangeAspect="1"/>
          </p:cNvPicPr>
          <p:nvPr/>
        </p:nvPicPr>
        <p:blipFill>
          <a:blip r:embed="rId3"/>
          <a:stretch>
            <a:fillRect/>
          </a:stretch>
        </p:blipFill>
        <p:spPr>
          <a:xfrm>
            <a:off x="0" y="4369372"/>
            <a:ext cx="12192000" cy="995622"/>
          </a:xfrm>
          <a:prstGeom prst="rect">
            <a:avLst/>
          </a:prstGeom>
        </p:spPr>
      </p:pic>
      <p:pic>
        <p:nvPicPr>
          <p:cNvPr id="11" name="Picture 10">
            <a:extLst>
              <a:ext uri="{FF2B5EF4-FFF2-40B4-BE49-F238E27FC236}">
                <a16:creationId xmlns:a16="http://schemas.microsoft.com/office/drawing/2014/main" id="{77D49165-C09C-4A29-A10B-1FA1C32BD4D9}"/>
              </a:ext>
            </a:extLst>
          </p:cNvPr>
          <p:cNvPicPr>
            <a:picLocks noChangeAspect="1"/>
          </p:cNvPicPr>
          <p:nvPr/>
        </p:nvPicPr>
        <p:blipFill>
          <a:blip r:embed="rId4"/>
          <a:stretch>
            <a:fillRect/>
          </a:stretch>
        </p:blipFill>
        <p:spPr>
          <a:xfrm>
            <a:off x="7232904" y="1188720"/>
            <a:ext cx="4822972" cy="2567333"/>
          </a:xfrm>
          <a:prstGeom prst="rect">
            <a:avLst/>
          </a:prstGeom>
        </p:spPr>
      </p:pic>
      <p:cxnSp>
        <p:nvCxnSpPr>
          <p:cNvPr id="13" name="Straight Arrow Connector 12">
            <a:extLst>
              <a:ext uri="{FF2B5EF4-FFF2-40B4-BE49-F238E27FC236}">
                <a16:creationId xmlns:a16="http://schemas.microsoft.com/office/drawing/2014/main" id="{1DD0FEAD-074A-4E6F-8CD8-8D5F995A07D4}"/>
              </a:ext>
            </a:extLst>
          </p:cNvPr>
          <p:cNvCxnSpPr>
            <a:cxnSpLocks/>
          </p:cNvCxnSpPr>
          <p:nvPr/>
        </p:nvCxnSpPr>
        <p:spPr>
          <a:xfrm>
            <a:off x="3813048" y="1783080"/>
            <a:ext cx="3419856" cy="20116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1354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4894C7-AE99-45BF-92DB-C45D23182DD6}"/>
              </a:ext>
            </a:extLst>
          </p:cNvPr>
          <p:cNvPicPr>
            <a:picLocks noChangeAspect="1"/>
          </p:cNvPicPr>
          <p:nvPr/>
        </p:nvPicPr>
        <p:blipFill>
          <a:blip r:embed="rId2"/>
          <a:stretch>
            <a:fillRect/>
          </a:stretch>
        </p:blipFill>
        <p:spPr>
          <a:xfrm>
            <a:off x="292963" y="594804"/>
            <a:ext cx="9410330" cy="5450889"/>
          </a:xfrm>
          <a:prstGeom prst="rect">
            <a:avLst/>
          </a:prstGeom>
        </p:spPr>
      </p:pic>
      <p:sp>
        <p:nvSpPr>
          <p:cNvPr id="5" name="TextBox 4">
            <a:extLst>
              <a:ext uri="{FF2B5EF4-FFF2-40B4-BE49-F238E27FC236}">
                <a16:creationId xmlns:a16="http://schemas.microsoft.com/office/drawing/2014/main" id="{156B2310-6ADD-493A-A5A7-13132047CE71}"/>
              </a:ext>
            </a:extLst>
          </p:cNvPr>
          <p:cNvSpPr txBox="1"/>
          <p:nvPr/>
        </p:nvSpPr>
        <p:spPr>
          <a:xfrm>
            <a:off x="408373" y="115410"/>
            <a:ext cx="2467992" cy="369332"/>
          </a:xfrm>
          <a:prstGeom prst="rect">
            <a:avLst/>
          </a:prstGeom>
          <a:noFill/>
        </p:spPr>
        <p:txBody>
          <a:bodyPr wrap="square" rtlCol="0">
            <a:spAutoFit/>
          </a:bodyPr>
          <a:lstStyle/>
          <a:p>
            <a:r>
              <a:rPr lang="en-US" dirty="0"/>
              <a:t>GRAPH:-</a:t>
            </a:r>
            <a:endParaRPr lang="en-IN" dirty="0"/>
          </a:p>
        </p:txBody>
      </p:sp>
    </p:spTree>
    <p:extLst>
      <p:ext uri="{BB962C8B-B14F-4D97-AF65-F5344CB8AC3E}">
        <p14:creationId xmlns:p14="http://schemas.microsoft.com/office/powerpoint/2010/main" val="6912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3126F-FF4B-4C22-B9D7-9BCC3F4BAD95}"/>
              </a:ext>
            </a:extLst>
          </p:cNvPr>
          <p:cNvSpPr txBox="1"/>
          <p:nvPr/>
        </p:nvSpPr>
        <p:spPr>
          <a:xfrm>
            <a:off x="532661" y="142043"/>
            <a:ext cx="3338003" cy="707886"/>
          </a:xfrm>
          <a:prstGeom prst="rect">
            <a:avLst/>
          </a:prstGeom>
          <a:noFill/>
        </p:spPr>
        <p:txBody>
          <a:bodyPr wrap="square" rtlCol="0">
            <a:spAutoFit/>
          </a:bodyPr>
          <a:lstStyle/>
          <a:p>
            <a:r>
              <a:rPr lang="en-US" sz="4000" b="1" i="1" u="sng" dirty="0">
                <a:latin typeface="Arial Black" panose="020B0A04020102020204" pitchFamily="34" charset="0"/>
              </a:rPr>
              <a:t>MODEL:-</a:t>
            </a:r>
            <a:endParaRPr lang="en-IN" sz="4000" b="1" i="1" u="sng" dirty="0">
              <a:latin typeface="Arial Black" panose="020B0A04020102020204" pitchFamily="34" charset="0"/>
            </a:endParaRPr>
          </a:p>
        </p:txBody>
      </p:sp>
      <p:pic>
        <p:nvPicPr>
          <p:cNvPr id="5" name="Picture 4">
            <a:extLst>
              <a:ext uri="{FF2B5EF4-FFF2-40B4-BE49-F238E27FC236}">
                <a16:creationId xmlns:a16="http://schemas.microsoft.com/office/drawing/2014/main" id="{9861B06B-E467-4834-A541-E25F8BE317D4}"/>
              </a:ext>
            </a:extLst>
          </p:cNvPr>
          <p:cNvPicPr>
            <a:picLocks noChangeAspect="1"/>
          </p:cNvPicPr>
          <p:nvPr/>
        </p:nvPicPr>
        <p:blipFill>
          <a:blip r:embed="rId2"/>
          <a:stretch>
            <a:fillRect/>
          </a:stretch>
        </p:blipFill>
        <p:spPr>
          <a:xfrm>
            <a:off x="390617" y="1260629"/>
            <a:ext cx="11150354" cy="5193437"/>
          </a:xfrm>
          <a:prstGeom prst="rect">
            <a:avLst/>
          </a:prstGeom>
        </p:spPr>
      </p:pic>
    </p:spTree>
    <p:extLst>
      <p:ext uri="{BB962C8B-B14F-4D97-AF65-F5344CB8AC3E}">
        <p14:creationId xmlns:p14="http://schemas.microsoft.com/office/powerpoint/2010/main" val="423220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D2AB-28B7-4D52-8CF3-DAC2319A74D9}"/>
              </a:ext>
            </a:extLst>
          </p:cNvPr>
          <p:cNvSpPr>
            <a:spLocks noGrp="1"/>
          </p:cNvSpPr>
          <p:nvPr>
            <p:ph type="title"/>
          </p:nvPr>
        </p:nvSpPr>
        <p:spPr>
          <a:xfrm>
            <a:off x="-195309" y="133165"/>
            <a:ext cx="8975325" cy="1376039"/>
          </a:xfrm>
        </p:spPr>
        <p:txBody>
          <a:bodyPr>
            <a:normAutofit fontScale="90000"/>
          </a:bodyPr>
          <a:lstStyle/>
          <a:p>
            <a:r>
              <a:rPr lang="en-US" i="1" u="sng" dirty="0">
                <a:effectLst/>
              </a:rPr>
              <a:t>METHODOLOGY OF AIR QUALITY PREDICTION:-</a:t>
            </a:r>
            <a:br>
              <a:rPr lang="en-IN" dirty="0">
                <a:effectLst/>
              </a:rPr>
            </a:br>
            <a:endParaRPr lang="en-IN" dirty="0"/>
          </a:p>
        </p:txBody>
      </p:sp>
      <p:sp>
        <p:nvSpPr>
          <p:cNvPr id="3" name="Rectangle 2">
            <a:extLst>
              <a:ext uri="{FF2B5EF4-FFF2-40B4-BE49-F238E27FC236}">
                <a16:creationId xmlns:a16="http://schemas.microsoft.com/office/drawing/2014/main" id="{687DB50A-8898-4831-97D7-EA8EF9EC267C}"/>
              </a:ext>
            </a:extLst>
          </p:cNvPr>
          <p:cNvSpPr/>
          <p:nvPr/>
        </p:nvSpPr>
        <p:spPr>
          <a:xfrm>
            <a:off x="417251" y="1109709"/>
            <a:ext cx="11043822" cy="5047536"/>
          </a:xfrm>
          <a:prstGeom prst="rect">
            <a:avLst/>
          </a:prstGeom>
        </p:spPr>
        <p:txBody>
          <a:bodyPr wrap="square">
            <a:spAutoFit/>
          </a:bodyPr>
          <a:lstStyle/>
          <a:p>
            <a:r>
              <a:rPr lang="en-US" b="1" i="1" u="sng" dirty="0">
                <a:latin typeface="Lucida Console" panose="020B0609040504020204" pitchFamily="49" charset="0"/>
                <a:ea typeface="Times New Roman" panose="02020603050405020304" pitchFamily="18" charset="0"/>
              </a:rPr>
              <a:t>The principal stages of the proposed methodology are:</a:t>
            </a:r>
          </a:p>
          <a:p>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Multi Linear Regression</a:t>
            </a:r>
          </a:p>
          <a:p>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1.In this method we are use Multi Linear Regression For to</a:t>
            </a:r>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find Air Quality Prediction</a:t>
            </a:r>
          </a:p>
          <a:p>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2. Generation of a mathematical formalization for this model.</a:t>
            </a:r>
          </a:p>
          <a:p>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3. Creation of a multivariate hierarchical structural model</a:t>
            </a:r>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based on system analysis.</a:t>
            </a:r>
          </a:p>
          <a:p>
            <a:endParaRPr lang="en-IN" sz="3200" b="1" dirty="0">
              <a:latin typeface="Times New Roman" panose="02020603050405020304" pitchFamily="18" charset="0"/>
              <a:ea typeface="Times New Roman" panose="02020603050405020304" pitchFamily="18" charset="0"/>
            </a:endParaRPr>
          </a:p>
          <a:p>
            <a:r>
              <a:rPr lang="en-US" b="1" i="1" u="sng" dirty="0">
                <a:latin typeface="Lucida Console" panose="020B0609040504020204" pitchFamily="49" charset="0"/>
                <a:ea typeface="Times New Roman" panose="02020603050405020304" pitchFamily="18" charset="0"/>
              </a:rPr>
              <a:t>4. These coefficients allow an epidemiological meaningful</a:t>
            </a:r>
            <a:endParaRPr lang="en-IN" sz="3200" b="1" dirty="0">
              <a:latin typeface="Times New Roman" panose="02020603050405020304" pitchFamily="18" charset="0"/>
              <a:ea typeface="Times New Roman" panose="02020603050405020304" pitchFamily="18" charset="0"/>
            </a:endParaRPr>
          </a:p>
          <a:p>
            <a:r>
              <a:rPr lang="en-US" i="1" u="sng" dirty="0">
                <a:latin typeface="Lucida Console" panose="020B0609040504020204" pitchFamily="49" charset="0"/>
                <a:ea typeface="Calibri" panose="020F0502020204030204" pitchFamily="34" charset="0"/>
                <a:cs typeface="Times New Roman" panose="02020603050405020304" pitchFamily="18" charset="0"/>
              </a:rPr>
              <a:t>model interpretation. </a:t>
            </a:r>
            <a:endParaRPr lang="en-IN" dirty="0"/>
          </a:p>
        </p:txBody>
      </p:sp>
    </p:spTree>
    <p:extLst>
      <p:ext uri="{BB962C8B-B14F-4D97-AF65-F5344CB8AC3E}">
        <p14:creationId xmlns:p14="http://schemas.microsoft.com/office/powerpoint/2010/main" val="111124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76AB-6669-4A3E-8EB9-04A0384ABCC2}"/>
              </a:ext>
            </a:extLst>
          </p:cNvPr>
          <p:cNvSpPr>
            <a:spLocks noGrp="1"/>
          </p:cNvSpPr>
          <p:nvPr>
            <p:ph type="title"/>
          </p:nvPr>
        </p:nvSpPr>
        <p:spPr>
          <a:xfrm>
            <a:off x="0" y="1"/>
            <a:ext cx="12046997" cy="1606858"/>
          </a:xfrm>
        </p:spPr>
        <p:txBody>
          <a:bodyPr>
            <a:normAutofit/>
          </a:bodyPr>
          <a:lstStyle/>
          <a:p>
            <a:r>
              <a:rPr lang="en-IN" i="1" u="sng" dirty="0">
                <a:effectLst/>
              </a:rPr>
              <a:t>STATISTICAL TECHNIQUES AND DATA</a:t>
            </a:r>
            <a:br>
              <a:rPr lang="en-IN" dirty="0">
                <a:effectLst/>
              </a:rPr>
            </a:br>
            <a:r>
              <a:rPr lang="en-IN" i="1" u="sng" dirty="0">
                <a:effectLst/>
              </a:rPr>
              <a:t>VISUALIZATION:-</a:t>
            </a:r>
            <a:br>
              <a:rPr lang="en-IN" dirty="0">
                <a:effectLst/>
              </a:rPr>
            </a:br>
            <a:endParaRPr lang="en-IN" dirty="0"/>
          </a:p>
        </p:txBody>
      </p:sp>
      <p:sp>
        <p:nvSpPr>
          <p:cNvPr id="3" name="TextBox 2">
            <a:extLst>
              <a:ext uri="{FF2B5EF4-FFF2-40B4-BE49-F238E27FC236}">
                <a16:creationId xmlns:a16="http://schemas.microsoft.com/office/drawing/2014/main" id="{9331DF9F-E166-41DA-9157-4685A5F216C5}"/>
              </a:ext>
            </a:extLst>
          </p:cNvPr>
          <p:cNvSpPr txBox="1"/>
          <p:nvPr/>
        </p:nvSpPr>
        <p:spPr>
          <a:xfrm>
            <a:off x="177553" y="1775534"/>
            <a:ext cx="11931589" cy="3970318"/>
          </a:xfrm>
          <a:prstGeom prst="rect">
            <a:avLst/>
          </a:prstGeom>
          <a:noFill/>
        </p:spPr>
        <p:txBody>
          <a:bodyPr wrap="square" rtlCol="0">
            <a:spAutoFit/>
          </a:bodyPr>
          <a:lstStyle/>
          <a:p>
            <a:r>
              <a:rPr lang="en-IN" b="1" i="1" dirty="0"/>
              <a:t>Air quality simulation models have been the subject </a:t>
            </a:r>
            <a:r>
              <a:rPr lang="en-IN" b="1" i="1" dirty="0" err="1"/>
              <a:t>ofextensive</a:t>
            </a:r>
            <a:r>
              <a:rPr lang="en-IN" b="1" i="1" dirty="0"/>
              <a:t> evaluations to determine their performance </a:t>
            </a:r>
            <a:r>
              <a:rPr lang="en-IN" b="1" i="1" dirty="0" err="1"/>
              <a:t>undera</a:t>
            </a:r>
            <a:r>
              <a:rPr lang="en-IN" b="1" i="1" dirty="0"/>
              <a:t> variety of environmental and meteorological </a:t>
            </a:r>
            <a:r>
              <a:rPr lang="en-IN" b="1" i="1" dirty="0" err="1"/>
              <a:t>conditions.While</a:t>
            </a:r>
            <a:r>
              <a:rPr lang="en-IN" b="1" i="1" dirty="0"/>
              <a:t> much information has been gathered, no </a:t>
            </a:r>
            <a:r>
              <a:rPr lang="en-IN" b="1" i="1" dirty="0" err="1"/>
              <a:t>clearlydefined</a:t>
            </a:r>
            <a:r>
              <a:rPr lang="en-IN" b="1" i="1" dirty="0"/>
              <a:t> methodology exists for comparing the </a:t>
            </a:r>
            <a:r>
              <a:rPr lang="en-IN" b="1" i="1" dirty="0" err="1"/>
              <a:t>performanceof</a:t>
            </a:r>
            <a:r>
              <a:rPr lang="en-IN" b="1" i="1" dirty="0"/>
              <a:t> two or more models. The purpose of this paper is </a:t>
            </a:r>
            <a:r>
              <a:rPr lang="en-IN" b="1" i="1" dirty="0" err="1"/>
              <a:t>topresent</a:t>
            </a:r>
            <a:r>
              <a:rPr lang="en-IN" b="1" i="1" dirty="0"/>
              <a:t> a statistically oriented procedure to test if </a:t>
            </a:r>
            <a:r>
              <a:rPr lang="en-IN" b="1" i="1" dirty="0" err="1"/>
              <a:t>theperformance</a:t>
            </a:r>
            <a:r>
              <a:rPr lang="en-IN" b="1" i="1" dirty="0"/>
              <a:t> of one model is superior to others using </a:t>
            </a:r>
            <a:r>
              <a:rPr lang="en-IN" b="1" i="1" dirty="0" err="1"/>
              <a:t>acomposite</a:t>
            </a:r>
            <a:r>
              <a:rPr lang="en-IN" b="1" i="1" dirty="0"/>
              <a:t> performance index involving the </a:t>
            </a:r>
            <a:r>
              <a:rPr lang="en-IN" b="1" i="1" dirty="0" err="1"/>
              <a:t>bootstrapresampling</a:t>
            </a:r>
            <a:r>
              <a:rPr lang="en-IN" b="1" i="1" dirty="0"/>
              <a:t> technique</a:t>
            </a:r>
          </a:p>
          <a:p>
            <a:endParaRPr lang="en-IN" b="1" i="1" dirty="0"/>
          </a:p>
          <a:p>
            <a:endParaRPr lang="en-IN" b="1" i="1" dirty="0"/>
          </a:p>
          <a:p>
            <a:r>
              <a:rPr lang="en-IN" b="1" i="1" dirty="0"/>
              <a:t>The detection of NO 2 by its chemiluminescent reaction </a:t>
            </a:r>
            <a:r>
              <a:rPr lang="en-IN" b="1" i="1" dirty="0" err="1"/>
              <a:t>withluminol</a:t>
            </a:r>
            <a:r>
              <a:rPr lang="en-IN" b="1" i="1" dirty="0"/>
              <a:t> is a rapid and sensitive means of </a:t>
            </a:r>
            <a:r>
              <a:rPr lang="en-IN" b="1" i="1" dirty="0" err="1"/>
              <a:t>measuringatmospheric</a:t>
            </a:r>
            <a:r>
              <a:rPr lang="en-IN" b="1" i="1" dirty="0"/>
              <a:t> NO 2 . However, testing and field use of </a:t>
            </a:r>
            <a:r>
              <a:rPr lang="en-IN" b="1" i="1" dirty="0" err="1"/>
              <a:t>acommercial</a:t>
            </a:r>
            <a:r>
              <a:rPr lang="en-IN" b="1" i="1" dirty="0"/>
              <a:t> NO 2 monitor employing this detection </a:t>
            </a:r>
            <a:r>
              <a:rPr lang="en-IN" b="1" i="1" dirty="0" err="1"/>
              <a:t>schemehave</a:t>
            </a:r>
            <a:r>
              <a:rPr lang="en-IN" b="1" i="1" dirty="0"/>
              <a:t> shown that several corrections are necessary in order </a:t>
            </a:r>
            <a:r>
              <a:rPr lang="en-IN" b="1" i="1" dirty="0" err="1"/>
              <a:t>toobtain</a:t>
            </a:r>
            <a:r>
              <a:rPr lang="en-IN" b="1" i="1" dirty="0"/>
              <a:t> accurate NO 2 data at low concentrations. In </a:t>
            </a:r>
            <a:r>
              <a:rPr lang="en-IN" b="1" i="1" dirty="0" err="1"/>
              <a:t>useaboard</a:t>
            </a:r>
            <a:r>
              <a:rPr lang="en-IN" b="1" i="1" dirty="0"/>
              <a:t> aircraft, the NO 2 data must be corrected for zero</a:t>
            </a:r>
            <a:endParaRPr lang="en-IN" dirty="0"/>
          </a:p>
          <a:p>
            <a:r>
              <a:rPr lang="en-IN" b="1" i="1" dirty="0"/>
              <a:t>offset, altitude (i.e. pressure), nonlinearity of response.</a:t>
            </a:r>
            <a:endParaRPr lang="en-IN" dirty="0"/>
          </a:p>
          <a:p>
            <a:endParaRPr lang="en-IN" dirty="0"/>
          </a:p>
          <a:p>
            <a:endParaRPr lang="en-IN" dirty="0"/>
          </a:p>
        </p:txBody>
      </p:sp>
    </p:spTree>
    <p:extLst>
      <p:ext uri="{BB962C8B-B14F-4D97-AF65-F5344CB8AC3E}">
        <p14:creationId xmlns:p14="http://schemas.microsoft.com/office/powerpoint/2010/main" val="299449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F719-6586-4975-BF26-98049670D89E}"/>
              </a:ext>
            </a:extLst>
          </p:cNvPr>
          <p:cNvSpPr>
            <a:spLocks noGrp="1"/>
          </p:cNvSpPr>
          <p:nvPr>
            <p:ph type="title"/>
          </p:nvPr>
        </p:nvSpPr>
        <p:spPr>
          <a:xfrm>
            <a:off x="913795" y="0"/>
            <a:ext cx="10353761" cy="1091953"/>
          </a:xfrm>
        </p:spPr>
        <p:txBody>
          <a:bodyPr/>
          <a:lstStyle/>
          <a:p>
            <a:r>
              <a:rPr lang="en-IN" i="1" dirty="0">
                <a:effectLst/>
              </a:rPr>
              <a:t>Air Quality Forecasts:-</a:t>
            </a:r>
            <a:endParaRPr lang="en-IN" dirty="0"/>
          </a:p>
        </p:txBody>
      </p:sp>
      <p:sp>
        <p:nvSpPr>
          <p:cNvPr id="3" name="TextBox 2">
            <a:extLst>
              <a:ext uri="{FF2B5EF4-FFF2-40B4-BE49-F238E27FC236}">
                <a16:creationId xmlns:a16="http://schemas.microsoft.com/office/drawing/2014/main" id="{F8C31D2E-2297-45EC-9EE6-3F15749814D2}"/>
              </a:ext>
            </a:extLst>
          </p:cNvPr>
          <p:cNvSpPr txBox="1"/>
          <p:nvPr/>
        </p:nvSpPr>
        <p:spPr>
          <a:xfrm>
            <a:off x="168676" y="1944208"/>
            <a:ext cx="11798423" cy="2862322"/>
          </a:xfrm>
          <a:prstGeom prst="rect">
            <a:avLst/>
          </a:prstGeom>
          <a:noFill/>
        </p:spPr>
        <p:txBody>
          <a:bodyPr wrap="square" rtlCol="0">
            <a:spAutoFit/>
          </a:bodyPr>
          <a:lstStyle/>
          <a:p>
            <a:r>
              <a:rPr lang="en-IN" b="1" i="1" dirty="0"/>
              <a:t>The District is attaining the national ambient air quality standards (NAAQS) for all pollutants except ground-level ozone.  Ground-level ozone, also known as smog, is created by a chemical reaction between precursor pollutants, primarily oxides of nitrogen (NOx) and volatile organic compounds(VOCs) in the presence of sunlight and high temperatures. </a:t>
            </a:r>
          </a:p>
          <a:p>
            <a:endParaRPr lang="en-IN" dirty="0"/>
          </a:p>
          <a:p>
            <a:r>
              <a:rPr lang="en-IN" b="1" i="1" dirty="0"/>
              <a:t>“Ozone season” lasts from May to September.  During ozone</a:t>
            </a:r>
            <a:endParaRPr lang="en-IN" dirty="0"/>
          </a:p>
          <a:p>
            <a:r>
              <a:rPr lang="en-IN" b="1" i="1" dirty="0"/>
              <a:t>season, air quality forecasters rate the quality of the air on a</a:t>
            </a:r>
            <a:endParaRPr lang="en-IN" dirty="0"/>
          </a:p>
          <a:p>
            <a:r>
              <a:rPr lang="en-IN" b="1" i="1" dirty="0"/>
              <a:t>daily basis and recommend actions when predictions indicate</a:t>
            </a:r>
            <a:endParaRPr lang="en-IN" dirty="0"/>
          </a:p>
          <a:p>
            <a:r>
              <a:rPr lang="en-IN" b="1" i="1" dirty="0"/>
              <a:t>that air quality may be bad for public health.</a:t>
            </a:r>
            <a:endParaRPr lang="en-IN" dirty="0"/>
          </a:p>
          <a:p>
            <a:endParaRPr lang="en-IN" dirty="0"/>
          </a:p>
        </p:txBody>
      </p:sp>
    </p:spTree>
    <p:extLst>
      <p:ext uri="{BB962C8B-B14F-4D97-AF65-F5344CB8AC3E}">
        <p14:creationId xmlns:p14="http://schemas.microsoft.com/office/powerpoint/2010/main" val="159004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B7E4-20E9-4EE7-BC58-FDD4CAFE292B}"/>
              </a:ext>
            </a:extLst>
          </p:cNvPr>
          <p:cNvSpPr>
            <a:spLocks noGrp="1"/>
          </p:cNvSpPr>
          <p:nvPr>
            <p:ph type="title"/>
          </p:nvPr>
        </p:nvSpPr>
        <p:spPr>
          <a:xfrm>
            <a:off x="913796" y="0"/>
            <a:ext cx="9162360" cy="1748901"/>
          </a:xfrm>
        </p:spPr>
        <p:txBody>
          <a:bodyPr>
            <a:normAutofit/>
          </a:bodyPr>
          <a:lstStyle/>
          <a:p>
            <a:r>
              <a:rPr lang="en-IN" i="1" dirty="0">
                <a:effectLst/>
              </a:rPr>
              <a:t>FINDING AND SUGGESTIONS:-</a:t>
            </a:r>
            <a:br>
              <a:rPr lang="en-IN" dirty="0">
                <a:effectLst/>
              </a:rPr>
            </a:br>
            <a:r>
              <a:rPr lang="en-IN" dirty="0">
                <a:effectLst/>
              </a:rPr>
              <a:t> </a:t>
            </a:r>
            <a:br>
              <a:rPr lang="en-IN" dirty="0">
                <a:effectLst/>
              </a:rPr>
            </a:br>
            <a:endParaRPr lang="en-IN" dirty="0"/>
          </a:p>
        </p:txBody>
      </p:sp>
      <p:sp>
        <p:nvSpPr>
          <p:cNvPr id="3" name="TextBox 2">
            <a:extLst>
              <a:ext uri="{FF2B5EF4-FFF2-40B4-BE49-F238E27FC236}">
                <a16:creationId xmlns:a16="http://schemas.microsoft.com/office/drawing/2014/main" id="{B971461D-011C-4859-85FA-E442CD18EBC7}"/>
              </a:ext>
            </a:extLst>
          </p:cNvPr>
          <p:cNvSpPr txBox="1"/>
          <p:nvPr/>
        </p:nvSpPr>
        <p:spPr>
          <a:xfrm>
            <a:off x="913796" y="1269507"/>
            <a:ext cx="9615121" cy="2862322"/>
          </a:xfrm>
          <a:prstGeom prst="rect">
            <a:avLst/>
          </a:prstGeom>
          <a:noFill/>
        </p:spPr>
        <p:txBody>
          <a:bodyPr wrap="square" rtlCol="0">
            <a:spAutoFit/>
          </a:bodyPr>
          <a:lstStyle/>
          <a:p>
            <a:r>
              <a:rPr lang="en-IN" dirty="0"/>
              <a:t> </a:t>
            </a:r>
          </a:p>
          <a:p>
            <a:pPr lvl="0"/>
            <a:r>
              <a:rPr lang="en-IN" sz="2400" dirty="0">
                <a:latin typeface="Bahnschrift SemiBold Condensed" panose="020B0502040204020203" pitchFamily="34" charset="0"/>
              </a:rPr>
              <a:t>@ Raise awareness about </a:t>
            </a:r>
            <a:r>
              <a:rPr lang="en-IN" sz="2400" b="1" dirty="0">
                <a:latin typeface="Bahnschrift SemiBold Condensed" panose="020B0502040204020203" pitchFamily="34" charset="0"/>
              </a:rPr>
              <a:t>air pollution</a:t>
            </a:r>
            <a:r>
              <a:rPr lang="en-IN" sz="2400" dirty="0">
                <a:latin typeface="Bahnschrift SemiBold Condensed" panose="020B0502040204020203" pitchFamily="34" charset="0"/>
              </a:rPr>
              <a:t>. ... </a:t>
            </a:r>
          </a:p>
          <a:p>
            <a:pPr lvl="0"/>
            <a:r>
              <a:rPr lang="en-IN" sz="2400" dirty="0">
                <a:latin typeface="Bahnschrift SemiBold Condensed" panose="020B0502040204020203" pitchFamily="34" charset="0"/>
              </a:rPr>
              <a:t>@ Run tree plantation drives. ..</a:t>
            </a:r>
          </a:p>
          <a:p>
            <a:pPr lvl="0"/>
            <a:r>
              <a:rPr lang="en-IN" sz="2400" dirty="0">
                <a:latin typeface="Bahnschrift SemiBold Condensed" panose="020B0502040204020203" pitchFamily="34" charset="0"/>
              </a:rPr>
              <a:t>@ Conserve energy. ... </a:t>
            </a:r>
          </a:p>
          <a:p>
            <a:pPr lvl="0"/>
            <a:r>
              <a:rPr lang="en-IN" sz="2400" dirty="0">
                <a:latin typeface="Bahnschrift SemiBold Condensed" panose="020B0502040204020203" pitchFamily="34" charset="0"/>
              </a:rPr>
              <a:t>@ Curb Unbridled Industrialization. ... </a:t>
            </a:r>
          </a:p>
          <a:p>
            <a:pPr lvl="0"/>
            <a:r>
              <a:rPr lang="en-IN" sz="2400" dirty="0">
                <a:latin typeface="Bahnschrift SemiBold Condensed" panose="020B0502040204020203" pitchFamily="34" charset="0"/>
              </a:rPr>
              <a:t>@ Reduce use of personal vehicles. ... </a:t>
            </a:r>
          </a:p>
          <a:p>
            <a:pPr lvl="0"/>
            <a:r>
              <a:rPr lang="en-IN" sz="2400" dirty="0">
                <a:latin typeface="Bahnschrift SemiBold Condensed" panose="020B0502040204020203" pitchFamily="34" charset="0"/>
              </a:rPr>
              <a:t>@ Let your vehicles stick to </a:t>
            </a:r>
            <a:r>
              <a:rPr lang="en-IN" sz="2400" b="1" dirty="0">
                <a:latin typeface="Bahnschrift SemiBold Condensed" panose="020B0502040204020203" pitchFamily="34" charset="0"/>
              </a:rPr>
              <a:t>pollution</a:t>
            </a:r>
            <a:r>
              <a:rPr lang="en-IN" sz="2400" dirty="0">
                <a:latin typeface="Bahnschrift SemiBold Condensed" panose="020B0502040204020203" pitchFamily="34" charset="0"/>
              </a:rPr>
              <a:t> control norms. ... </a:t>
            </a:r>
          </a:p>
          <a:p>
            <a:endParaRPr lang="en-IN" dirty="0"/>
          </a:p>
        </p:txBody>
      </p:sp>
    </p:spTree>
    <p:extLst>
      <p:ext uri="{BB962C8B-B14F-4D97-AF65-F5344CB8AC3E}">
        <p14:creationId xmlns:p14="http://schemas.microsoft.com/office/powerpoint/2010/main" val="225363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4515" y="1328394"/>
            <a:ext cx="4188221" cy="4227415"/>
          </a:xfrm>
          <a:prstGeom prst="rect">
            <a:avLst/>
          </a:prstGeom>
        </p:spPr>
      </p:pic>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6314384" y="642594"/>
            <a:ext cx="4810815" cy="1371600"/>
          </a:xfrm>
        </p:spPr>
        <p:txBody>
          <a:bodyPr>
            <a:normAutofit/>
          </a:bodyPr>
          <a:lstStyle/>
          <a:p>
            <a:pPr algn="r"/>
            <a:r>
              <a:rPr lang="en-US" sz="3200" i="1" dirty="0">
                <a:solidFill>
                  <a:schemeClr val="bg1"/>
                </a:solidFill>
              </a:rPr>
              <a:t>THE AIR QUALITY CYCLE</a:t>
            </a:r>
          </a:p>
        </p:txBody>
      </p:sp>
      <p:pic>
        <p:nvPicPr>
          <p:cNvPr id="12" name="Content Placeholder 11">
            <a:extLst>
              <a:ext uri="{FF2B5EF4-FFF2-40B4-BE49-F238E27FC236}">
                <a16:creationId xmlns:a16="http://schemas.microsoft.com/office/drawing/2014/main" id="{3F29A4E3-9466-4A4E-BBF0-8179A000C2F0}"/>
              </a:ext>
            </a:extLst>
          </p:cNvPr>
          <p:cNvPicPr>
            <a:picLocks noGrp="1" noChangeAspect="1"/>
          </p:cNvPicPr>
          <p:nvPr>
            <p:ph idx="1"/>
          </p:nvPr>
        </p:nvPicPr>
        <p:blipFill>
          <a:blip r:embed="rId4"/>
          <a:stretch>
            <a:fillRect/>
          </a:stretch>
        </p:blipFill>
        <p:spPr>
          <a:xfrm>
            <a:off x="6137216" y="2014194"/>
            <a:ext cx="5165150" cy="3695700"/>
          </a:xfrm>
        </p:spPr>
      </p:pic>
    </p:spTree>
    <p:extLst>
      <p:ext uri="{BB962C8B-B14F-4D97-AF65-F5344CB8AC3E}">
        <p14:creationId xmlns:p14="http://schemas.microsoft.com/office/powerpoint/2010/main" val="49118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562E-E6BA-4879-855C-21A50A32AC89}"/>
              </a:ext>
            </a:extLst>
          </p:cNvPr>
          <p:cNvSpPr>
            <a:spLocks noGrp="1"/>
          </p:cNvSpPr>
          <p:nvPr>
            <p:ph type="title"/>
          </p:nvPr>
        </p:nvSpPr>
        <p:spPr>
          <a:xfrm>
            <a:off x="310718" y="541538"/>
            <a:ext cx="3568823" cy="1136340"/>
          </a:xfrm>
        </p:spPr>
        <p:txBody>
          <a:bodyPr>
            <a:normAutofit/>
          </a:bodyPr>
          <a:lstStyle/>
          <a:p>
            <a:r>
              <a:rPr lang="en-IN" i="1" u="sng" dirty="0">
                <a:effectLst/>
              </a:rPr>
              <a:t>CONCLUSION:-</a:t>
            </a:r>
            <a:br>
              <a:rPr lang="en-IN" dirty="0">
                <a:effectLst/>
              </a:rPr>
            </a:br>
            <a:endParaRPr lang="en-IN" dirty="0"/>
          </a:p>
        </p:txBody>
      </p:sp>
      <p:sp>
        <p:nvSpPr>
          <p:cNvPr id="3" name="Rectangle 2">
            <a:extLst>
              <a:ext uri="{FF2B5EF4-FFF2-40B4-BE49-F238E27FC236}">
                <a16:creationId xmlns:a16="http://schemas.microsoft.com/office/drawing/2014/main" id="{1A9AF42E-7AA5-4846-917F-9C782D0B460E}"/>
              </a:ext>
            </a:extLst>
          </p:cNvPr>
          <p:cNvSpPr/>
          <p:nvPr/>
        </p:nvSpPr>
        <p:spPr>
          <a:xfrm>
            <a:off x="310718" y="2413337"/>
            <a:ext cx="11798424" cy="2031325"/>
          </a:xfrm>
          <a:prstGeom prst="rect">
            <a:avLst/>
          </a:prstGeom>
        </p:spPr>
        <p:txBody>
          <a:bodyPr wrap="square">
            <a:spAutoFit/>
          </a:bodyPr>
          <a:lstStyle/>
          <a:p>
            <a:r>
              <a:rPr lang="en-IN" dirty="0">
                <a:latin typeface="Bahnschrift SemiBold" panose="020B0502040204020203" pitchFamily="34" charset="0"/>
                <a:ea typeface="Times New Roman" panose="02020603050405020304" pitchFamily="18" charset="0"/>
              </a:rPr>
              <a:t>                                                                           We performed a series of analyses, and came to some rather interesting conclusions. Our methodology included collecting the Air Quality Index (AQI) data in four areas in Delhi in 2016 as well as 2015 and drawing spatial as well as temporal comparisons to give a clear picture of what was happening. We also collected data from 2014 but it was sparse, and yet it supported our findings definitively, if not conclusively. One of the most relevant is the fact that this year was truly anomalous, if only firecrackers are considered major pollutants during and after 30</a:t>
            </a:r>
            <a:r>
              <a:rPr lang="en-IN" baseline="30000" dirty="0">
                <a:latin typeface="Bahnschrift SemiBold" panose="020B0502040204020203" pitchFamily="34" charset="0"/>
                <a:ea typeface="Times New Roman" panose="02020603050405020304" pitchFamily="18" charset="0"/>
              </a:rPr>
              <a:t>th</a:t>
            </a:r>
            <a:r>
              <a:rPr lang="en-IN" dirty="0">
                <a:latin typeface="Bahnschrift SemiBold" panose="020B0502040204020203" pitchFamily="34" charset="0"/>
                <a:ea typeface="Times New Roman" panose="02020603050405020304" pitchFamily="18" charset="0"/>
              </a:rPr>
              <a:t> October. Comparing the AQI this year to that observed in 2015, it was obvious that firecrackers could not have caused the shocking level of pollution seen this year.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61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86" r="1" b="1"/>
          <a:stretch/>
        </p:blipFill>
        <p:spPr>
          <a:xfrm>
            <a:off x="1008633" y="623872"/>
            <a:ext cx="6233513" cy="4915313"/>
          </a:xfrm>
          <a:prstGeom prst="rect">
            <a:avLst/>
          </a:prstGeom>
        </p:spPr>
      </p:pic>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6574412" y="971343"/>
            <a:ext cx="4862986" cy="2743200"/>
          </a:xfrm>
        </p:spPr>
        <p:txBody>
          <a:bodyPr>
            <a:normAutofit/>
          </a:bodyPr>
          <a:lstStyle/>
          <a:p>
            <a:r>
              <a:rPr lang="en-US" sz="4000" b="1" i="1" u="sng" dirty="0">
                <a:solidFill>
                  <a:srgbClr val="92D050"/>
                </a:solidFill>
                <a:latin typeface="Bahnschrift Condensed" panose="020B0502040204020203" pitchFamily="34" charset="0"/>
              </a:rPr>
              <a:t>AIR QUALITY</a:t>
            </a:r>
            <a:br>
              <a:rPr lang="en-US" sz="4000" b="1" i="1" u="sng" dirty="0">
                <a:solidFill>
                  <a:srgbClr val="92D050"/>
                </a:solidFill>
                <a:latin typeface="Bahnschrift Condensed" panose="020B0502040204020203" pitchFamily="34" charset="0"/>
              </a:rPr>
            </a:br>
            <a:r>
              <a:rPr lang="en-US" sz="4000" b="1" i="1" u="sng" dirty="0">
                <a:solidFill>
                  <a:srgbClr val="92D050"/>
                </a:solidFill>
                <a:latin typeface="Bahnschrift Condensed" panose="020B0502040204020203" pitchFamily="34" charset="0"/>
              </a:rPr>
              <a:t>                                              PREDICTION</a:t>
            </a:r>
          </a:p>
        </p:txBody>
      </p:sp>
      <p:sp>
        <p:nvSpPr>
          <p:cNvPr id="3" name="TextBox 2">
            <a:extLst>
              <a:ext uri="{FF2B5EF4-FFF2-40B4-BE49-F238E27FC236}">
                <a16:creationId xmlns:a16="http://schemas.microsoft.com/office/drawing/2014/main" id="{020F8523-2C40-4120-95A0-A6B4757A5918}"/>
              </a:ext>
            </a:extLst>
          </p:cNvPr>
          <p:cNvSpPr txBox="1"/>
          <p:nvPr/>
        </p:nvSpPr>
        <p:spPr>
          <a:xfrm>
            <a:off x="8877670" y="4795603"/>
            <a:ext cx="3213715"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TEAM member’s:-</a:t>
            </a:r>
          </a:p>
          <a:p>
            <a:pPr marL="342900" indent="-342900">
              <a:buAutoNum type="arabicPeriod"/>
            </a:pPr>
            <a:r>
              <a:rPr lang="en-US" dirty="0"/>
              <a:t>Praveen Kumar</a:t>
            </a:r>
          </a:p>
          <a:p>
            <a:pPr marL="342900" indent="-342900">
              <a:buAutoNum type="arabicPeriod"/>
            </a:pPr>
            <a:r>
              <a:rPr lang="en-US" dirty="0"/>
              <a:t>Varun </a:t>
            </a:r>
            <a:r>
              <a:rPr lang="en-US" dirty="0" err="1"/>
              <a:t>Kanikaram</a:t>
            </a:r>
            <a:endParaRPr lang="en-US" dirty="0"/>
          </a:p>
          <a:p>
            <a:pPr marL="342900" indent="-342900">
              <a:buAutoNum type="arabicPeriod"/>
            </a:pPr>
            <a:r>
              <a:rPr lang="en-US" dirty="0"/>
              <a:t>Surendra</a:t>
            </a:r>
          </a:p>
          <a:p>
            <a:pPr marL="342900" indent="-342900">
              <a:buAutoNum type="arabicPeriod"/>
            </a:pPr>
            <a:r>
              <a:rPr lang="en-US" dirty="0"/>
              <a:t>Rohith</a:t>
            </a:r>
          </a:p>
          <a:p>
            <a:pPr marL="342900" indent="-342900">
              <a:buAutoNum type="arabicPeriod"/>
            </a:pPr>
            <a:r>
              <a:rPr lang="en-US" dirty="0"/>
              <a:t>Sai </a:t>
            </a:r>
            <a:r>
              <a:rPr lang="en-US" dirty="0" err="1"/>
              <a:t>Gopinadh</a:t>
            </a:r>
            <a:endParaRPr lang="en-US" dirty="0"/>
          </a:p>
          <a:p>
            <a:pPr marL="342900" indent="-342900">
              <a:buAutoNum type="arabicPeriod"/>
            </a:pPr>
            <a:endParaRPr lang="en-IN" dirty="0"/>
          </a:p>
        </p:txBody>
      </p:sp>
      <p:sp>
        <p:nvSpPr>
          <p:cNvPr id="4" name="TextBox 3">
            <a:extLst>
              <a:ext uri="{FF2B5EF4-FFF2-40B4-BE49-F238E27FC236}">
                <a16:creationId xmlns:a16="http://schemas.microsoft.com/office/drawing/2014/main" id="{E2204738-7C1E-41EC-8C72-88770236AEE0}"/>
              </a:ext>
            </a:extLst>
          </p:cNvPr>
          <p:cNvSpPr txBox="1"/>
          <p:nvPr/>
        </p:nvSpPr>
        <p:spPr>
          <a:xfrm>
            <a:off x="2267712" y="100584"/>
            <a:ext cx="8659368" cy="523288"/>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755769779"/>
      </p:ext>
    </p:extLst>
  </p:cSld>
  <p:clrMapOvr>
    <a:masterClrMapping/>
  </p:clrMapOvr>
  <mc:AlternateContent xmlns:mc="http://schemas.openxmlformats.org/markup-compatibility/2006">
    <mc:Choice xmlns:p14="http://schemas.microsoft.com/office/powerpoint/2010/main" Requires="p14">
      <p:transition spd="slow" p14:dur="2000" advTm="5670"/>
    </mc:Choice>
    <mc:Fallback>
      <p:transition spd="slow" advTm="567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D43780-97C6-470C-AE90-3C9326253C7C}"/>
              </a:ext>
            </a:extLst>
          </p:cNvPr>
          <p:cNvPicPr>
            <a:picLocks noGrp="1" noChangeAspect="1"/>
          </p:cNvPicPr>
          <p:nvPr>
            <p:ph idx="1"/>
          </p:nvPr>
        </p:nvPicPr>
        <p:blipFill>
          <a:blip r:embed="rId2"/>
          <a:stretch>
            <a:fillRect/>
          </a:stretch>
        </p:blipFill>
        <p:spPr>
          <a:xfrm>
            <a:off x="0" y="1091708"/>
            <a:ext cx="12127992" cy="5665708"/>
          </a:xfrm>
        </p:spPr>
      </p:pic>
      <p:sp>
        <p:nvSpPr>
          <p:cNvPr id="6" name="TextBox 5">
            <a:extLst>
              <a:ext uri="{FF2B5EF4-FFF2-40B4-BE49-F238E27FC236}">
                <a16:creationId xmlns:a16="http://schemas.microsoft.com/office/drawing/2014/main" id="{444DDCAA-FDC0-4E83-9A03-6D8BE5491965}"/>
              </a:ext>
            </a:extLst>
          </p:cNvPr>
          <p:cNvSpPr txBox="1"/>
          <p:nvPr/>
        </p:nvSpPr>
        <p:spPr>
          <a:xfrm>
            <a:off x="329184" y="722376"/>
            <a:ext cx="3310128" cy="369332"/>
          </a:xfrm>
          <a:prstGeom prst="rect">
            <a:avLst/>
          </a:prstGeom>
          <a:solidFill>
            <a:schemeClr val="tx1"/>
          </a:solidFill>
        </p:spPr>
        <p:txBody>
          <a:bodyPr wrap="square" rtlCol="0">
            <a:spAutoFit/>
          </a:bodyPr>
          <a:lstStyle/>
          <a:p>
            <a:r>
              <a:rPr lang="en-US" dirty="0">
                <a:solidFill>
                  <a:schemeClr val="bg1">
                    <a:lumMod val="95000"/>
                    <a:lumOff val="5000"/>
                  </a:schemeClr>
                </a:solidFill>
              </a:rPr>
              <a:t>PRESENTED BY:-</a:t>
            </a:r>
            <a:endParaRPr lang="en-IN" dirty="0">
              <a:solidFill>
                <a:schemeClr val="bg1">
                  <a:lumMod val="95000"/>
                  <a:lumOff val="5000"/>
                </a:schemeClr>
              </a:solidFill>
            </a:endParaRPr>
          </a:p>
        </p:txBody>
      </p:sp>
      <p:pic>
        <p:nvPicPr>
          <p:cNvPr id="8" name="Picture 7">
            <a:extLst>
              <a:ext uri="{FF2B5EF4-FFF2-40B4-BE49-F238E27FC236}">
                <a16:creationId xmlns:a16="http://schemas.microsoft.com/office/drawing/2014/main" id="{4795D910-C19F-4210-A1BD-69A9F3BE9FBD}"/>
              </a:ext>
            </a:extLst>
          </p:cNvPr>
          <p:cNvPicPr>
            <a:picLocks noChangeAspect="1"/>
          </p:cNvPicPr>
          <p:nvPr/>
        </p:nvPicPr>
        <p:blipFill>
          <a:blip r:embed="rId3"/>
          <a:stretch>
            <a:fillRect/>
          </a:stretch>
        </p:blipFill>
        <p:spPr>
          <a:xfrm>
            <a:off x="5641847" y="4416552"/>
            <a:ext cx="1312545" cy="1865376"/>
          </a:xfrm>
          <a:prstGeom prst="rect">
            <a:avLst/>
          </a:prstGeom>
        </p:spPr>
      </p:pic>
      <p:pic>
        <p:nvPicPr>
          <p:cNvPr id="10" name="Picture 9">
            <a:extLst>
              <a:ext uri="{FF2B5EF4-FFF2-40B4-BE49-F238E27FC236}">
                <a16:creationId xmlns:a16="http://schemas.microsoft.com/office/drawing/2014/main" id="{D8E6F2A0-DB62-48FC-985A-9F666D4158D5}"/>
              </a:ext>
            </a:extLst>
          </p:cNvPr>
          <p:cNvPicPr>
            <a:picLocks noChangeAspect="1"/>
          </p:cNvPicPr>
          <p:nvPr/>
        </p:nvPicPr>
        <p:blipFill>
          <a:blip r:embed="rId4"/>
          <a:stretch>
            <a:fillRect/>
          </a:stretch>
        </p:blipFill>
        <p:spPr>
          <a:xfrm>
            <a:off x="3072384" y="4416552"/>
            <a:ext cx="1746504" cy="1865376"/>
          </a:xfrm>
          <a:prstGeom prst="rect">
            <a:avLst/>
          </a:prstGeom>
        </p:spPr>
      </p:pic>
      <p:pic>
        <p:nvPicPr>
          <p:cNvPr id="12" name="Picture 11">
            <a:extLst>
              <a:ext uri="{FF2B5EF4-FFF2-40B4-BE49-F238E27FC236}">
                <a16:creationId xmlns:a16="http://schemas.microsoft.com/office/drawing/2014/main" id="{ADB219FE-5995-4F18-844C-575051AB08C0}"/>
              </a:ext>
            </a:extLst>
          </p:cNvPr>
          <p:cNvPicPr>
            <a:picLocks noChangeAspect="1"/>
          </p:cNvPicPr>
          <p:nvPr/>
        </p:nvPicPr>
        <p:blipFill>
          <a:blip r:embed="rId5"/>
          <a:stretch>
            <a:fillRect/>
          </a:stretch>
        </p:blipFill>
        <p:spPr>
          <a:xfrm>
            <a:off x="1106423" y="1091708"/>
            <a:ext cx="4197096" cy="1205470"/>
          </a:xfrm>
          <a:prstGeom prst="rect">
            <a:avLst/>
          </a:prstGeom>
        </p:spPr>
      </p:pic>
      <p:pic>
        <p:nvPicPr>
          <p:cNvPr id="14" name="Picture 13">
            <a:extLst>
              <a:ext uri="{FF2B5EF4-FFF2-40B4-BE49-F238E27FC236}">
                <a16:creationId xmlns:a16="http://schemas.microsoft.com/office/drawing/2014/main" id="{8E707D20-281E-41EE-B4CE-148356FD4986}"/>
              </a:ext>
            </a:extLst>
          </p:cNvPr>
          <p:cNvPicPr>
            <a:picLocks noChangeAspect="1"/>
          </p:cNvPicPr>
          <p:nvPr/>
        </p:nvPicPr>
        <p:blipFill>
          <a:blip r:embed="rId6"/>
          <a:stretch>
            <a:fillRect/>
          </a:stretch>
        </p:blipFill>
        <p:spPr>
          <a:xfrm>
            <a:off x="64008" y="4562856"/>
            <a:ext cx="1380743" cy="1719072"/>
          </a:xfrm>
          <a:prstGeom prst="rect">
            <a:avLst/>
          </a:prstGeom>
        </p:spPr>
      </p:pic>
    </p:spTree>
    <p:extLst>
      <p:ext uri="{BB962C8B-B14F-4D97-AF65-F5344CB8AC3E}">
        <p14:creationId xmlns:p14="http://schemas.microsoft.com/office/powerpoint/2010/main" val="1776279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FFEFFC-A227-4337-9847-EB910F0A8E6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239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2C04-6AD8-4076-A133-DC4A394C1E5F}"/>
              </a:ext>
            </a:extLst>
          </p:cNvPr>
          <p:cNvSpPr>
            <a:spLocks noGrp="1"/>
          </p:cNvSpPr>
          <p:nvPr>
            <p:ph type="title"/>
          </p:nvPr>
        </p:nvSpPr>
        <p:spPr>
          <a:xfrm>
            <a:off x="399495" y="266330"/>
            <a:ext cx="11390051" cy="5672831"/>
          </a:xfrm>
        </p:spPr>
        <p:txBody>
          <a:bodyPr>
            <a:normAutofit/>
          </a:bodyPr>
          <a:lstStyle/>
          <a:p>
            <a:r>
              <a:rPr lang="en-IN" sz="5400" b="1" i="1" dirty="0">
                <a:latin typeface="Cambria Math" panose="02040503050406030204" pitchFamily="18" charset="0"/>
                <a:ea typeface="Cambria Math" panose="02040503050406030204" pitchFamily="18" charset="0"/>
              </a:rPr>
              <a:t>Introduction:-</a:t>
            </a:r>
            <a:br>
              <a:rPr lang="en-IN" sz="1200" b="1" i="1" dirty="0"/>
            </a:br>
            <a:r>
              <a:rPr lang="en-IN" sz="1800" b="1" i="1" u="sng" dirty="0">
                <a:latin typeface="Cambria Math" panose="02040503050406030204" pitchFamily="18" charset="0"/>
                <a:ea typeface="Cambria Math" panose="02040503050406030204" pitchFamily="18" charset="0"/>
              </a:rPr>
              <a:t>Air is one of the most essential natural resources for </a:t>
            </a:r>
            <a:r>
              <a:rPr lang="en-IN" sz="1800" b="1" i="1" u="sng" dirty="0" err="1">
                <a:latin typeface="Cambria Math" panose="02040503050406030204" pitchFamily="18" charset="0"/>
                <a:ea typeface="Cambria Math" panose="02040503050406030204" pitchFamily="18" charset="0"/>
              </a:rPr>
              <a:t>theexistence</a:t>
            </a:r>
            <a:r>
              <a:rPr lang="en-IN" sz="1800" b="1" i="1" u="sng" dirty="0">
                <a:latin typeface="Cambria Math" panose="02040503050406030204" pitchFamily="18" charset="0"/>
                <a:ea typeface="Cambria Math" panose="02040503050406030204" pitchFamily="18" charset="0"/>
              </a:rPr>
              <a:t> and survival of the entire life on this planet. </a:t>
            </a:r>
            <a:r>
              <a:rPr lang="en-IN" sz="1800" b="1" i="1" u="sng" dirty="0" err="1">
                <a:latin typeface="Cambria Math" panose="02040503050406030204" pitchFamily="18" charset="0"/>
                <a:ea typeface="Cambria Math" panose="02040503050406030204" pitchFamily="18" charset="0"/>
              </a:rPr>
              <a:t>Allforms</a:t>
            </a:r>
            <a:r>
              <a:rPr lang="en-IN" sz="1800" b="1" i="1" u="sng" dirty="0">
                <a:latin typeface="Cambria Math" panose="02040503050406030204" pitchFamily="18" charset="0"/>
                <a:ea typeface="Cambria Math" panose="02040503050406030204" pitchFamily="18" charset="0"/>
              </a:rPr>
              <a:t> of life including plants and animals depend on air for their basic survival. Thus, all living organisms need </a:t>
            </a:r>
            <a:r>
              <a:rPr lang="en-IN" sz="1800" b="1" i="1" u="sng" dirty="0" err="1">
                <a:latin typeface="Cambria Math" panose="02040503050406030204" pitchFamily="18" charset="0"/>
                <a:ea typeface="Cambria Math" panose="02040503050406030204" pitchFamily="18" charset="0"/>
              </a:rPr>
              <a:t>goodquality</a:t>
            </a:r>
            <a:r>
              <a:rPr lang="en-IN" sz="1800" b="1" i="1" u="sng" dirty="0">
                <a:latin typeface="Cambria Math" panose="02040503050406030204" pitchFamily="18" charset="0"/>
                <a:ea typeface="Cambria Math" panose="02040503050406030204" pitchFamily="18" charset="0"/>
              </a:rPr>
              <a:t> of air which is free of harmful gases to continue their</a:t>
            </a:r>
            <a:br>
              <a:rPr lang="en-IN" sz="1800" dirty="0">
                <a:latin typeface="Cambria Math" panose="02040503050406030204" pitchFamily="18" charset="0"/>
                <a:ea typeface="Cambria Math" panose="02040503050406030204" pitchFamily="18" charset="0"/>
              </a:rPr>
            </a:br>
            <a:r>
              <a:rPr lang="en-IN" sz="1800" b="1" i="1" u="sng" dirty="0">
                <a:latin typeface="Cambria Math" panose="02040503050406030204" pitchFamily="18" charset="0"/>
                <a:ea typeface="Cambria Math" panose="02040503050406030204" pitchFamily="18" charset="0"/>
              </a:rPr>
              <a:t>life.</a:t>
            </a:r>
            <a:br>
              <a:rPr lang="en-IN" sz="1800" b="1" i="1" u="sng" dirty="0">
                <a:latin typeface="Cambria Math" panose="02040503050406030204" pitchFamily="18" charset="0"/>
                <a:ea typeface="Cambria Math" panose="02040503050406030204" pitchFamily="18" charset="0"/>
              </a:rPr>
            </a:br>
            <a:br>
              <a:rPr lang="en-IN" sz="1800" b="1" i="1" u="sng" dirty="0">
                <a:latin typeface="Cambria Math" panose="02040503050406030204" pitchFamily="18" charset="0"/>
                <a:ea typeface="Cambria Math" panose="02040503050406030204" pitchFamily="18" charset="0"/>
              </a:rPr>
            </a:br>
            <a:r>
              <a:rPr lang="en-IN" sz="1800" b="1" i="1" u="sng" dirty="0">
                <a:latin typeface="Cambria Math" panose="02040503050406030204" pitchFamily="18" charset="0"/>
                <a:ea typeface="Cambria Math" panose="02040503050406030204" pitchFamily="18" charset="0"/>
              </a:rPr>
              <a:t> According to the world&amp;#39;s worst polluted places </a:t>
            </a:r>
            <a:r>
              <a:rPr lang="en-IN" sz="1800" b="1" i="1" u="sng" dirty="0" err="1">
                <a:latin typeface="Cambria Math" panose="02040503050406030204" pitchFamily="18" charset="0"/>
                <a:ea typeface="Cambria Math" panose="02040503050406030204" pitchFamily="18" charset="0"/>
              </a:rPr>
              <a:t>byBlacksmith</a:t>
            </a:r>
            <a:r>
              <a:rPr lang="en-IN" sz="1800" b="1" i="1" u="sng" dirty="0">
                <a:latin typeface="Cambria Math" panose="02040503050406030204" pitchFamily="18" charset="0"/>
                <a:ea typeface="Cambria Math" panose="02040503050406030204" pitchFamily="18" charset="0"/>
              </a:rPr>
              <a:t> Institute in 2008 [1], two of the worst </a:t>
            </a:r>
            <a:r>
              <a:rPr lang="en-IN" sz="1800" b="1" i="1" u="sng" dirty="0" err="1">
                <a:latin typeface="Cambria Math" panose="02040503050406030204" pitchFamily="18" charset="0"/>
                <a:ea typeface="Cambria Math" panose="02040503050406030204" pitchFamily="18" charset="0"/>
              </a:rPr>
              <a:t>pollutionproblems</a:t>
            </a:r>
            <a:r>
              <a:rPr lang="en-IN" sz="1800" b="1" i="1" u="sng" dirty="0">
                <a:latin typeface="Cambria Math" panose="02040503050406030204" pitchFamily="18" charset="0"/>
                <a:ea typeface="Cambria Math" panose="02040503050406030204" pitchFamily="18" charset="0"/>
              </a:rPr>
              <a:t> in the world are urban air quality and indoor </a:t>
            </a:r>
            <a:r>
              <a:rPr lang="en-IN" sz="1800" b="1" i="1" u="sng" dirty="0" err="1">
                <a:latin typeface="Cambria Math" panose="02040503050406030204" pitchFamily="18" charset="0"/>
                <a:ea typeface="Cambria Math" panose="02040503050406030204" pitchFamily="18" charset="0"/>
              </a:rPr>
              <a:t>airpollution</a:t>
            </a:r>
            <a:r>
              <a:rPr lang="en-IN" sz="1800" b="1" i="1" u="sng" dirty="0">
                <a:latin typeface="Cambria Math" panose="02040503050406030204" pitchFamily="18" charset="0"/>
                <a:ea typeface="Cambria Math" panose="02040503050406030204" pitchFamily="18" charset="0"/>
              </a:rPr>
              <a:t>. The increasing population, its automobiles </a:t>
            </a:r>
            <a:r>
              <a:rPr lang="en-IN" sz="1800" b="1" i="1" u="sng" dirty="0" err="1">
                <a:latin typeface="Cambria Math" panose="02040503050406030204" pitchFamily="18" charset="0"/>
                <a:ea typeface="Cambria Math" panose="02040503050406030204" pitchFamily="18" charset="0"/>
              </a:rPr>
              <a:t>andindustries</a:t>
            </a:r>
            <a:r>
              <a:rPr lang="en-IN" sz="1800" b="1" i="1" u="sng" dirty="0">
                <a:latin typeface="Cambria Math" panose="02040503050406030204" pitchFamily="18" charset="0"/>
                <a:ea typeface="Cambria Math" panose="02040503050406030204" pitchFamily="18" charset="0"/>
              </a:rPr>
              <a:t> are polluting all the air at an alarming rate. </a:t>
            </a:r>
            <a:r>
              <a:rPr lang="en-IN" sz="1800" b="1" i="1" u="sng" dirty="0" err="1">
                <a:latin typeface="Cambria Math" panose="02040503050406030204" pitchFamily="18" charset="0"/>
                <a:ea typeface="Cambria Math" panose="02040503050406030204" pitchFamily="18" charset="0"/>
              </a:rPr>
              <a:t>Airpollution</a:t>
            </a:r>
            <a:r>
              <a:rPr lang="en-IN" sz="1800" b="1" i="1" u="sng" dirty="0">
                <a:latin typeface="Cambria Math" panose="02040503050406030204" pitchFamily="18" charset="0"/>
                <a:ea typeface="Cambria Math" panose="02040503050406030204" pitchFamily="18" charset="0"/>
              </a:rPr>
              <a:t> can cause long-term and short-term health effects.</a:t>
            </a:r>
            <a:br>
              <a:rPr lang="en-IN" sz="1800" dirty="0">
                <a:latin typeface="Cambria Math" panose="02040503050406030204" pitchFamily="18" charset="0"/>
                <a:ea typeface="Cambria Math" panose="02040503050406030204" pitchFamily="18" charset="0"/>
              </a:rPr>
            </a:br>
            <a:br>
              <a:rPr lang="en-IN" sz="1800" dirty="0">
                <a:latin typeface="Cambria Math" panose="02040503050406030204" pitchFamily="18" charset="0"/>
                <a:ea typeface="Cambria Math" panose="02040503050406030204" pitchFamily="18" charset="0"/>
              </a:rPr>
            </a:br>
            <a:r>
              <a:rPr lang="en-IN" sz="1800" b="1" i="1" u="sng" dirty="0">
                <a:latin typeface="Cambria Math" panose="02040503050406030204" pitchFamily="18" charset="0"/>
                <a:ea typeface="Cambria Math" panose="02040503050406030204" pitchFamily="18" charset="0"/>
              </a:rPr>
              <a:t>It&amp;#39;s found that the elderly and young children are </a:t>
            </a:r>
            <a:r>
              <a:rPr lang="en-IN" sz="1800" b="1" i="1" u="sng" dirty="0" err="1">
                <a:latin typeface="Cambria Math" panose="02040503050406030204" pitchFamily="18" charset="0"/>
                <a:ea typeface="Cambria Math" panose="02040503050406030204" pitchFamily="18" charset="0"/>
              </a:rPr>
              <a:t>moreaffected</a:t>
            </a:r>
            <a:r>
              <a:rPr lang="en-IN" sz="1800" b="1" i="1" u="sng" dirty="0">
                <a:latin typeface="Cambria Math" panose="02040503050406030204" pitchFamily="18" charset="0"/>
                <a:ea typeface="Cambria Math" panose="02040503050406030204" pitchFamily="18" charset="0"/>
              </a:rPr>
              <a:t> by air pollution. Short-term health effects </a:t>
            </a:r>
            <a:r>
              <a:rPr lang="en-IN" sz="1800" b="1" i="1" u="sng" dirty="0" err="1">
                <a:latin typeface="Cambria Math" panose="02040503050406030204" pitchFamily="18" charset="0"/>
                <a:ea typeface="Cambria Math" panose="02040503050406030204" pitchFamily="18" charset="0"/>
              </a:rPr>
              <a:t>includeeye</a:t>
            </a:r>
            <a:r>
              <a:rPr lang="en-IN" sz="1800" b="1" i="1" u="sng" dirty="0">
                <a:latin typeface="Cambria Math" panose="02040503050406030204" pitchFamily="18" charset="0"/>
                <a:ea typeface="Cambria Math" panose="02040503050406030204" pitchFamily="18" charset="0"/>
              </a:rPr>
              <a:t>, nose, and throat irritation, headaches, allergic </a:t>
            </a:r>
            <a:r>
              <a:rPr lang="en-IN" sz="1800" b="1" i="1" u="sng" dirty="0" err="1">
                <a:latin typeface="Cambria Math" panose="02040503050406030204" pitchFamily="18" charset="0"/>
                <a:ea typeface="Cambria Math" panose="02040503050406030204" pitchFamily="18" charset="0"/>
              </a:rPr>
              <a:t>reactions,and</a:t>
            </a:r>
            <a:r>
              <a:rPr lang="en-IN" sz="1800" b="1" i="1" u="sng" dirty="0">
                <a:latin typeface="Cambria Math" panose="02040503050406030204" pitchFamily="18" charset="0"/>
                <a:ea typeface="Cambria Math" panose="02040503050406030204" pitchFamily="18" charset="0"/>
              </a:rPr>
              <a:t> upper respiratory infections. Some long-term </a:t>
            </a:r>
            <a:r>
              <a:rPr lang="en-IN" sz="1800" b="1" i="1" u="sng" dirty="0" err="1">
                <a:latin typeface="Cambria Math" panose="02040503050406030204" pitchFamily="18" charset="0"/>
                <a:ea typeface="Cambria Math" panose="02040503050406030204" pitchFamily="18" charset="0"/>
              </a:rPr>
              <a:t>healtheffects</a:t>
            </a:r>
            <a:r>
              <a:rPr lang="en-IN" sz="1800" b="1" i="1" u="sng" dirty="0">
                <a:latin typeface="Cambria Math" panose="02040503050406030204" pitchFamily="18" charset="0"/>
                <a:ea typeface="Cambria Math" panose="02040503050406030204" pitchFamily="18" charset="0"/>
              </a:rPr>
              <a:t> are lung cancer, brain damage, liver damage, </a:t>
            </a:r>
            <a:r>
              <a:rPr lang="en-IN" sz="1800" b="1" i="1" u="sng" dirty="0" err="1">
                <a:latin typeface="Cambria Math" panose="02040503050406030204" pitchFamily="18" charset="0"/>
                <a:ea typeface="Cambria Math" panose="02040503050406030204" pitchFamily="18" charset="0"/>
              </a:rPr>
              <a:t>kidneydamage</a:t>
            </a:r>
            <a:r>
              <a:rPr lang="en-IN" sz="1800" b="1" i="1" u="sng" dirty="0">
                <a:latin typeface="Cambria Math" panose="02040503050406030204" pitchFamily="18" charset="0"/>
                <a:ea typeface="Cambria Math" panose="02040503050406030204" pitchFamily="18" charset="0"/>
              </a:rPr>
              <a:t> etc. and we are explaining about air quality </a:t>
            </a:r>
            <a:r>
              <a:rPr lang="en-IN" sz="1800" b="1" i="1" u="sng" dirty="0" err="1">
                <a:latin typeface="Cambria Math" panose="02040503050406030204" pitchFamily="18" charset="0"/>
                <a:ea typeface="Cambria Math" panose="02040503050406030204" pitchFamily="18" charset="0"/>
              </a:rPr>
              <a:t>predictionin</a:t>
            </a:r>
            <a:r>
              <a:rPr lang="en-IN" sz="1800" b="1" i="1" u="sng" dirty="0">
                <a:latin typeface="Cambria Math" panose="02040503050406030204" pitchFamily="18" charset="0"/>
                <a:ea typeface="Cambria Math" panose="02040503050406030204" pitchFamily="18" charset="0"/>
              </a:rPr>
              <a:t> Delhi According to data set there are 5 columns they are</a:t>
            </a:r>
            <a:br>
              <a:rPr lang="en-IN" sz="1800" dirty="0">
                <a:latin typeface="Cambria Math" panose="02040503050406030204" pitchFamily="18" charset="0"/>
                <a:ea typeface="Cambria Math" panose="02040503050406030204" pitchFamily="18" charset="0"/>
              </a:rPr>
            </a:br>
            <a:r>
              <a:rPr lang="en-IN" sz="1800" b="1" i="1" u="sng" dirty="0">
                <a:latin typeface="Cambria Math" panose="02040503050406030204" pitchFamily="18" charset="0"/>
                <a:ea typeface="Cambria Math" panose="02040503050406030204" pitchFamily="18" charset="0"/>
              </a:rPr>
              <a:t>Ozone, Solar radiation, Air, Temp, Month, Day etc.</a:t>
            </a:r>
            <a:br>
              <a:rPr lang="en-IN" sz="1800" dirty="0">
                <a:latin typeface="Cambria Math" panose="02040503050406030204" pitchFamily="18" charset="0"/>
                <a:ea typeface="Cambria Math" panose="02040503050406030204" pitchFamily="18" charset="0"/>
              </a:rPr>
            </a:br>
            <a:endParaRPr lang="en-IN" sz="1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26693796"/>
      </p:ext>
    </p:extLst>
  </p:cSld>
  <p:clrMapOvr>
    <a:masterClrMapping/>
  </p:clrMapOvr>
  <mc:AlternateContent xmlns:mc="http://schemas.openxmlformats.org/markup-compatibility/2006">
    <mc:Choice xmlns:p14="http://schemas.microsoft.com/office/powerpoint/2010/main" Requires="p14">
      <p:transition spd="slow" p14:dur="2000" advTm="5728"/>
    </mc:Choice>
    <mc:Fallback>
      <p:transition spd="slow" advTm="57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9255-ED0C-4052-AAB8-1C7449DA3754}"/>
              </a:ext>
            </a:extLst>
          </p:cNvPr>
          <p:cNvSpPr>
            <a:spLocks noGrp="1"/>
          </p:cNvSpPr>
          <p:nvPr>
            <p:ph type="title"/>
          </p:nvPr>
        </p:nvSpPr>
        <p:spPr>
          <a:xfrm>
            <a:off x="470517" y="0"/>
            <a:ext cx="10654683" cy="7412854"/>
          </a:xfrm>
        </p:spPr>
        <p:txBody>
          <a:bodyPr>
            <a:normAutofit/>
          </a:bodyPr>
          <a:lstStyle/>
          <a:p>
            <a:r>
              <a:rPr lang="en-US" sz="4000" b="1" i="1" u="sng" dirty="0">
                <a:latin typeface="Cambria Math" panose="02040503050406030204" pitchFamily="18" charset="0"/>
                <a:ea typeface="Cambria Math" panose="02040503050406030204" pitchFamily="18" charset="0"/>
              </a:rPr>
              <a:t>PROBLEM STATEMENT:-</a:t>
            </a:r>
            <a:br>
              <a:rPr lang="en-US" sz="4000" b="1" i="1" u="sng" dirty="0">
                <a:latin typeface="Bahnschrift SemiBold SemiConden" panose="020B0502040204020203" pitchFamily="34" charset="0"/>
              </a:rPr>
            </a:br>
            <a:r>
              <a:rPr lang="en-US" dirty="0"/>
              <a:t> </a:t>
            </a:r>
            <a:br>
              <a:rPr lang="en-IN" dirty="0"/>
            </a:br>
            <a:r>
              <a:rPr lang="en-IN" sz="2000" dirty="0">
                <a:latin typeface="Comic Sans MS" panose="030F0702030302020204" pitchFamily="66" charset="0"/>
              </a:rPr>
              <a:t>                  </a:t>
            </a:r>
            <a:r>
              <a:rPr lang="en-IN" sz="2000" b="1" i="1" u="sng" dirty="0">
                <a:latin typeface="Bahnschrift SemiBold" panose="020B0502040204020203" pitchFamily="34" charset="0"/>
              </a:rPr>
              <a:t>The purpose of this project is to identify the effect that surface modifications have on the urban area in Delhi phenomenon and related ozone problem in the metropolitan area of Delhi, IL. The basic hypothesis is that urban, summertime temperatures can be significantly lowered by increasing the vegetative landscape cover and enhancing the solar reflectivity of paved and roofed surfaces within an urban area. It is proposed that in addition to a decrease in temperature, the modification of an urban surface to include more vegetative cover and lighter, lower albedo surfaces will also reduce energy consumption, ozone exceedances, and detrimental environmental and human health effects associated with high levels of ozone. </a:t>
            </a:r>
            <a:br>
              <a:rPr lang="en-IN" sz="2000" dirty="0">
                <a:latin typeface="Bahnschrift SemiBold" panose="020B0502040204020203" pitchFamily="34" charset="0"/>
              </a:rPr>
            </a:br>
            <a:r>
              <a:rPr lang="en-IN" sz="2000" b="1" i="1" dirty="0">
                <a:latin typeface="Bahnschrift SemiBold" panose="020B0502040204020203" pitchFamily="34" charset="0"/>
              </a:rPr>
              <a:t> </a:t>
            </a:r>
            <a:br>
              <a:rPr lang="en-IN" sz="2000" dirty="0">
                <a:latin typeface="Bahnschrift SemiBold" panose="020B0502040204020203" pitchFamily="34" charset="0"/>
              </a:rPr>
            </a:br>
            <a:br>
              <a:rPr lang="en-US" sz="4000" b="1" i="1" u="sng" dirty="0">
                <a:latin typeface="Bahnschrift SemiBold" panose="020B0502040204020203" pitchFamily="34" charset="0"/>
              </a:rPr>
            </a:br>
            <a:endParaRPr lang="en-IN" sz="4000" dirty="0">
              <a:latin typeface="Bahnschrift SemiBold" panose="020B0502040204020203" pitchFamily="34" charset="0"/>
            </a:endParaRPr>
          </a:p>
        </p:txBody>
      </p:sp>
    </p:spTree>
    <p:extLst>
      <p:ext uri="{BB962C8B-B14F-4D97-AF65-F5344CB8AC3E}">
        <p14:creationId xmlns:p14="http://schemas.microsoft.com/office/powerpoint/2010/main" val="1339449663"/>
      </p:ext>
    </p:extLst>
  </p:cSld>
  <p:clrMapOvr>
    <a:masterClrMapping/>
  </p:clrMapOvr>
  <mc:AlternateContent xmlns:mc="http://schemas.openxmlformats.org/markup-compatibility/2006">
    <mc:Choice xmlns:p14="http://schemas.microsoft.com/office/powerpoint/2010/main" Requires="p14">
      <p:transition spd="slow" p14:dur="2000" advTm="2868"/>
    </mc:Choice>
    <mc:Fallback>
      <p:transition spd="slow" advTm="28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68A7-F67E-4425-ACA7-9DA2031BD90B}"/>
              </a:ext>
            </a:extLst>
          </p:cNvPr>
          <p:cNvSpPr>
            <a:spLocks noGrp="1"/>
          </p:cNvSpPr>
          <p:nvPr>
            <p:ph type="title"/>
          </p:nvPr>
        </p:nvSpPr>
        <p:spPr>
          <a:xfrm>
            <a:off x="667305" y="0"/>
            <a:ext cx="10058400" cy="941033"/>
          </a:xfrm>
        </p:spPr>
        <p:txBody>
          <a:bodyPr>
            <a:noAutofit/>
          </a:bodyPr>
          <a:lstStyle/>
          <a:p>
            <a:r>
              <a:rPr lang="en-US" sz="2000" b="1" i="1" u="sng" dirty="0">
                <a:latin typeface="Arial Black" panose="020B0A04020102020204" pitchFamily="34" charset="0"/>
              </a:rPr>
              <a:t>DATASET:-</a:t>
            </a:r>
            <a:br>
              <a:rPr lang="en-US" sz="2000" b="1" i="1" u="sng" dirty="0">
                <a:latin typeface="Arial Black" panose="020B0A04020102020204" pitchFamily="34" charset="0"/>
              </a:rPr>
            </a:br>
            <a:br>
              <a:rPr lang="en-US" sz="2000" b="1" i="1" u="sng" dirty="0">
                <a:latin typeface="Arial Black" panose="020B0A04020102020204" pitchFamily="34" charset="0"/>
              </a:rPr>
            </a:br>
            <a:endParaRPr lang="en-IN" sz="2000" b="1" i="1" u="sng" dirty="0">
              <a:latin typeface="Arial Black" panose="020B0A04020102020204" pitchFamily="34" charset="0"/>
            </a:endParaRPr>
          </a:p>
        </p:txBody>
      </p:sp>
      <p:graphicFrame>
        <p:nvGraphicFramePr>
          <p:cNvPr id="12" name="Table 11">
            <a:extLst>
              <a:ext uri="{FF2B5EF4-FFF2-40B4-BE49-F238E27FC236}">
                <a16:creationId xmlns:a16="http://schemas.microsoft.com/office/drawing/2014/main" id="{E6D683BB-57AA-40F5-BA27-5C0462117D14}"/>
              </a:ext>
            </a:extLst>
          </p:cNvPr>
          <p:cNvGraphicFramePr>
            <a:graphicFrameLocks noGrp="1"/>
          </p:cNvGraphicFramePr>
          <p:nvPr>
            <p:extLst>
              <p:ext uri="{D42A27DB-BD31-4B8C-83A1-F6EECF244321}">
                <p14:modId xmlns:p14="http://schemas.microsoft.com/office/powerpoint/2010/main" val="2612745012"/>
              </p:ext>
            </p:extLst>
          </p:nvPr>
        </p:nvGraphicFramePr>
        <p:xfrm>
          <a:off x="310719" y="541539"/>
          <a:ext cx="11736277" cy="5806004"/>
        </p:xfrm>
        <a:graphic>
          <a:graphicData uri="http://schemas.openxmlformats.org/drawingml/2006/table">
            <a:tbl>
              <a:tblPr/>
              <a:tblGrid>
                <a:gridCol w="1676611">
                  <a:extLst>
                    <a:ext uri="{9D8B030D-6E8A-4147-A177-3AD203B41FA5}">
                      <a16:colId xmlns:a16="http://schemas.microsoft.com/office/drawing/2014/main" val="2249126871"/>
                    </a:ext>
                  </a:extLst>
                </a:gridCol>
                <a:gridCol w="1676611">
                  <a:extLst>
                    <a:ext uri="{9D8B030D-6E8A-4147-A177-3AD203B41FA5}">
                      <a16:colId xmlns:a16="http://schemas.microsoft.com/office/drawing/2014/main" val="1036889766"/>
                    </a:ext>
                  </a:extLst>
                </a:gridCol>
                <a:gridCol w="1676611">
                  <a:extLst>
                    <a:ext uri="{9D8B030D-6E8A-4147-A177-3AD203B41FA5}">
                      <a16:colId xmlns:a16="http://schemas.microsoft.com/office/drawing/2014/main" val="2906422996"/>
                    </a:ext>
                  </a:extLst>
                </a:gridCol>
                <a:gridCol w="1676611">
                  <a:extLst>
                    <a:ext uri="{9D8B030D-6E8A-4147-A177-3AD203B41FA5}">
                      <a16:colId xmlns:a16="http://schemas.microsoft.com/office/drawing/2014/main" val="4174461207"/>
                    </a:ext>
                  </a:extLst>
                </a:gridCol>
                <a:gridCol w="1676611">
                  <a:extLst>
                    <a:ext uri="{9D8B030D-6E8A-4147-A177-3AD203B41FA5}">
                      <a16:colId xmlns:a16="http://schemas.microsoft.com/office/drawing/2014/main" val="4149501152"/>
                    </a:ext>
                  </a:extLst>
                </a:gridCol>
                <a:gridCol w="1676611">
                  <a:extLst>
                    <a:ext uri="{9D8B030D-6E8A-4147-A177-3AD203B41FA5}">
                      <a16:colId xmlns:a16="http://schemas.microsoft.com/office/drawing/2014/main" val="2305102271"/>
                    </a:ext>
                  </a:extLst>
                </a:gridCol>
                <a:gridCol w="1676611">
                  <a:extLst>
                    <a:ext uri="{9D8B030D-6E8A-4147-A177-3AD203B41FA5}">
                      <a16:colId xmlns:a16="http://schemas.microsoft.com/office/drawing/2014/main" val="3125082351"/>
                    </a:ext>
                  </a:extLst>
                </a:gridCol>
              </a:tblGrid>
              <a:tr h="317051">
                <a:tc>
                  <a:txBody>
                    <a:bodyPr/>
                    <a:lstStyle/>
                    <a:p>
                      <a:pPr algn="r" fontAlgn="ctr"/>
                      <a:endParaRPr lang="en-IN" sz="1600" b="1" dirty="0">
                        <a:effectLst/>
                      </a:endParaRPr>
                    </a:p>
                  </a:txBody>
                  <a:tcPr marL="25665" marR="25665" marT="25665" marB="25665" anchor="ctr">
                    <a:lnL>
                      <a:noFill/>
                    </a:lnL>
                    <a:lnR>
                      <a:noFill/>
                    </a:lnR>
                    <a:lnT>
                      <a:noFill/>
                    </a:lnT>
                    <a:lnB>
                      <a:noFill/>
                    </a:lnB>
                  </a:tcPr>
                </a:tc>
                <a:tc>
                  <a:txBody>
                    <a:bodyPr/>
                    <a:lstStyle/>
                    <a:p>
                      <a:pPr algn="r" fontAlgn="ctr"/>
                      <a:r>
                        <a:rPr lang="en-IN" sz="1600" b="1">
                          <a:effectLst/>
                        </a:rPr>
                        <a:t>Ozone</a:t>
                      </a:r>
                    </a:p>
                  </a:txBody>
                  <a:tcPr marL="25665" marR="25665" marT="25665" marB="25665" anchor="ctr">
                    <a:lnL>
                      <a:noFill/>
                    </a:lnL>
                    <a:lnR>
                      <a:noFill/>
                    </a:lnR>
                    <a:lnT>
                      <a:noFill/>
                    </a:lnT>
                    <a:lnB>
                      <a:noFill/>
                    </a:lnB>
                  </a:tcPr>
                </a:tc>
                <a:tc>
                  <a:txBody>
                    <a:bodyPr/>
                    <a:lstStyle/>
                    <a:p>
                      <a:pPr algn="r" fontAlgn="ctr"/>
                      <a:r>
                        <a:rPr lang="en-IN" sz="1600" b="1">
                          <a:effectLst/>
                        </a:rPr>
                        <a:t>Solar.R</a:t>
                      </a:r>
                    </a:p>
                  </a:txBody>
                  <a:tcPr marL="25665" marR="25665" marT="25665" marB="25665" anchor="ctr">
                    <a:lnL>
                      <a:noFill/>
                    </a:lnL>
                    <a:lnR>
                      <a:noFill/>
                    </a:lnR>
                    <a:lnT>
                      <a:noFill/>
                    </a:lnT>
                    <a:lnB>
                      <a:noFill/>
                    </a:lnB>
                  </a:tcPr>
                </a:tc>
                <a:tc>
                  <a:txBody>
                    <a:bodyPr/>
                    <a:lstStyle/>
                    <a:p>
                      <a:pPr algn="r" fontAlgn="ctr"/>
                      <a:r>
                        <a:rPr lang="en-IN" sz="1600" b="1">
                          <a:effectLst/>
                        </a:rPr>
                        <a:t>Wind</a:t>
                      </a:r>
                    </a:p>
                  </a:txBody>
                  <a:tcPr marL="25665" marR="25665" marT="25665" marB="25665" anchor="ctr">
                    <a:lnL>
                      <a:noFill/>
                    </a:lnL>
                    <a:lnR>
                      <a:noFill/>
                    </a:lnR>
                    <a:lnT>
                      <a:noFill/>
                    </a:lnT>
                    <a:lnB>
                      <a:noFill/>
                    </a:lnB>
                  </a:tcPr>
                </a:tc>
                <a:tc>
                  <a:txBody>
                    <a:bodyPr/>
                    <a:lstStyle/>
                    <a:p>
                      <a:pPr algn="r" fontAlgn="ctr"/>
                      <a:r>
                        <a:rPr lang="en-IN" sz="1600" b="1">
                          <a:effectLst/>
                        </a:rPr>
                        <a:t>Temp</a:t>
                      </a:r>
                    </a:p>
                  </a:txBody>
                  <a:tcPr marL="25665" marR="25665" marT="25665" marB="25665" anchor="ctr">
                    <a:lnL>
                      <a:noFill/>
                    </a:lnL>
                    <a:lnR>
                      <a:noFill/>
                    </a:lnR>
                    <a:lnT>
                      <a:noFill/>
                    </a:lnT>
                    <a:lnB>
                      <a:noFill/>
                    </a:lnB>
                  </a:tcPr>
                </a:tc>
                <a:tc>
                  <a:txBody>
                    <a:bodyPr/>
                    <a:lstStyle/>
                    <a:p>
                      <a:pPr algn="r" fontAlgn="ctr"/>
                      <a:r>
                        <a:rPr lang="en-IN" sz="1600" b="1">
                          <a:effectLst/>
                        </a:rPr>
                        <a:t>Month</a:t>
                      </a:r>
                    </a:p>
                  </a:txBody>
                  <a:tcPr marL="25665" marR="25665" marT="25665" marB="25665" anchor="ctr">
                    <a:lnL>
                      <a:noFill/>
                    </a:lnL>
                    <a:lnR>
                      <a:noFill/>
                    </a:lnR>
                    <a:lnT>
                      <a:noFill/>
                    </a:lnT>
                    <a:lnB>
                      <a:noFill/>
                    </a:lnB>
                  </a:tcPr>
                </a:tc>
                <a:tc>
                  <a:txBody>
                    <a:bodyPr/>
                    <a:lstStyle/>
                    <a:p>
                      <a:pPr algn="r" fontAlgn="ctr"/>
                      <a:r>
                        <a:rPr lang="en-IN" sz="1600" b="1">
                          <a:effectLst/>
                        </a:rPr>
                        <a:t>Day</a:t>
                      </a:r>
                    </a:p>
                  </a:txBody>
                  <a:tcPr marL="25665" marR="25665" marT="25665" marB="25665" anchor="ctr">
                    <a:lnL>
                      <a:noFill/>
                    </a:lnL>
                    <a:lnR>
                      <a:noFill/>
                    </a:lnR>
                    <a:lnT>
                      <a:noFill/>
                    </a:lnT>
                    <a:lnB>
                      <a:noFill/>
                    </a:lnB>
                  </a:tcPr>
                </a:tc>
                <a:extLst>
                  <a:ext uri="{0D108BD9-81ED-4DB2-BD59-A6C34878D82A}">
                    <a16:rowId xmlns:a16="http://schemas.microsoft.com/office/drawing/2014/main" val="1912490230"/>
                  </a:ext>
                </a:extLst>
              </a:tr>
              <a:tr h="317051">
                <a:tc>
                  <a:txBody>
                    <a:bodyPr/>
                    <a:lstStyle/>
                    <a:p>
                      <a:pPr algn="r" fontAlgn="ctr"/>
                      <a:r>
                        <a:rPr lang="en-IN" sz="1600" b="1" dirty="0">
                          <a:solidFill>
                            <a:schemeClr val="bg1"/>
                          </a:solidFill>
                          <a:effectLst/>
                        </a:rPr>
                        <a:t>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41.0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190.0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7.4</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67</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1</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1682699120"/>
                  </a:ext>
                </a:extLst>
              </a:tr>
              <a:tr h="317051">
                <a:tc>
                  <a:txBody>
                    <a:bodyPr/>
                    <a:lstStyle/>
                    <a:p>
                      <a:pPr algn="r" fontAlgn="ctr"/>
                      <a:r>
                        <a:rPr lang="en-IN" sz="1600" b="1">
                          <a:effectLst/>
                        </a:rPr>
                        <a:t>1</a:t>
                      </a:r>
                    </a:p>
                  </a:txBody>
                  <a:tcPr marL="25665" marR="25665" marT="25665" marB="25665" anchor="ctr">
                    <a:lnL>
                      <a:noFill/>
                    </a:lnL>
                    <a:lnR>
                      <a:noFill/>
                    </a:lnR>
                    <a:lnT>
                      <a:noFill/>
                    </a:lnT>
                    <a:lnB>
                      <a:noFill/>
                    </a:lnB>
                  </a:tcPr>
                </a:tc>
                <a:tc>
                  <a:txBody>
                    <a:bodyPr/>
                    <a:lstStyle/>
                    <a:p>
                      <a:pPr algn="r" fontAlgn="ctr"/>
                      <a:r>
                        <a:rPr lang="en-IN" sz="1600" dirty="0">
                          <a:effectLst/>
                        </a:rPr>
                        <a:t>36.0</a:t>
                      </a:r>
                    </a:p>
                  </a:txBody>
                  <a:tcPr marL="25665" marR="25665" marT="25665" marB="25665" anchor="ctr">
                    <a:lnL>
                      <a:noFill/>
                    </a:lnL>
                    <a:lnR>
                      <a:noFill/>
                    </a:lnR>
                    <a:lnT>
                      <a:noFill/>
                    </a:lnT>
                    <a:lnB>
                      <a:noFill/>
                    </a:lnB>
                  </a:tcPr>
                </a:tc>
                <a:tc>
                  <a:txBody>
                    <a:bodyPr/>
                    <a:lstStyle/>
                    <a:p>
                      <a:pPr algn="r" fontAlgn="ctr"/>
                      <a:r>
                        <a:rPr lang="en-IN" sz="1600">
                          <a:effectLst/>
                        </a:rPr>
                        <a:t>118.0</a:t>
                      </a:r>
                    </a:p>
                  </a:txBody>
                  <a:tcPr marL="25665" marR="25665" marT="25665" marB="25665" anchor="ctr">
                    <a:lnL>
                      <a:noFill/>
                    </a:lnL>
                    <a:lnR>
                      <a:noFill/>
                    </a:lnR>
                    <a:lnT>
                      <a:noFill/>
                    </a:lnT>
                    <a:lnB>
                      <a:noFill/>
                    </a:lnB>
                  </a:tcPr>
                </a:tc>
                <a:tc>
                  <a:txBody>
                    <a:bodyPr/>
                    <a:lstStyle/>
                    <a:p>
                      <a:pPr algn="r" fontAlgn="ctr"/>
                      <a:r>
                        <a:rPr lang="en-IN" sz="1600">
                          <a:effectLst/>
                        </a:rPr>
                        <a:t>8.0</a:t>
                      </a:r>
                    </a:p>
                  </a:txBody>
                  <a:tcPr marL="25665" marR="25665" marT="25665" marB="25665" anchor="ctr">
                    <a:lnL>
                      <a:noFill/>
                    </a:lnL>
                    <a:lnR>
                      <a:noFill/>
                    </a:lnR>
                    <a:lnT>
                      <a:noFill/>
                    </a:lnT>
                    <a:lnB>
                      <a:noFill/>
                    </a:lnB>
                  </a:tcPr>
                </a:tc>
                <a:tc>
                  <a:txBody>
                    <a:bodyPr/>
                    <a:lstStyle/>
                    <a:p>
                      <a:pPr algn="r" fontAlgn="ctr"/>
                      <a:r>
                        <a:rPr lang="en-IN" sz="1600">
                          <a:effectLst/>
                        </a:rPr>
                        <a:t>72</a:t>
                      </a:r>
                    </a:p>
                  </a:txBody>
                  <a:tcPr marL="25665" marR="25665" marT="25665" marB="25665" anchor="ctr">
                    <a:lnL>
                      <a:noFill/>
                    </a:lnL>
                    <a:lnR>
                      <a:noFill/>
                    </a:lnR>
                    <a:lnT>
                      <a:noFill/>
                    </a:lnT>
                    <a:lnB>
                      <a:noFill/>
                    </a:lnB>
                  </a:tcPr>
                </a:tc>
                <a:tc>
                  <a:txBody>
                    <a:bodyPr/>
                    <a:lstStyle/>
                    <a:p>
                      <a:pPr algn="r" fontAlgn="ctr"/>
                      <a:r>
                        <a:rPr lang="en-IN" sz="1600">
                          <a:effectLst/>
                        </a:rPr>
                        <a:t>5</a:t>
                      </a:r>
                    </a:p>
                  </a:txBody>
                  <a:tcPr marL="25665" marR="25665" marT="25665" marB="25665" anchor="ctr">
                    <a:lnL>
                      <a:noFill/>
                    </a:lnL>
                    <a:lnR>
                      <a:noFill/>
                    </a:lnR>
                    <a:lnT>
                      <a:noFill/>
                    </a:lnT>
                    <a:lnB>
                      <a:noFill/>
                    </a:lnB>
                  </a:tcPr>
                </a:tc>
                <a:tc>
                  <a:txBody>
                    <a:bodyPr/>
                    <a:lstStyle/>
                    <a:p>
                      <a:pPr algn="r" fontAlgn="ctr"/>
                      <a:r>
                        <a:rPr lang="en-IN" sz="1600">
                          <a:effectLst/>
                        </a:rPr>
                        <a:t>2</a:t>
                      </a:r>
                    </a:p>
                  </a:txBody>
                  <a:tcPr marL="25665" marR="25665" marT="25665" marB="25665" anchor="ctr">
                    <a:lnL>
                      <a:noFill/>
                    </a:lnL>
                    <a:lnR>
                      <a:noFill/>
                    </a:lnR>
                    <a:lnT>
                      <a:noFill/>
                    </a:lnT>
                    <a:lnB>
                      <a:noFill/>
                    </a:lnB>
                  </a:tcPr>
                </a:tc>
                <a:extLst>
                  <a:ext uri="{0D108BD9-81ED-4DB2-BD59-A6C34878D82A}">
                    <a16:rowId xmlns:a16="http://schemas.microsoft.com/office/drawing/2014/main" val="3193870197"/>
                  </a:ext>
                </a:extLst>
              </a:tr>
              <a:tr h="317051">
                <a:tc>
                  <a:txBody>
                    <a:bodyPr/>
                    <a:lstStyle/>
                    <a:p>
                      <a:pPr algn="r" fontAlgn="ctr"/>
                      <a:r>
                        <a:rPr lang="en-IN" sz="1600" b="1" dirty="0">
                          <a:solidFill>
                            <a:schemeClr val="bg1"/>
                          </a:solidFill>
                          <a:effectLst/>
                        </a:rPr>
                        <a:t>2</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12.0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149.0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12.6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74</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solidFill>
                          <a:effectLst/>
                        </a:rPr>
                        <a:t>3</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1717335189"/>
                  </a:ext>
                </a:extLst>
              </a:tr>
              <a:tr h="317051">
                <a:tc>
                  <a:txBody>
                    <a:bodyPr/>
                    <a:lstStyle/>
                    <a:p>
                      <a:pPr algn="r" fontAlgn="ctr"/>
                      <a:r>
                        <a:rPr lang="en-IN" sz="1600" b="1">
                          <a:effectLst/>
                        </a:rPr>
                        <a:t>3</a:t>
                      </a:r>
                    </a:p>
                  </a:txBody>
                  <a:tcPr marL="25665" marR="25665" marT="25665" marB="25665" anchor="ctr">
                    <a:lnL>
                      <a:noFill/>
                    </a:lnL>
                    <a:lnR>
                      <a:noFill/>
                    </a:lnR>
                    <a:lnT>
                      <a:noFill/>
                    </a:lnT>
                    <a:lnB>
                      <a:noFill/>
                    </a:lnB>
                  </a:tcPr>
                </a:tc>
                <a:tc>
                  <a:txBody>
                    <a:bodyPr/>
                    <a:lstStyle/>
                    <a:p>
                      <a:pPr algn="r" fontAlgn="ctr"/>
                      <a:r>
                        <a:rPr lang="en-IN" sz="1600">
                          <a:effectLst/>
                        </a:rPr>
                        <a:t>18.0</a:t>
                      </a:r>
                    </a:p>
                  </a:txBody>
                  <a:tcPr marL="25665" marR="25665" marT="25665" marB="25665" anchor="ctr">
                    <a:lnL>
                      <a:noFill/>
                    </a:lnL>
                    <a:lnR>
                      <a:noFill/>
                    </a:lnR>
                    <a:lnT>
                      <a:noFill/>
                    </a:lnT>
                    <a:lnB>
                      <a:noFill/>
                    </a:lnB>
                  </a:tcPr>
                </a:tc>
                <a:tc>
                  <a:txBody>
                    <a:bodyPr/>
                    <a:lstStyle/>
                    <a:p>
                      <a:pPr algn="r" fontAlgn="ctr"/>
                      <a:r>
                        <a:rPr lang="en-IN" sz="1600" dirty="0">
                          <a:effectLst/>
                        </a:rPr>
                        <a:t>313.0</a:t>
                      </a:r>
                    </a:p>
                  </a:txBody>
                  <a:tcPr marL="25665" marR="25665" marT="25665" marB="25665" anchor="ctr">
                    <a:lnL>
                      <a:noFill/>
                    </a:lnL>
                    <a:lnR>
                      <a:noFill/>
                    </a:lnR>
                    <a:lnT>
                      <a:noFill/>
                    </a:lnT>
                    <a:lnB>
                      <a:noFill/>
                    </a:lnB>
                  </a:tcPr>
                </a:tc>
                <a:tc>
                  <a:txBody>
                    <a:bodyPr/>
                    <a:lstStyle/>
                    <a:p>
                      <a:pPr algn="r" fontAlgn="ctr"/>
                      <a:r>
                        <a:rPr lang="en-IN" sz="1600" dirty="0">
                          <a:effectLst/>
                        </a:rPr>
                        <a:t>11.5</a:t>
                      </a:r>
                    </a:p>
                  </a:txBody>
                  <a:tcPr marL="25665" marR="25665" marT="25665" marB="25665" anchor="ctr">
                    <a:lnL>
                      <a:noFill/>
                    </a:lnL>
                    <a:lnR>
                      <a:noFill/>
                    </a:lnR>
                    <a:lnT>
                      <a:noFill/>
                    </a:lnT>
                    <a:lnB>
                      <a:noFill/>
                    </a:lnB>
                  </a:tcPr>
                </a:tc>
                <a:tc>
                  <a:txBody>
                    <a:bodyPr/>
                    <a:lstStyle/>
                    <a:p>
                      <a:pPr algn="r" fontAlgn="ctr"/>
                      <a:r>
                        <a:rPr lang="en-IN" sz="1600" dirty="0">
                          <a:effectLst/>
                        </a:rPr>
                        <a:t>62</a:t>
                      </a:r>
                    </a:p>
                  </a:txBody>
                  <a:tcPr marL="25665" marR="25665" marT="25665" marB="25665" anchor="ctr">
                    <a:lnL>
                      <a:noFill/>
                    </a:lnL>
                    <a:lnR>
                      <a:noFill/>
                    </a:lnR>
                    <a:lnT>
                      <a:noFill/>
                    </a:lnT>
                    <a:lnB>
                      <a:noFill/>
                    </a:lnB>
                  </a:tcPr>
                </a:tc>
                <a:tc>
                  <a:txBody>
                    <a:bodyPr/>
                    <a:lstStyle/>
                    <a:p>
                      <a:pPr algn="r" fontAlgn="ctr"/>
                      <a:r>
                        <a:rPr lang="en-IN" sz="1600" dirty="0">
                          <a:effectLst/>
                        </a:rPr>
                        <a:t>5</a:t>
                      </a:r>
                    </a:p>
                  </a:txBody>
                  <a:tcPr marL="25665" marR="25665" marT="25665" marB="25665" anchor="ctr">
                    <a:lnL>
                      <a:noFill/>
                    </a:lnL>
                    <a:lnR>
                      <a:noFill/>
                    </a:lnR>
                    <a:lnT>
                      <a:noFill/>
                    </a:lnT>
                    <a:lnB>
                      <a:noFill/>
                    </a:lnB>
                  </a:tcPr>
                </a:tc>
                <a:tc>
                  <a:txBody>
                    <a:bodyPr/>
                    <a:lstStyle/>
                    <a:p>
                      <a:pPr algn="r" fontAlgn="ctr"/>
                      <a:r>
                        <a:rPr lang="en-IN" sz="1600">
                          <a:effectLst/>
                        </a:rPr>
                        <a:t>4</a:t>
                      </a:r>
                    </a:p>
                  </a:txBody>
                  <a:tcPr marL="25665" marR="25665" marT="25665" marB="25665" anchor="ctr">
                    <a:lnL>
                      <a:noFill/>
                    </a:lnL>
                    <a:lnR>
                      <a:noFill/>
                    </a:lnR>
                    <a:lnT>
                      <a:noFill/>
                    </a:lnT>
                    <a:lnB>
                      <a:noFill/>
                    </a:lnB>
                  </a:tcPr>
                </a:tc>
                <a:extLst>
                  <a:ext uri="{0D108BD9-81ED-4DB2-BD59-A6C34878D82A}">
                    <a16:rowId xmlns:a16="http://schemas.microsoft.com/office/drawing/2014/main" val="672844370"/>
                  </a:ext>
                </a:extLst>
              </a:tr>
              <a:tr h="317051">
                <a:tc>
                  <a:txBody>
                    <a:bodyPr/>
                    <a:lstStyle/>
                    <a:p>
                      <a:pPr algn="r" fontAlgn="ctr"/>
                      <a:r>
                        <a:rPr lang="en-IN" sz="1600" b="1" dirty="0">
                          <a:solidFill>
                            <a:schemeClr val="bg1">
                              <a:lumMod val="95000"/>
                              <a:lumOff val="5000"/>
                            </a:schemeClr>
                          </a:solidFill>
                          <a:effectLst/>
                        </a:rPr>
                        <a:t>4</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err="1">
                          <a:solidFill>
                            <a:schemeClr val="bg1">
                              <a:lumMod val="95000"/>
                              <a:lumOff val="5000"/>
                            </a:schemeClr>
                          </a:solidFill>
                          <a:effectLst/>
                        </a:rPr>
                        <a:t>NaN</a:t>
                      </a:r>
                      <a:endParaRPr lang="en-IN" sz="1600" dirty="0">
                        <a:solidFill>
                          <a:schemeClr val="bg1">
                            <a:lumMod val="95000"/>
                            <a:lumOff val="5000"/>
                          </a:schemeClr>
                        </a:solidFill>
                        <a:effectLst/>
                      </a:endParaRPr>
                    </a:p>
                  </a:txBody>
                  <a:tcPr marL="25665" marR="25665" marT="25665" marB="25665" anchor="ctr">
                    <a:lnL>
                      <a:noFill/>
                    </a:lnL>
                    <a:lnR>
                      <a:noFill/>
                    </a:lnR>
                    <a:lnT>
                      <a:noFill/>
                    </a:lnT>
                    <a:lnB>
                      <a:noFill/>
                    </a:lnB>
                    <a:solidFill>
                      <a:srgbClr val="F5F5F5"/>
                    </a:solidFill>
                  </a:tcPr>
                </a:tc>
                <a:tc>
                  <a:txBody>
                    <a:bodyPr/>
                    <a:lstStyle/>
                    <a:p>
                      <a:pPr algn="r" fontAlgn="ctr"/>
                      <a:r>
                        <a:rPr lang="en-IN" sz="1600" dirty="0" err="1">
                          <a:solidFill>
                            <a:schemeClr val="bg1">
                              <a:lumMod val="95000"/>
                              <a:lumOff val="5000"/>
                            </a:schemeClr>
                          </a:solidFill>
                          <a:effectLst/>
                        </a:rPr>
                        <a:t>NaN</a:t>
                      </a:r>
                      <a:endParaRPr lang="en-IN" sz="1600" dirty="0">
                        <a:solidFill>
                          <a:schemeClr val="bg1">
                            <a:lumMod val="95000"/>
                            <a:lumOff val="5000"/>
                          </a:schemeClr>
                        </a:solidFill>
                        <a:effectLst/>
                      </a:endParaRP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14.3</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1480918574"/>
                  </a:ext>
                </a:extLst>
              </a:tr>
              <a:tr h="317051">
                <a:tc>
                  <a:txBody>
                    <a:bodyPr/>
                    <a:lstStyle/>
                    <a:p>
                      <a:pPr algn="r" fontAlgn="ctr"/>
                      <a:r>
                        <a:rPr lang="en-IN" sz="1600" b="1" dirty="0">
                          <a:effectLst/>
                        </a:rPr>
                        <a:t>5</a:t>
                      </a:r>
                    </a:p>
                  </a:txBody>
                  <a:tcPr marL="25665" marR="25665" marT="25665" marB="25665" anchor="ctr">
                    <a:lnL>
                      <a:noFill/>
                    </a:lnL>
                    <a:lnR>
                      <a:noFill/>
                    </a:lnR>
                    <a:lnT>
                      <a:noFill/>
                    </a:lnT>
                    <a:lnB>
                      <a:noFill/>
                    </a:lnB>
                  </a:tcPr>
                </a:tc>
                <a:tc>
                  <a:txBody>
                    <a:bodyPr/>
                    <a:lstStyle/>
                    <a:p>
                      <a:pPr algn="r" fontAlgn="ctr"/>
                      <a:r>
                        <a:rPr lang="en-IN" sz="1600" dirty="0">
                          <a:effectLst/>
                        </a:rPr>
                        <a:t>28.0</a:t>
                      </a:r>
                    </a:p>
                  </a:txBody>
                  <a:tcPr marL="25665" marR="25665" marT="25665" marB="25665" anchor="ctr">
                    <a:lnL>
                      <a:noFill/>
                    </a:lnL>
                    <a:lnR>
                      <a:noFill/>
                    </a:lnR>
                    <a:lnT>
                      <a:noFill/>
                    </a:lnT>
                    <a:lnB>
                      <a:noFill/>
                    </a:lnB>
                  </a:tcPr>
                </a:tc>
                <a:tc>
                  <a:txBody>
                    <a:bodyPr/>
                    <a:lstStyle/>
                    <a:p>
                      <a:pPr algn="r" fontAlgn="ctr"/>
                      <a:r>
                        <a:rPr lang="en-IN" sz="1600">
                          <a:effectLst/>
                        </a:rPr>
                        <a:t>NaN</a:t>
                      </a:r>
                    </a:p>
                  </a:txBody>
                  <a:tcPr marL="25665" marR="25665" marT="25665" marB="25665" anchor="ctr">
                    <a:lnL>
                      <a:noFill/>
                    </a:lnL>
                    <a:lnR>
                      <a:noFill/>
                    </a:lnR>
                    <a:lnT>
                      <a:noFill/>
                    </a:lnT>
                    <a:lnB>
                      <a:noFill/>
                    </a:lnB>
                  </a:tcPr>
                </a:tc>
                <a:tc>
                  <a:txBody>
                    <a:bodyPr/>
                    <a:lstStyle/>
                    <a:p>
                      <a:pPr algn="r" fontAlgn="ctr"/>
                      <a:r>
                        <a:rPr lang="en-IN" sz="1600">
                          <a:effectLst/>
                        </a:rPr>
                        <a:t>14.9</a:t>
                      </a:r>
                    </a:p>
                  </a:txBody>
                  <a:tcPr marL="25665" marR="25665" marT="25665" marB="25665" anchor="ctr">
                    <a:lnL>
                      <a:noFill/>
                    </a:lnL>
                    <a:lnR>
                      <a:noFill/>
                    </a:lnR>
                    <a:lnT>
                      <a:noFill/>
                    </a:lnT>
                    <a:lnB>
                      <a:noFill/>
                    </a:lnB>
                  </a:tcPr>
                </a:tc>
                <a:tc>
                  <a:txBody>
                    <a:bodyPr/>
                    <a:lstStyle/>
                    <a:p>
                      <a:pPr algn="r" fontAlgn="ctr"/>
                      <a:r>
                        <a:rPr lang="en-IN" sz="1600" dirty="0">
                          <a:effectLst/>
                        </a:rPr>
                        <a:t>66</a:t>
                      </a:r>
                    </a:p>
                  </a:txBody>
                  <a:tcPr marL="25665" marR="25665" marT="25665" marB="25665" anchor="ctr">
                    <a:lnL>
                      <a:noFill/>
                    </a:lnL>
                    <a:lnR>
                      <a:noFill/>
                    </a:lnR>
                    <a:lnT>
                      <a:noFill/>
                    </a:lnT>
                    <a:lnB>
                      <a:noFill/>
                    </a:lnB>
                  </a:tcPr>
                </a:tc>
                <a:tc>
                  <a:txBody>
                    <a:bodyPr/>
                    <a:lstStyle/>
                    <a:p>
                      <a:pPr algn="r" fontAlgn="ctr"/>
                      <a:r>
                        <a:rPr lang="en-IN" sz="1600">
                          <a:effectLst/>
                        </a:rPr>
                        <a:t>5</a:t>
                      </a:r>
                    </a:p>
                  </a:txBody>
                  <a:tcPr marL="25665" marR="25665" marT="25665" marB="25665" anchor="ctr">
                    <a:lnL>
                      <a:noFill/>
                    </a:lnL>
                    <a:lnR>
                      <a:noFill/>
                    </a:lnR>
                    <a:lnT>
                      <a:noFill/>
                    </a:lnT>
                    <a:lnB>
                      <a:noFill/>
                    </a:lnB>
                  </a:tcPr>
                </a:tc>
                <a:tc>
                  <a:txBody>
                    <a:bodyPr/>
                    <a:lstStyle/>
                    <a:p>
                      <a:pPr algn="r" fontAlgn="ctr"/>
                      <a:r>
                        <a:rPr lang="en-IN" sz="1600">
                          <a:effectLst/>
                        </a:rPr>
                        <a:t>6</a:t>
                      </a:r>
                    </a:p>
                  </a:txBody>
                  <a:tcPr marL="25665" marR="25665" marT="25665" marB="25665" anchor="ctr">
                    <a:lnL>
                      <a:noFill/>
                    </a:lnL>
                    <a:lnR>
                      <a:noFill/>
                    </a:lnR>
                    <a:lnT>
                      <a:noFill/>
                    </a:lnT>
                    <a:lnB>
                      <a:noFill/>
                    </a:lnB>
                  </a:tcPr>
                </a:tc>
                <a:extLst>
                  <a:ext uri="{0D108BD9-81ED-4DB2-BD59-A6C34878D82A}">
                    <a16:rowId xmlns:a16="http://schemas.microsoft.com/office/drawing/2014/main" val="3937048313"/>
                  </a:ext>
                </a:extLst>
              </a:tr>
              <a:tr h="317051">
                <a:tc>
                  <a:txBody>
                    <a:bodyPr/>
                    <a:lstStyle/>
                    <a:p>
                      <a:pPr algn="r" fontAlgn="ctr"/>
                      <a:r>
                        <a:rPr lang="en-IN" sz="1600" b="1" dirty="0">
                          <a:solidFill>
                            <a:schemeClr val="bg1">
                              <a:lumMod val="95000"/>
                              <a:lumOff val="5000"/>
                            </a:schemeClr>
                          </a:solidFill>
                          <a:effectLst/>
                        </a:rPr>
                        <a:t>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23.0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299.0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8.6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65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7</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3443963978"/>
                  </a:ext>
                </a:extLst>
              </a:tr>
              <a:tr h="416137">
                <a:tc>
                  <a:txBody>
                    <a:bodyPr/>
                    <a:lstStyle/>
                    <a:p>
                      <a:pPr algn="r" fontAlgn="ctr"/>
                      <a:r>
                        <a:rPr lang="en-IN" sz="1600" b="1">
                          <a:effectLst/>
                        </a:rPr>
                        <a:t>7</a:t>
                      </a:r>
                    </a:p>
                  </a:txBody>
                  <a:tcPr marL="25665" marR="25665" marT="25665" marB="25665" anchor="ctr">
                    <a:lnL>
                      <a:noFill/>
                    </a:lnL>
                    <a:lnR>
                      <a:noFill/>
                    </a:lnR>
                    <a:lnT>
                      <a:noFill/>
                    </a:lnT>
                    <a:lnB>
                      <a:noFill/>
                    </a:lnB>
                  </a:tcPr>
                </a:tc>
                <a:tc>
                  <a:txBody>
                    <a:bodyPr/>
                    <a:lstStyle/>
                    <a:p>
                      <a:pPr algn="r" fontAlgn="ctr"/>
                      <a:r>
                        <a:rPr lang="en-IN" sz="1600">
                          <a:effectLst/>
                        </a:rPr>
                        <a:t>19.0</a:t>
                      </a:r>
                    </a:p>
                  </a:txBody>
                  <a:tcPr marL="25665" marR="25665" marT="25665" marB="25665" anchor="ctr">
                    <a:lnL>
                      <a:noFill/>
                    </a:lnL>
                    <a:lnR>
                      <a:noFill/>
                    </a:lnR>
                    <a:lnT>
                      <a:noFill/>
                    </a:lnT>
                    <a:lnB>
                      <a:noFill/>
                    </a:lnB>
                  </a:tcPr>
                </a:tc>
                <a:tc>
                  <a:txBody>
                    <a:bodyPr/>
                    <a:lstStyle/>
                    <a:p>
                      <a:pPr algn="r" fontAlgn="ctr"/>
                      <a:r>
                        <a:rPr lang="en-IN" sz="1600">
                          <a:effectLst/>
                        </a:rPr>
                        <a:t>99.0</a:t>
                      </a:r>
                    </a:p>
                  </a:txBody>
                  <a:tcPr marL="25665" marR="25665" marT="25665" marB="25665" anchor="ctr">
                    <a:lnL>
                      <a:noFill/>
                    </a:lnL>
                    <a:lnR>
                      <a:noFill/>
                    </a:lnR>
                    <a:lnT>
                      <a:noFill/>
                    </a:lnT>
                    <a:lnB>
                      <a:noFill/>
                    </a:lnB>
                  </a:tcPr>
                </a:tc>
                <a:tc>
                  <a:txBody>
                    <a:bodyPr/>
                    <a:lstStyle/>
                    <a:p>
                      <a:pPr algn="r" fontAlgn="ctr"/>
                      <a:r>
                        <a:rPr lang="en-IN" sz="1600" dirty="0">
                          <a:effectLst/>
                        </a:rPr>
                        <a:t>13.8</a:t>
                      </a:r>
                    </a:p>
                  </a:txBody>
                  <a:tcPr marL="25665" marR="25665" marT="25665" marB="25665" anchor="ctr">
                    <a:lnL>
                      <a:noFill/>
                    </a:lnL>
                    <a:lnR>
                      <a:noFill/>
                    </a:lnR>
                    <a:lnT>
                      <a:noFill/>
                    </a:lnT>
                    <a:lnB>
                      <a:noFill/>
                    </a:lnB>
                  </a:tcPr>
                </a:tc>
                <a:tc>
                  <a:txBody>
                    <a:bodyPr/>
                    <a:lstStyle/>
                    <a:p>
                      <a:pPr algn="r" fontAlgn="ctr"/>
                      <a:r>
                        <a:rPr lang="en-IN" sz="1600" dirty="0">
                          <a:effectLst/>
                        </a:rPr>
                        <a:t>59</a:t>
                      </a:r>
                    </a:p>
                  </a:txBody>
                  <a:tcPr marL="25665" marR="25665" marT="25665" marB="25665" anchor="ctr">
                    <a:lnL>
                      <a:noFill/>
                    </a:lnL>
                    <a:lnR>
                      <a:noFill/>
                    </a:lnR>
                    <a:lnT>
                      <a:noFill/>
                    </a:lnT>
                    <a:lnB>
                      <a:noFill/>
                    </a:lnB>
                  </a:tcPr>
                </a:tc>
                <a:tc>
                  <a:txBody>
                    <a:bodyPr/>
                    <a:lstStyle/>
                    <a:p>
                      <a:pPr algn="r" fontAlgn="ctr"/>
                      <a:r>
                        <a:rPr lang="en-IN" sz="1600" dirty="0">
                          <a:effectLst/>
                        </a:rPr>
                        <a:t>5</a:t>
                      </a:r>
                    </a:p>
                  </a:txBody>
                  <a:tcPr marL="25665" marR="25665" marT="25665" marB="25665" anchor="ctr">
                    <a:lnL>
                      <a:noFill/>
                    </a:lnL>
                    <a:lnR>
                      <a:noFill/>
                    </a:lnR>
                    <a:lnT>
                      <a:noFill/>
                    </a:lnT>
                    <a:lnB>
                      <a:noFill/>
                    </a:lnB>
                  </a:tcPr>
                </a:tc>
                <a:tc>
                  <a:txBody>
                    <a:bodyPr/>
                    <a:lstStyle/>
                    <a:p>
                      <a:pPr algn="r" fontAlgn="ctr"/>
                      <a:r>
                        <a:rPr lang="en-IN" sz="1600" dirty="0">
                          <a:effectLst/>
                        </a:rPr>
                        <a:t>8</a:t>
                      </a:r>
                    </a:p>
                  </a:txBody>
                  <a:tcPr marL="25665" marR="25665" marT="25665" marB="25665" anchor="ctr">
                    <a:lnL>
                      <a:noFill/>
                    </a:lnL>
                    <a:lnR>
                      <a:noFill/>
                    </a:lnR>
                    <a:lnT>
                      <a:noFill/>
                    </a:lnT>
                    <a:lnB>
                      <a:noFill/>
                    </a:lnB>
                  </a:tcPr>
                </a:tc>
                <a:extLst>
                  <a:ext uri="{0D108BD9-81ED-4DB2-BD59-A6C34878D82A}">
                    <a16:rowId xmlns:a16="http://schemas.microsoft.com/office/drawing/2014/main" val="197776953"/>
                  </a:ext>
                </a:extLst>
              </a:tr>
              <a:tr h="317051">
                <a:tc>
                  <a:txBody>
                    <a:bodyPr/>
                    <a:lstStyle/>
                    <a:p>
                      <a:pPr algn="r" fontAlgn="ctr"/>
                      <a:r>
                        <a:rPr lang="en-IN" sz="1600" b="1" dirty="0">
                          <a:solidFill>
                            <a:schemeClr val="bg1">
                              <a:lumMod val="95000"/>
                              <a:lumOff val="5000"/>
                            </a:schemeClr>
                          </a:solidFill>
                          <a:effectLst/>
                        </a:rPr>
                        <a:t>8</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8.0</a:t>
                      </a:r>
                    </a:p>
                  </a:txBody>
                  <a:tcPr marL="25665" marR="25665" marT="25665" marB="25665" anchor="ctr">
                    <a:lnL>
                      <a:noFill/>
                    </a:lnL>
                    <a:lnR>
                      <a:noFill/>
                    </a:lnR>
                    <a:lnT>
                      <a:noFill/>
                    </a:lnT>
                    <a:lnB>
                      <a:noFill/>
                    </a:lnB>
                    <a:solidFill>
                      <a:srgbClr val="F5F5F5"/>
                    </a:solidFill>
                  </a:tcPr>
                </a:tc>
                <a:tc>
                  <a:txBody>
                    <a:bodyPr/>
                    <a:lstStyle/>
                    <a:p>
                      <a:pPr algn="r" fontAlgn="ctr"/>
                      <a:r>
                        <a:rPr lang="en-IN" sz="1600">
                          <a:solidFill>
                            <a:schemeClr val="bg1">
                              <a:lumMod val="95000"/>
                              <a:lumOff val="5000"/>
                            </a:schemeClr>
                          </a:solidFill>
                          <a:effectLst/>
                        </a:rPr>
                        <a:t>19.0</a:t>
                      </a:r>
                    </a:p>
                  </a:txBody>
                  <a:tcPr marL="25665" marR="25665" marT="25665" marB="25665" anchor="ctr">
                    <a:lnL>
                      <a:noFill/>
                    </a:lnL>
                    <a:lnR>
                      <a:noFill/>
                    </a:lnR>
                    <a:lnT>
                      <a:noFill/>
                    </a:lnT>
                    <a:lnB>
                      <a:noFill/>
                    </a:lnB>
                    <a:solidFill>
                      <a:srgbClr val="F5F5F5"/>
                    </a:solidFill>
                  </a:tcPr>
                </a:tc>
                <a:tc>
                  <a:txBody>
                    <a:bodyPr/>
                    <a:lstStyle/>
                    <a:p>
                      <a:pPr algn="r" fontAlgn="ctr"/>
                      <a:r>
                        <a:rPr lang="en-IN" sz="1600">
                          <a:solidFill>
                            <a:schemeClr val="bg1">
                              <a:lumMod val="95000"/>
                              <a:lumOff val="5000"/>
                            </a:schemeClr>
                          </a:solidFill>
                          <a:effectLst/>
                        </a:rPr>
                        <a:t>20.1</a:t>
                      </a:r>
                    </a:p>
                  </a:txBody>
                  <a:tcPr marL="25665" marR="25665" marT="25665" marB="25665" anchor="ctr">
                    <a:lnL>
                      <a:noFill/>
                    </a:lnL>
                    <a:lnR>
                      <a:noFill/>
                    </a:lnR>
                    <a:lnT>
                      <a:noFill/>
                    </a:lnT>
                    <a:lnB>
                      <a:noFill/>
                    </a:lnB>
                    <a:solidFill>
                      <a:srgbClr val="F5F5F5"/>
                    </a:solidFill>
                  </a:tcPr>
                </a:tc>
                <a:tc>
                  <a:txBody>
                    <a:bodyPr/>
                    <a:lstStyle/>
                    <a:p>
                      <a:pPr algn="r" fontAlgn="ctr"/>
                      <a:r>
                        <a:rPr lang="en-IN" sz="1600">
                          <a:solidFill>
                            <a:schemeClr val="bg1">
                              <a:lumMod val="95000"/>
                              <a:lumOff val="5000"/>
                            </a:schemeClr>
                          </a:solidFill>
                          <a:effectLst/>
                        </a:rPr>
                        <a:t>61</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9</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833057117"/>
                  </a:ext>
                </a:extLst>
              </a:tr>
              <a:tr h="317051">
                <a:tc>
                  <a:txBody>
                    <a:bodyPr/>
                    <a:lstStyle/>
                    <a:p>
                      <a:pPr algn="r" fontAlgn="ctr"/>
                      <a:r>
                        <a:rPr lang="en-IN" sz="1600" b="1">
                          <a:effectLst/>
                        </a:rPr>
                        <a:t>9</a:t>
                      </a:r>
                    </a:p>
                  </a:txBody>
                  <a:tcPr marL="25665" marR="25665" marT="25665" marB="25665" anchor="ctr">
                    <a:lnL>
                      <a:noFill/>
                    </a:lnL>
                    <a:lnR>
                      <a:noFill/>
                    </a:lnR>
                    <a:lnT>
                      <a:noFill/>
                    </a:lnT>
                    <a:lnB>
                      <a:noFill/>
                    </a:lnB>
                  </a:tcPr>
                </a:tc>
                <a:tc>
                  <a:txBody>
                    <a:bodyPr/>
                    <a:lstStyle/>
                    <a:p>
                      <a:pPr algn="r" fontAlgn="ctr"/>
                      <a:r>
                        <a:rPr lang="en-IN" sz="1600">
                          <a:effectLst/>
                        </a:rPr>
                        <a:t>NaN</a:t>
                      </a:r>
                    </a:p>
                  </a:txBody>
                  <a:tcPr marL="25665" marR="25665" marT="25665" marB="25665" anchor="ctr">
                    <a:lnL>
                      <a:noFill/>
                    </a:lnL>
                    <a:lnR>
                      <a:noFill/>
                    </a:lnR>
                    <a:lnT>
                      <a:noFill/>
                    </a:lnT>
                    <a:lnB>
                      <a:noFill/>
                    </a:lnB>
                  </a:tcPr>
                </a:tc>
                <a:tc>
                  <a:txBody>
                    <a:bodyPr/>
                    <a:lstStyle/>
                    <a:p>
                      <a:pPr algn="r" fontAlgn="ctr"/>
                      <a:r>
                        <a:rPr lang="en-IN" sz="1600" dirty="0">
                          <a:effectLst/>
                        </a:rPr>
                        <a:t>194.0</a:t>
                      </a:r>
                    </a:p>
                  </a:txBody>
                  <a:tcPr marL="25665" marR="25665" marT="25665" marB="25665" anchor="ctr">
                    <a:lnL>
                      <a:noFill/>
                    </a:lnL>
                    <a:lnR>
                      <a:noFill/>
                    </a:lnR>
                    <a:lnT>
                      <a:noFill/>
                    </a:lnT>
                    <a:lnB>
                      <a:noFill/>
                    </a:lnB>
                  </a:tcPr>
                </a:tc>
                <a:tc>
                  <a:txBody>
                    <a:bodyPr/>
                    <a:lstStyle/>
                    <a:p>
                      <a:pPr algn="r" fontAlgn="ctr"/>
                      <a:r>
                        <a:rPr lang="en-IN" sz="1600" dirty="0">
                          <a:effectLst/>
                        </a:rPr>
                        <a:t>8.6</a:t>
                      </a:r>
                    </a:p>
                  </a:txBody>
                  <a:tcPr marL="25665" marR="25665" marT="25665" marB="25665" anchor="ctr">
                    <a:lnL>
                      <a:noFill/>
                    </a:lnL>
                    <a:lnR>
                      <a:noFill/>
                    </a:lnR>
                    <a:lnT>
                      <a:noFill/>
                    </a:lnT>
                    <a:lnB>
                      <a:noFill/>
                    </a:lnB>
                  </a:tcPr>
                </a:tc>
                <a:tc>
                  <a:txBody>
                    <a:bodyPr/>
                    <a:lstStyle/>
                    <a:p>
                      <a:pPr algn="r" fontAlgn="ctr"/>
                      <a:r>
                        <a:rPr lang="en-IN" sz="1600" dirty="0">
                          <a:effectLst/>
                        </a:rPr>
                        <a:t>69</a:t>
                      </a:r>
                    </a:p>
                  </a:txBody>
                  <a:tcPr marL="25665" marR="25665" marT="25665" marB="25665" anchor="ctr">
                    <a:lnL>
                      <a:noFill/>
                    </a:lnL>
                    <a:lnR>
                      <a:noFill/>
                    </a:lnR>
                    <a:lnT>
                      <a:noFill/>
                    </a:lnT>
                    <a:lnB>
                      <a:noFill/>
                    </a:lnB>
                  </a:tcPr>
                </a:tc>
                <a:tc>
                  <a:txBody>
                    <a:bodyPr/>
                    <a:lstStyle/>
                    <a:p>
                      <a:pPr algn="r" fontAlgn="ctr"/>
                      <a:r>
                        <a:rPr lang="en-IN" sz="1600" dirty="0">
                          <a:effectLst/>
                        </a:rPr>
                        <a:t>5</a:t>
                      </a:r>
                    </a:p>
                  </a:txBody>
                  <a:tcPr marL="25665" marR="25665" marT="25665" marB="25665" anchor="ctr">
                    <a:lnL>
                      <a:noFill/>
                    </a:lnL>
                    <a:lnR>
                      <a:noFill/>
                    </a:lnR>
                    <a:lnT>
                      <a:noFill/>
                    </a:lnT>
                    <a:lnB>
                      <a:noFill/>
                    </a:lnB>
                  </a:tcPr>
                </a:tc>
                <a:tc>
                  <a:txBody>
                    <a:bodyPr/>
                    <a:lstStyle/>
                    <a:p>
                      <a:pPr algn="r" fontAlgn="ctr"/>
                      <a:r>
                        <a:rPr lang="en-IN" sz="1600">
                          <a:effectLst/>
                        </a:rPr>
                        <a:t>10</a:t>
                      </a:r>
                    </a:p>
                  </a:txBody>
                  <a:tcPr marL="25665" marR="25665" marT="25665" marB="25665" anchor="ctr">
                    <a:lnL>
                      <a:noFill/>
                    </a:lnL>
                    <a:lnR>
                      <a:noFill/>
                    </a:lnR>
                    <a:lnT>
                      <a:noFill/>
                    </a:lnT>
                    <a:lnB>
                      <a:noFill/>
                    </a:lnB>
                  </a:tcPr>
                </a:tc>
                <a:extLst>
                  <a:ext uri="{0D108BD9-81ED-4DB2-BD59-A6C34878D82A}">
                    <a16:rowId xmlns:a16="http://schemas.microsoft.com/office/drawing/2014/main" val="3696882672"/>
                  </a:ext>
                </a:extLst>
              </a:tr>
              <a:tr h="317051">
                <a:tc>
                  <a:txBody>
                    <a:bodyPr/>
                    <a:lstStyle/>
                    <a:p>
                      <a:pPr algn="r" fontAlgn="ctr"/>
                      <a:r>
                        <a:rPr lang="en-IN" sz="1600" b="1" dirty="0">
                          <a:solidFill>
                            <a:schemeClr val="bg1">
                              <a:lumMod val="95000"/>
                              <a:lumOff val="5000"/>
                            </a:schemeClr>
                          </a:solidFill>
                          <a:effectLst/>
                        </a:rPr>
                        <a:t>10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7.0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err="1">
                          <a:solidFill>
                            <a:schemeClr val="bg1">
                              <a:lumMod val="95000"/>
                              <a:lumOff val="5000"/>
                            </a:schemeClr>
                          </a:solidFill>
                          <a:effectLst/>
                        </a:rPr>
                        <a:t>NaN</a:t>
                      </a:r>
                      <a:endParaRPr lang="en-IN" sz="1600" dirty="0">
                        <a:solidFill>
                          <a:schemeClr val="bg1">
                            <a:lumMod val="95000"/>
                            <a:lumOff val="5000"/>
                          </a:schemeClr>
                        </a:solidFill>
                        <a:effectLst/>
                      </a:endParaRP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6.9</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74</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11</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4048797375"/>
                  </a:ext>
                </a:extLst>
              </a:tr>
              <a:tr h="317051">
                <a:tc>
                  <a:txBody>
                    <a:bodyPr/>
                    <a:lstStyle/>
                    <a:p>
                      <a:pPr algn="r" fontAlgn="ctr"/>
                      <a:r>
                        <a:rPr lang="en-IN" sz="1600" b="1">
                          <a:effectLst/>
                        </a:rPr>
                        <a:t>11</a:t>
                      </a:r>
                    </a:p>
                  </a:txBody>
                  <a:tcPr marL="25665" marR="25665" marT="25665" marB="25665" anchor="ctr">
                    <a:lnL>
                      <a:noFill/>
                    </a:lnL>
                    <a:lnR>
                      <a:noFill/>
                    </a:lnR>
                    <a:lnT>
                      <a:noFill/>
                    </a:lnT>
                    <a:lnB>
                      <a:noFill/>
                    </a:lnB>
                  </a:tcPr>
                </a:tc>
                <a:tc>
                  <a:txBody>
                    <a:bodyPr/>
                    <a:lstStyle/>
                    <a:p>
                      <a:pPr algn="r" fontAlgn="ctr"/>
                      <a:r>
                        <a:rPr lang="en-IN" sz="1600">
                          <a:effectLst/>
                        </a:rPr>
                        <a:t>16.0</a:t>
                      </a:r>
                    </a:p>
                  </a:txBody>
                  <a:tcPr marL="25665" marR="25665" marT="25665" marB="25665" anchor="ctr">
                    <a:lnL>
                      <a:noFill/>
                    </a:lnL>
                    <a:lnR>
                      <a:noFill/>
                    </a:lnR>
                    <a:lnT>
                      <a:noFill/>
                    </a:lnT>
                    <a:lnB>
                      <a:noFill/>
                    </a:lnB>
                  </a:tcPr>
                </a:tc>
                <a:tc>
                  <a:txBody>
                    <a:bodyPr/>
                    <a:lstStyle/>
                    <a:p>
                      <a:pPr algn="r" fontAlgn="ctr"/>
                      <a:r>
                        <a:rPr lang="en-IN" sz="1600">
                          <a:effectLst/>
                        </a:rPr>
                        <a:t>256.0</a:t>
                      </a:r>
                    </a:p>
                  </a:txBody>
                  <a:tcPr marL="25665" marR="25665" marT="25665" marB="25665" anchor="ctr">
                    <a:lnL>
                      <a:noFill/>
                    </a:lnL>
                    <a:lnR>
                      <a:noFill/>
                    </a:lnR>
                    <a:lnT>
                      <a:noFill/>
                    </a:lnT>
                    <a:lnB>
                      <a:noFill/>
                    </a:lnB>
                  </a:tcPr>
                </a:tc>
                <a:tc>
                  <a:txBody>
                    <a:bodyPr/>
                    <a:lstStyle/>
                    <a:p>
                      <a:pPr algn="r" fontAlgn="ctr"/>
                      <a:r>
                        <a:rPr lang="en-IN" sz="1600">
                          <a:effectLst/>
                        </a:rPr>
                        <a:t>9.7</a:t>
                      </a:r>
                    </a:p>
                  </a:txBody>
                  <a:tcPr marL="25665" marR="25665" marT="25665" marB="25665" anchor="ctr">
                    <a:lnL>
                      <a:noFill/>
                    </a:lnL>
                    <a:lnR>
                      <a:noFill/>
                    </a:lnR>
                    <a:lnT>
                      <a:noFill/>
                    </a:lnT>
                    <a:lnB>
                      <a:noFill/>
                    </a:lnB>
                  </a:tcPr>
                </a:tc>
                <a:tc>
                  <a:txBody>
                    <a:bodyPr/>
                    <a:lstStyle/>
                    <a:p>
                      <a:pPr algn="r" fontAlgn="ctr"/>
                      <a:r>
                        <a:rPr lang="en-IN" sz="1600">
                          <a:effectLst/>
                        </a:rPr>
                        <a:t>69</a:t>
                      </a:r>
                    </a:p>
                  </a:txBody>
                  <a:tcPr marL="25665" marR="25665" marT="25665" marB="25665" anchor="ctr">
                    <a:lnL>
                      <a:noFill/>
                    </a:lnL>
                    <a:lnR>
                      <a:noFill/>
                    </a:lnR>
                    <a:lnT>
                      <a:noFill/>
                    </a:lnT>
                    <a:lnB>
                      <a:noFill/>
                    </a:lnB>
                  </a:tcPr>
                </a:tc>
                <a:tc>
                  <a:txBody>
                    <a:bodyPr/>
                    <a:lstStyle/>
                    <a:p>
                      <a:pPr algn="r" fontAlgn="ctr"/>
                      <a:r>
                        <a:rPr lang="en-IN" sz="1600">
                          <a:effectLst/>
                        </a:rPr>
                        <a:t>5</a:t>
                      </a:r>
                    </a:p>
                  </a:txBody>
                  <a:tcPr marL="25665" marR="25665" marT="25665" marB="25665" anchor="ctr">
                    <a:lnL>
                      <a:noFill/>
                    </a:lnL>
                    <a:lnR>
                      <a:noFill/>
                    </a:lnR>
                    <a:lnT>
                      <a:noFill/>
                    </a:lnT>
                    <a:lnB>
                      <a:noFill/>
                    </a:lnB>
                  </a:tcPr>
                </a:tc>
                <a:tc>
                  <a:txBody>
                    <a:bodyPr/>
                    <a:lstStyle/>
                    <a:p>
                      <a:pPr algn="r" fontAlgn="ctr"/>
                      <a:r>
                        <a:rPr lang="en-IN" sz="1600" dirty="0">
                          <a:effectLst/>
                        </a:rPr>
                        <a:t>12</a:t>
                      </a:r>
                    </a:p>
                  </a:txBody>
                  <a:tcPr marL="25665" marR="25665" marT="25665" marB="25665" anchor="ctr">
                    <a:lnL>
                      <a:noFill/>
                    </a:lnL>
                    <a:lnR>
                      <a:noFill/>
                    </a:lnR>
                    <a:lnT>
                      <a:noFill/>
                    </a:lnT>
                    <a:lnB>
                      <a:noFill/>
                    </a:lnB>
                  </a:tcPr>
                </a:tc>
                <a:extLst>
                  <a:ext uri="{0D108BD9-81ED-4DB2-BD59-A6C34878D82A}">
                    <a16:rowId xmlns:a16="http://schemas.microsoft.com/office/drawing/2014/main" val="3694099994"/>
                  </a:ext>
                </a:extLst>
              </a:tr>
              <a:tr h="317051">
                <a:tc>
                  <a:txBody>
                    <a:bodyPr/>
                    <a:lstStyle/>
                    <a:p>
                      <a:pPr algn="r" fontAlgn="ctr"/>
                      <a:r>
                        <a:rPr lang="en-IN" sz="1600" b="1" dirty="0">
                          <a:solidFill>
                            <a:schemeClr val="bg1">
                              <a:lumMod val="95000"/>
                              <a:lumOff val="5000"/>
                            </a:schemeClr>
                          </a:solidFill>
                          <a:effectLst/>
                        </a:rPr>
                        <a:t>12</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11.0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290.0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9.2</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66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13</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3150928361"/>
                  </a:ext>
                </a:extLst>
              </a:tr>
              <a:tr h="317051">
                <a:tc>
                  <a:txBody>
                    <a:bodyPr/>
                    <a:lstStyle/>
                    <a:p>
                      <a:pPr algn="r" fontAlgn="ctr"/>
                      <a:r>
                        <a:rPr lang="en-IN" sz="1600" b="1">
                          <a:effectLst/>
                        </a:rPr>
                        <a:t>13</a:t>
                      </a:r>
                    </a:p>
                  </a:txBody>
                  <a:tcPr marL="25665" marR="25665" marT="25665" marB="25665" anchor="ctr">
                    <a:lnL>
                      <a:noFill/>
                    </a:lnL>
                    <a:lnR>
                      <a:noFill/>
                    </a:lnR>
                    <a:lnT>
                      <a:noFill/>
                    </a:lnT>
                    <a:lnB>
                      <a:noFill/>
                    </a:lnB>
                  </a:tcPr>
                </a:tc>
                <a:tc>
                  <a:txBody>
                    <a:bodyPr/>
                    <a:lstStyle/>
                    <a:p>
                      <a:pPr algn="r" fontAlgn="ctr"/>
                      <a:r>
                        <a:rPr lang="en-IN" sz="1600">
                          <a:effectLst/>
                        </a:rPr>
                        <a:t>14.0</a:t>
                      </a:r>
                    </a:p>
                  </a:txBody>
                  <a:tcPr marL="25665" marR="25665" marT="25665" marB="25665" anchor="ctr">
                    <a:lnL>
                      <a:noFill/>
                    </a:lnL>
                    <a:lnR>
                      <a:noFill/>
                    </a:lnR>
                    <a:lnT>
                      <a:noFill/>
                    </a:lnT>
                    <a:lnB>
                      <a:noFill/>
                    </a:lnB>
                  </a:tcPr>
                </a:tc>
                <a:tc>
                  <a:txBody>
                    <a:bodyPr/>
                    <a:lstStyle/>
                    <a:p>
                      <a:pPr algn="r" fontAlgn="ctr"/>
                      <a:r>
                        <a:rPr lang="en-IN" sz="1600">
                          <a:effectLst/>
                        </a:rPr>
                        <a:t>274.0</a:t>
                      </a:r>
                    </a:p>
                  </a:txBody>
                  <a:tcPr marL="25665" marR="25665" marT="25665" marB="25665" anchor="ctr">
                    <a:lnL>
                      <a:noFill/>
                    </a:lnL>
                    <a:lnR>
                      <a:noFill/>
                    </a:lnR>
                    <a:lnT>
                      <a:noFill/>
                    </a:lnT>
                    <a:lnB>
                      <a:noFill/>
                    </a:lnB>
                  </a:tcPr>
                </a:tc>
                <a:tc>
                  <a:txBody>
                    <a:bodyPr/>
                    <a:lstStyle/>
                    <a:p>
                      <a:pPr algn="r" fontAlgn="ctr"/>
                      <a:r>
                        <a:rPr lang="en-IN" sz="1600">
                          <a:effectLst/>
                        </a:rPr>
                        <a:t>10.9</a:t>
                      </a:r>
                    </a:p>
                  </a:txBody>
                  <a:tcPr marL="25665" marR="25665" marT="25665" marB="25665" anchor="ctr">
                    <a:lnL>
                      <a:noFill/>
                    </a:lnL>
                    <a:lnR>
                      <a:noFill/>
                    </a:lnR>
                    <a:lnT>
                      <a:noFill/>
                    </a:lnT>
                    <a:lnB>
                      <a:noFill/>
                    </a:lnB>
                  </a:tcPr>
                </a:tc>
                <a:tc>
                  <a:txBody>
                    <a:bodyPr/>
                    <a:lstStyle/>
                    <a:p>
                      <a:pPr algn="r" fontAlgn="ctr"/>
                      <a:r>
                        <a:rPr lang="en-IN" sz="1600">
                          <a:effectLst/>
                        </a:rPr>
                        <a:t>68</a:t>
                      </a:r>
                    </a:p>
                  </a:txBody>
                  <a:tcPr marL="25665" marR="25665" marT="25665" marB="25665" anchor="ctr">
                    <a:lnL>
                      <a:noFill/>
                    </a:lnL>
                    <a:lnR>
                      <a:noFill/>
                    </a:lnR>
                    <a:lnT>
                      <a:noFill/>
                    </a:lnT>
                    <a:lnB>
                      <a:noFill/>
                    </a:lnB>
                  </a:tcPr>
                </a:tc>
                <a:tc>
                  <a:txBody>
                    <a:bodyPr/>
                    <a:lstStyle/>
                    <a:p>
                      <a:pPr algn="r" fontAlgn="ctr"/>
                      <a:r>
                        <a:rPr lang="en-IN" sz="1600">
                          <a:effectLst/>
                        </a:rPr>
                        <a:t>5</a:t>
                      </a:r>
                    </a:p>
                  </a:txBody>
                  <a:tcPr marL="25665" marR="25665" marT="25665" marB="25665" anchor="ctr">
                    <a:lnL>
                      <a:noFill/>
                    </a:lnL>
                    <a:lnR>
                      <a:noFill/>
                    </a:lnR>
                    <a:lnT>
                      <a:noFill/>
                    </a:lnT>
                    <a:lnB>
                      <a:noFill/>
                    </a:lnB>
                  </a:tcPr>
                </a:tc>
                <a:tc>
                  <a:txBody>
                    <a:bodyPr/>
                    <a:lstStyle/>
                    <a:p>
                      <a:pPr algn="r" fontAlgn="ctr"/>
                      <a:r>
                        <a:rPr lang="en-IN" sz="1600" dirty="0">
                          <a:effectLst/>
                        </a:rPr>
                        <a:t>14</a:t>
                      </a:r>
                    </a:p>
                  </a:txBody>
                  <a:tcPr marL="25665" marR="25665" marT="25665" marB="25665" anchor="ctr">
                    <a:lnL>
                      <a:noFill/>
                    </a:lnL>
                    <a:lnR>
                      <a:noFill/>
                    </a:lnR>
                    <a:lnT>
                      <a:noFill/>
                    </a:lnT>
                    <a:lnB>
                      <a:noFill/>
                    </a:lnB>
                  </a:tcPr>
                </a:tc>
                <a:extLst>
                  <a:ext uri="{0D108BD9-81ED-4DB2-BD59-A6C34878D82A}">
                    <a16:rowId xmlns:a16="http://schemas.microsoft.com/office/drawing/2014/main" val="2087086565"/>
                  </a:ext>
                </a:extLst>
              </a:tr>
              <a:tr h="317051">
                <a:tc>
                  <a:txBody>
                    <a:bodyPr/>
                    <a:lstStyle/>
                    <a:p>
                      <a:pPr algn="r" fontAlgn="ctr"/>
                      <a:r>
                        <a:rPr lang="en-IN" sz="1600" b="1" dirty="0">
                          <a:solidFill>
                            <a:schemeClr val="bg1">
                              <a:lumMod val="95000"/>
                              <a:lumOff val="5000"/>
                            </a:schemeClr>
                          </a:solidFill>
                          <a:effectLst/>
                        </a:rPr>
                        <a:t>14</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18.0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65.0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13.2</a:t>
                      </a:r>
                    </a:p>
                  </a:txBody>
                  <a:tcPr marL="25665" marR="25665" marT="25665" marB="25665" anchor="ctr">
                    <a:lnL>
                      <a:noFill/>
                    </a:lnL>
                    <a:lnR>
                      <a:noFill/>
                    </a:lnR>
                    <a:lnT>
                      <a:noFill/>
                    </a:lnT>
                    <a:lnB>
                      <a:noFill/>
                    </a:lnB>
                    <a:solidFill>
                      <a:srgbClr val="F5F5F5"/>
                    </a:solidFill>
                  </a:tcPr>
                </a:tc>
                <a:tc>
                  <a:txBody>
                    <a:bodyPr/>
                    <a:lstStyle/>
                    <a:p>
                      <a:pPr algn="r" fontAlgn="ctr"/>
                      <a:r>
                        <a:rPr lang="en-IN" sz="1600">
                          <a:solidFill>
                            <a:schemeClr val="bg1">
                              <a:lumMod val="95000"/>
                              <a:lumOff val="5000"/>
                            </a:schemeClr>
                          </a:solidFill>
                          <a:effectLst/>
                        </a:rPr>
                        <a:t>58</a:t>
                      </a:r>
                    </a:p>
                  </a:txBody>
                  <a:tcPr marL="25665" marR="25665" marT="25665" marB="25665" anchor="ctr">
                    <a:lnL>
                      <a:noFill/>
                    </a:lnL>
                    <a:lnR>
                      <a:noFill/>
                    </a:lnR>
                    <a:lnT>
                      <a:noFill/>
                    </a:lnT>
                    <a:lnB>
                      <a:noFill/>
                    </a:lnB>
                    <a:solidFill>
                      <a:srgbClr val="F5F5F5"/>
                    </a:solidFill>
                  </a:tcPr>
                </a:tc>
                <a:tc>
                  <a:txBody>
                    <a:bodyPr/>
                    <a:lstStyle/>
                    <a:p>
                      <a:pPr algn="r" fontAlgn="ctr"/>
                      <a:r>
                        <a:rPr lang="en-IN" sz="160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15</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2127850423"/>
                  </a:ext>
                </a:extLst>
              </a:tr>
              <a:tr h="317051">
                <a:tc>
                  <a:txBody>
                    <a:bodyPr/>
                    <a:lstStyle/>
                    <a:p>
                      <a:pPr algn="r" fontAlgn="ctr"/>
                      <a:r>
                        <a:rPr lang="en-IN" sz="1600" b="1">
                          <a:effectLst/>
                        </a:rPr>
                        <a:t>15</a:t>
                      </a:r>
                    </a:p>
                  </a:txBody>
                  <a:tcPr marL="25665" marR="25665" marT="25665" marB="25665" anchor="ctr">
                    <a:lnL>
                      <a:noFill/>
                    </a:lnL>
                    <a:lnR>
                      <a:noFill/>
                    </a:lnR>
                    <a:lnT>
                      <a:noFill/>
                    </a:lnT>
                    <a:lnB>
                      <a:noFill/>
                    </a:lnB>
                  </a:tcPr>
                </a:tc>
                <a:tc>
                  <a:txBody>
                    <a:bodyPr/>
                    <a:lstStyle/>
                    <a:p>
                      <a:pPr algn="r" fontAlgn="ctr"/>
                      <a:r>
                        <a:rPr lang="en-IN" sz="1600">
                          <a:effectLst/>
                        </a:rPr>
                        <a:t>14.0</a:t>
                      </a:r>
                    </a:p>
                  </a:txBody>
                  <a:tcPr marL="25665" marR="25665" marT="25665" marB="25665" anchor="ctr">
                    <a:lnL>
                      <a:noFill/>
                    </a:lnL>
                    <a:lnR>
                      <a:noFill/>
                    </a:lnR>
                    <a:lnT>
                      <a:noFill/>
                    </a:lnT>
                    <a:lnB>
                      <a:noFill/>
                    </a:lnB>
                  </a:tcPr>
                </a:tc>
                <a:tc>
                  <a:txBody>
                    <a:bodyPr/>
                    <a:lstStyle/>
                    <a:p>
                      <a:pPr algn="r" fontAlgn="ctr"/>
                      <a:r>
                        <a:rPr lang="en-IN" sz="1600">
                          <a:effectLst/>
                        </a:rPr>
                        <a:t>334.0</a:t>
                      </a:r>
                    </a:p>
                  </a:txBody>
                  <a:tcPr marL="25665" marR="25665" marT="25665" marB="25665" anchor="ctr">
                    <a:lnL>
                      <a:noFill/>
                    </a:lnL>
                    <a:lnR>
                      <a:noFill/>
                    </a:lnR>
                    <a:lnT>
                      <a:noFill/>
                    </a:lnT>
                    <a:lnB>
                      <a:noFill/>
                    </a:lnB>
                  </a:tcPr>
                </a:tc>
                <a:tc>
                  <a:txBody>
                    <a:bodyPr/>
                    <a:lstStyle/>
                    <a:p>
                      <a:pPr algn="r" fontAlgn="ctr"/>
                      <a:r>
                        <a:rPr lang="en-IN" sz="1600">
                          <a:effectLst/>
                        </a:rPr>
                        <a:t>11.5</a:t>
                      </a:r>
                    </a:p>
                  </a:txBody>
                  <a:tcPr marL="25665" marR="25665" marT="25665" marB="25665" anchor="ctr">
                    <a:lnL>
                      <a:noFill/>
                    </a:lnL>
                    <a:lnR>
                      <a:noFill/>
                    </a:lnR>
                    <a:lnT>
                      <a:noFill/>
                    </a:lnT>
                    <a:lnB>
                      <a:noFill/>
                    </a:lnB>
                  </a:tcPr>
                </a:tc>
                <a:tc>
                  <a:txBody>
                    <a:bodyPr/>
                    <a:lstStyle/>
                    <a:p>
                      <a:pPr algn="r" fontAlgn="ctr"/>
                      <a:r>
                        <a:rPr lang="en-IN" sz="1600" dirty="0">
                          <a:effectLst/>
                        </a:rPr>
                        <a:t>64</a:t>
                      </a:r>
                    </a:p>
                  </a:txBody>
                  <a:tcPr marL="25665" marR="25665" marT="25665" marB="25665" anchor="ctr">
                    <a:lnL>
                      <a:noFill/>
                    </a:lnL>
                    <a:lnR>
                      <a:noFill/>
                    </a:lnR>
                    <a:lnT>
                      <a:noFill/>
                    </a:lnT>
                    <a:lnB>
                      <a:noFill/>
                    </a:lnB>
                  </a:tcPr>
                </a:tc>
                <a:tc>
                  <a:txBody>
                    <a:bodyPr/>
                    <a:lstStyle/>
                    <a:p>
                      <a:pPr algn="r" fontAlgn="ctr"/>
                      <a:r>
                        <a:rPr lang="en-IN" sz="1600" dirty="0">
                          <a:effectLst/>
                        </a:rPr>
                        <a:t>5</a:t>
                      </a:r>
                    </a:p>
                  </a:txBody>
                  <a:tcPr marL="25665" marR="25665" marT="25665" marB="25665" anchor="ctr">
                    <a:lnL>
                      <a:noFill/>
                    </a:lnL>
                    <a:lnR>
                      <a:noFill/>
                    </a:lnR>
                    <a:lnT>
                      <a:noFill/>
                    </a:lnT>
                    <a:lnB>
                      <a:noFill/>
                    </a:lnB>
                  </a:tcPr>
                </a:tc>
                <a:tc>
                  <a:txBody>
                    <a:bodyPr/>
                    <a:lstStyle/>
                    <a:p>
                      <a:pPr algn="r" fontAlgn="ctr"/>
                      <a:r>
                        <a:rPr lang="en-IN" sz="1600" dirty="0">
                          <a:effectLst/>
                        </a:rPr>
                        <a:t>16</a:t>
                      </a:r>
                    </a:p>
                  </a:txBody>
                  <a:tcPr marL="25665" marR="25665" marT="25665" marB="25665" anchor="ctr">
                    <a:lnL>
                      <a:noFill/>
                    </a:lnL>
                    <a:lnR>
                      <a:noFill/>
                    </a:lnR>
                    <a:lnT>
                      <a:noFill/>
                    </a:lnT>
                    <a:lnB>
                      <a:noFill/>
                    </a:lnB>
                  </a:tcPr>
                </a:tc>
                <a:extLst>
                  <a:ext uri="{0D108BD9-81ED-4DB2-BD59-A6C34878D82A}">
                    <a16:rowId xmlns:a16="http://schemas.microsoft.com/office/drawing/2014/main" val="1443894557"/>
                  </a:ext>
                </a:extLst>
              </a:tr>
              <a:tr h="317051">
                <a:tc>
                  <a:txBody>
                    <a:bodyPr/>
                    <a:lstStyle/>
                    <a:p>
                      <a:pPr algn="r" fontAlgn="ctr"/>
                      <a:r>
                        <a:rPr lang="en-IN" sz="1600" b="1" dirty="0">
                          <a:solidFill>
                            <a:schemeClr val="bg1">
                              <a:lumMod val="95000"/>
                              <a:lumOff val="5000"/>
                            </a:schemeClr>
                          </a:solidFill>
                          <a:effectLst/>
                        </a:rPr>
                        <a:t>16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34.0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307.0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12.0</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66</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5</a:t>
                      </a:r>
                    </a:p>
                  </a:txBody>
                  <a:tcPr marL="25665" marR="25665" marT="25665" marB="25665" anchor="ctr">
                    <a:lnL>
                      <a:noFill/>
                    </a:lnL>
                    <a:lnR>
                      <a:noFill/>
                    </a:lnR>
                    <a:lnT>
                      <a:noFill/>
                    </a:lnT>
                    <a:lnB>
                      <a:noFill/>
                    </a:lnB>
                    <a:solidFill>
                      <a:srgbClr val="F5F5F5"/>
                    </a:solidFill>
                  </a:tcPr>
                </a:tc>
                <a:tc>
                  <a:txBody>
                    <a:bodyPr/>
                    <a:lstStyle/>
                    <a:p>
                      <a:pPr algn="r" fontAlgn="ctr"/>
                      <a:r>
                        <a:rPr lang="en-IN" sz="1600" dirty="0">
                          <a:solidFill>
                            <a:schemeClr val="bg1">
                              <a:lumMod val="95000"/>
                              <a:lumOff val="5000"/>
                            </a:schemeClr>
                          </a:solidFill>
                          <a:effectLst/>
                        </a:rPr>
                        <a:t>17</a:t>
                      </a:r>
                    </a:p>
                  </a:txBody>
                  <a:tcPr marL="25665" marR="25665" marT="25665" marB="25665" anchor="ctr">
                    <a:lnL>
                      <a:noFill/>
                    </a:lnL>
                    <a:lnR>
                      <a:noFill/>
                    </a:lnR>
                    <a:lnT>
                      <a:noFill/>
                    </a:lnT>
                    <a:lnB>
                      <a:noFill/>
                    </a:lnB>
                    <a:solidFill>
                      <a:srgbClr val="F5F5F5"/>
                    </a:solidFill>
                  </a:tcPr>
                </a:tc>
                <a:extLst>
                  <a:ext uri="{0D108BD9-81ED-4DB2-BD59-A6C34878D82A}">
                    <a16:rowId xmlns:a16="http://schemas.microsoft.com/office/drawing/2014/main" val="142444658"/>
                  </a:ext>
                </a:extLst>
              </a:tr>
            </a:tbl>
          </a:graphicData>
        </a:graphic>
      </p:graphicFrame>
    </p:spTree>
    <p:extLst>
      <p:ext uri="{BB962C8B-B14F-4D97-AF65-F5344CB8AC3E}">
        <p14:creationId xmlns:p14="http://schemas.microsoft.com/office/powerpoint/2010/main" val="108764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6B0-9148-4E75-BF43-470751022870}"/>
              </a:ext>
            </a:extLst>
          </p:cNvPr>
          <p:cNvSpPr>
            <a:spLocks noGrp="1"/>
          </p:cNvSpPr>
          <p:nvPr>
            <p:ph type="title"/>
          </p:nvPr>
        </p:nvSpPr>
        <p:spPr>
          <a:xfrm>
            <a:off x="62144" y="124290"/>
            <a:ext cx="3888419" cy="923276"/>
          </a:xfrm>
        </p:spPr>
        <p:txBody>
          <a:bodyPr/>
          <a:lstStyle/>
          <a:p>
            <a:r>
              <a:rPr lang="en-IN" dirty="0"/>
              <a:t> algorithm:- </a:t>
            </a:r>
          </a:p>
        </p:txBody>
      </p:sp>
      <p:pic>
        <p:nvPicPr>
          <p:cNvPr id="6" name="Picture 5">
            <a:extLst>
              <a:ext uri="{FF2B5EF4-FFF2-40B4-BE49-F238E27FC236}">
                <a16:creationId xmlns:a16="http://schemas.microsoft.com/office/drawing/2014/main" id="{2E83222E-6678-4231-A9E1-7A8762BB6C8B}"/>
              </a:ext>
            </a:extLst>
          </p:cNvPr>
          <p:cNvPicPr>
            <a:picLocks noChangeAspect="1"/>
          </p:cNvPicPr>
          <p:nvPr/>
        </p:nvPicPr>
        <p:blipFill>
          <a:blip r:embed="rId2"/>
          <a:stretch>
            <a:fillRect/>
          </a:stretch>
        </p:blipFill>
        <p:spPr>
          <a:xfrm>
            <a:off x="470517" y="1047566"/>
            <a:ext cx="11079332" cy="5686144"/>
          </a:xfrm>
          <a:prstGeom prst="rect">
            <a:avLst/>
          </a:prstGeom>
        </p:spPr>
      </p:pic>
    </p:spTree>
    <p:extLst>
      <p:ext uri="{BB962C8B-B14F-4D97-AF65-F5344CB8AC3E}">
        <p14:creationId xmlns:p14="http://schemas.microsoft.com/office/powerpoint/2010/main" val="324031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E1ED-19DD-411F-AA63-AFF5D8ACD906}"/>
              </a:ext>
            </a:extLst>
          </p:cNvPr>
          <p:cNvSpPr>
            <a:spLocks noGrp="1"/>
          </p:cNvSpPr>
          <p:nvPr>
            <p:ph type="title"/>
          </p:nvPr>
        </p:nvSpPr>
        <p:spPr>
          <a:xfrm>
            <a:off x="913795" y="292963"/>
            <a:ext cx="10866873" cy="6116715"/>
          </a:xfrm>
        </p:spPr>
        <p:txBody>
          <a:bodyPr>
            <a:normAutofit/>
          </a:bodyPr>
          <a:lstStyle/>
          <a:p>
            <a:r>
              <a:rPr lang="en-IN" i="1" dirty="0">
                <a:effectLst/>
              </a:rPr>
              <a:t>OBJECTIVES OF RESEARCH:-</a:t>
            </a:r>
            <a:br>
              <a:rPr lang="en-IN" dirty="0">
                <a:effectLst/>
              </a:rPr>
            </a:br>
            <a:r>
              <a:rPr lang="en-IN" i="1" u="sng" dirty="0">
                <a:effectLst/>
                <a:latin typeface="Constantia" panose="02030602050306030303" pitchFamily="18" charset="0"/>
              </a:rPr>
              <a:t>Solar radiation</a:t>
            </a:r>
            <a:br>
              <a:rPr lang="en-IN" dirty="0">
                <a:effectLst/>
                <a:latin typeface="Constantia" panose="02030602050306030303" pitchFamily="18" charset="0"/>
              </a:rPr>
            </a:br>
            <a:r>
              <a:rPr lang="en-IN" i="1" u="sng" dirty="0">
                <a:effectLst/>
                <a:latin typeface="Constantia" panose="02030602050306030303" pitchFamily="18" charset="0"/>
              </a:rPr>
              <a:t>Wind</a:t>
            </a:r>
            <a:br>
              <a:rPr lang="en-IN" dirty="0">
                <a:effectLst/>
                <a:latin typeface="Constantia" panose="02030602050306030303" pitchFamily="18" charset="0"/>
              </a:rPr>
            </a:br>
            <a:r>
              <a:rPr lang="en-IN" i="1" u="sng" dirty="0">
                <a:effectLst/>
                <a:latin typeface="Constantia" panose="02030602050306030303" pitchFamily="18" charset="0"/>
              </a:rPr>
              <a:t>Temperature</a:t>
            </a:r>
            <a:br>
              <a:rPr lang="en-IN" i="1" u="sng" dirty="0">
                <a:effectLst/>
                <a:latin typeface="Constantia" panose="02030602050306030303" pitchFamily="18" charset="0"/>
              </a:rPr>
            </a:br>
            <a:endParaRPr lang="en-IN" dirty="0">
              <a:latin typeface="Constantia" panose="02030602050306030303" pitchFamily="18" charset="0"/>
            </a:endParaRPr>
          </a:p>
        </p:txBody>
      </p:sp>
    </p:spTree>
    <p:extLst>
      <p:ext uri="{BB962C8B-B14F-4D97-AF65-F5344CB8AC3E}">
        <p14:creationId xmlns:p14="http://schemas.microsoft.com/office/powerpoint/2010/main" val="338000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399F-30E4-4DB4-A17B-554F30C8953A}"/>
              </a:ext>
            </a:extLst>
          </p:cNvPr>
          <p:cNvSpPr>
            <a:spLocks noGrp="1"/>
          </p:cNvSpPr>
          <p:nvPr>
            <p:ph type="title"/>
          </p:nvPr>
        </p:nvSpPr>
        <p:spPr>
          <a:xfrm>
            <a:off x="97655" y="0"/>
            <a:ext cx="3293615" cy="790113"/>
          </a:xfrm>
        </p:spPr>
        <p:txBody>
          <a:bodyPr>
            <a:normAutofit fontScale="90000"/>
          </a:bodyPr>
          <a:lstStyle/>
          <a:p>
            <a:r>
              <a:rPr lang="en-US" dirty="0"/>
              <a:t>Procedure:-</a:t>
            </a:r>
            <a:endParaRPr lang="en-IN" dirty="0"/>
          </a:p>
        </p:txBody>
      </p:sp>
      <p:pic>
        <p:nvPicPr>
          <p:cNvPr id="4" name="Picture 3">
            <a:extLst>
              <a:ext uri="{FF2B5EF4-FFF2-40B4-BE49-F238E27FC236}">
                <a16:creationId xmlns:a16="http://schemas.microsoft.com/office/drawing/2014/main" id="{28B2A3A9-3A66-4769-8350-6934EB911FD0}"/>
              </a:ext>
            </a:extLst>
          </p:cNvPr>
          <p:cNvPicPr>
            <a:picLocks noChangeAspect="1"/>
          </p:cNvPicPr>
          <p:nvPr/>
        </p:nvPicPr>
        <p:blipFill>
          <a:blip r:embed="rId2"/>
          <a:stretch>
            <a:fillRect/>
          </a:stretch>
        </p:blipFill>
        <p:spPr>
          <a:xfrm>
            <a:off x="292963" y="790113"/>
            <a:ext cx="11310152" cy="1464815"/>
          </a:xfrm>
          <a:prstGeom prst="rect">
            <a:avLst/>
          </a:prstGeom>
        </p:spPr>
      </p:pic>
      <p:pic>
        <p:nvPicPr>
          <p:cNvPr id="6" name="Picture 5">
            <a:extLst>
              <a:ext uri="{FF2B5EF4-FFF2-40B4-BE49-F238E27FC236}">
                <a16:creationId xmlns:a16="http://schemas.microsoft.com/office/drawing/2014/main" id="{2291B7B8-6111-4930-A0CA-64B8F9C0EAEE}"/>
              </a:ext>
            </a:extLst>
          </p:cNvPr>
          <p:cNvPicPr>
            <a:picLocks noChangeAspect="1"/>
          </p:cNvPicPr>
          <p:nvPr/>
        </p:nvPicPr>
        <p:blipFill>
          <a:blip r:embed="rId3"/>
          <a:stretch>
            <a:fillRect/>
          </a:stretch>
        </p:blipFill>
        <p:spPr>
          <a:xfrm>
            <a:off x="204186" y="2558596"/>
            <a:ext cx="11398929" cy="1631664"/>
          </a:xfrm>
          <a:prstGeom prst="rect">
            <a:avLst/>
          </a:prstGeom>
        </p:spPr>
      </p:pic>
      <p:pic>
        <p:nvPicPr>
          <p:cNvPr id="8" name="Picture 7">
            <a:extLst>
              <a:ext uri="{FF2B5EF4-FFF2-40B4-BE49-F238E27FC236}">
                <a16:creationId xmlns:a16="http://schemas.microsoft.com/office/drawing/2014/main" id="{87BE3C41-8050-4FDA-8758-3E82715ABF81}"/>
              </a:ext>
            </a:extLst>
          </p:cNvPr>
          <p:cNvPicPr>
            <a:picLocks noChangeAspect="1"/>
          </p:cNvPicPr>
          <p:nvPr/>
        </p:nvPicPr>
        <p:blipFill>
          <a:blip r:embed="rId4"/>
          <a:stretch>
            <a:fillRect/>
          </a:stretch>
        </p:blipFill>
        <p:spPr>
          <a:xfrm>
            <a:off x="204187" y="4190260"/>
            <a:ext cx="11485378" cy="2228295"/>
          </a:xfrm>
          <a:prstGeom prst="rect">
            <a:avLst/>
          </a:prstGeom>
        </p:spPr>
      </p:pic>
    </p:spTree>
    <p:extLst>
      <p:ext uri="{BB962C8B-B14F-4D97-AF65-F5344CB8AC3E}">
        <p14:creationId xmlns:p14="http://schemas.microsoft.com/office/powerpoint/2010/main" val="187535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A77EB2-716A-48AA-8A79-229FD0DB84E2}"/>
              </a:ext>
            </a:extLst>
          </p:cNvPr>
          <p:cNvPicPr>
            <a:picLocks noChangeAspect="1"/>
          </p:cNvPicPr>
          <p:nvPr/>
        </p:nvPicPr>
        <p:blipFill>
          <a:blip r:embed="rId2"/>
          <a:stretch>
            <a:fillRect/>
          </a:stretch>
        </p:blipFill>
        <p:spPr>
          <a:xfrm>
            <a:off x="142042" y="204187"/>
            <a:ext cx="11842811" cy="2139518"/>
          </a:xfrm>
          <a:prstGeom prst="rect">
            <a:avLst/>
          </a:prstGeom>
        </p:spPr>
      </p:pic>
      <p:pic>
        <p:nvPicPr>
          <p:cNvPr id="5" name="Picture 4">
            <a:extLst>
              <a:ext uri="{FF2B5EF4-FFF2-40B4-BE49-F238E27FC236}">
                <a16:creationId xmlns:a16="http://schemas.microsoft.com/office/drawing/2014/main" id="{98D42010-35E6-4064-BB7D-6E297CF501F2}"/>
              </a:ext>
            </a:extLst>
          </p:cNvPr>
          <p:cNvPicPr>
            <a:picLocks noChangeAspect="1"/>
          </p:cNvPicPr>
          <p:nvPr/>
        </p:nvPicPr>
        <p:blipFill>
          <a:blip r:embed="rId3"/>
          <a:stretch>
            <a:fillRect/>
          </a:stretch>
        </p:blipFill>
        <p:spPr>
          <a:xfrm>
            <a:off x="142042" y="2752078"/>
            <a:ext cx="11931589" cy="3648722"/>
          </a:xfrm>
          <a:prstGeom prst="rect">
            <a:avLst/>
          </a:prstGeom>
        </p:spPr>
      </p:pic>
    </p:spTree>
    <p:extLst>
      <p:ext uri="{BB962C8B-B14F-4D97-AF65-F5344CB8AC3E}">
        <p14:creationId xmlns:p14="http://schemas.microsoft.com/office/powerpoint/2010/main" val="2605737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3821B79-AD0B-4D14-A179-D860A55FA06E}">
  <ds:schemaRefs>
    <ds:schemaRef ds:uri="http://schemas.microsoft.com/sharepoint/v3/contenttype/forms"/>
  </ds:schemaRefs>
</ds:datastoreItem>
</file>

<file path=customXml/itemProps2.xml><?xml version="1.0" encoding="utf-8"?>
<ds:datastoreItem xmlns:ds="http://schemas.openxmlformats.org/officeDocument/2006/customXml" ds:itemID="{6987172F-0C00-4D87-923A-2FB42107E3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758583-3BF2-49DD-B2F1-0E7456A4E134}">
  <ds:schemaRefs>
    <ds:schemaRef ds:uri="71af3243-3dd4-4a8d-8c0d-dd76da1f02a5"/>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elements/1.1/"/>
    <ds:schemaRef ds:uri="http://schemas.openxmlformats.org/package/2006/metadata/core-properties"/>
    <ds:schemaRef ds:uri="16c05727-aa75-4e4a-9b5f-8a80a1165891"/>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0</TotalTime>
  <Words>534</Words>
  <Application>Microsoft Office PowerPoint</Application>
  <PresentationFormat>Widescreen</PresentationFormat>
  <Paragraphs>183</Paragraphs>
  <Slides>21</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Arial</vt:lpstr>
      <vt:lpstr>Arial Black</vt:lpstr>
      <vt:lpstr>Bahnschrift Condensed</vt:lpstr>
      <vt:lpstr>Bahnschrift Light SemiCondensed</vt:lpstr>
      <vt:lpstr>Bahnschrift SemiBold</vt:lpstr>
      <vt:lpstr>Bahnschrift SemiBold Condensed</vt:lpstr>
      <vt:lpstr>Bahnschrift SemiBold SemiConden</vt:lpstr>
      <vt:lpstr>Bookman Old Style</vt:lpstr>
      <vt:lpstr>Calibri</vt:lpstr>
      <vt:lpstr>Cambria Math</vt:lpstr>
      <vt:lpstr>Comic Sans MS</vt:lpstr>
      <vt:lpstr>Constantia</vt:lpstr>
      <vt:lpstr>Lucida Console</vt:lpstr>
      <vt:lpstr>Rockwell</vt:lpstr>
      <vt:lpstr>Times New Roman</vt:lpstr>
      <vt:lpstr>Damask</vt:lpstr>
      <vt:lpstr>PowerPoint Presentation</vt:lpstr>
      <vt:lpstr>AIR QUALITY                                               PREDICTION</vt:lpstr>
      <vt:lpstr>Introduction:- Air is one of the most essential natural resources for theexistence and survival of the entire life on this planet. Allforms of life including plants and animals depend on air for their basic survival. Thus, all living organisms need goodquality of air which is free of harmful gases to continue their life.   According to the world&amp;#39;s worst polluted places byBlacksmith Institute in 2008 [1], two of the worst pollutionproblems in the world are urban air quality and indoor airpollution. The increasing population, its automobiles andindustries are polluting all the air at an alarming rate. Airpollution can cause long-term and short-term health effects.  It&amp;#39;s found that the elderly and young children are moreaffected by air pollution. Short-term health effects includeeye, nose, and throat irritation, headaches, allergic reactions,and upper respiratory infections. Some long-term healtheffects are lung cancer, brain damage, liver damage, kidneydamage etc. and we are explaining about air quality predictionin Delhi According to data set there are 5 columns they are Ozone, Solar radiation, Air, Temp, Month, Day etc. </vt:lpstr>
      <vt:lpstr>PROBLEM STATEMENT:-                     The purpose of this project is to identify the effect that surface modifications have on the urban area in Delhi phenomenon and related ozone problem in the metropolitan area of Delhi, IL. The basic hypothesis is that urban, summertime temperatures can be significantly lowered by increasing the vegetative landscape cover and enhancing the solar reflectivity of paved and roofed surfaces within an urban area. It is proposed that in addition to a decrease in temperature, the modification of an urban surface to include more vegetative cover and lighter, lower albedo surfaces will also reduce energy consumption, ozone exceedances, and detrimental environmental and human health effects associated with high levels of ozone.     </vt:lpstr>
      <vt:lpstr>DATASET:-  </vt:lpstr>
      <vt:lpstr> algorithm:- </vt:lpstr>
      <vt:lpstr>OBJECTIVES OF RESEARCH:- Solar radiation Wind Temperature </vt:lpstr>
      <vt:lpstr>Procedure:-</vt:lpstr>
      <vt:lpstr>PowerPoint Presentation</vt:lpstr>
      <vt:lpstr>PowerPoint Presentation</vt:lpstr>
      <vt:lpstr>PowerPoint Presentation</vt:lpstr>
      <vt:lpstr>PowerPoint Presentation</vt:lpstr>
      <vt:lpstr>PowerPoint Presentation</vt:lpstr>
      <vt:lpstr>METHODOLOGY OF AIR QUALITY PREDICTION:- </vt:lpstr>
      <vt:lpstr>STATISTICAL TECHNIQUES AND DATA VISUALIZATION:- </vt:lpstr>
      <vt:lpstr>Air Quality Forecasts:-</vt:lpstr>
      <vt:lpstr>FINDING AND SUGGESTIONS:-   </vt:lpstr>
      <vt:lpstr>THE AIR QUALITY CYCLE</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2019-06-22T05:18:35Z</dcterms:created>
  <dcterms:modified xsi:type="dcterms:W3CDTF">2019-06-22T10:15:48Z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