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98" r:id="rId3"/>
    <p:sldId id="300" r:id="rId4"/>
    <p:sldId id="259" r:id="rId5"/>
    <p:sldId id="260" r:id="rId6"/>
    <p:sldId id="266" r:id="rId7"/>
    <p:sldId id="274" r:id="rId8"/>
    <p:sldId id="275" r:id="rId9"/>
    <p:sldId id="299" r:id="rId10"/>
    <p:sldId id="276" r:id="rId11"/>
    <p:sldId id="278" r:id="rId12"/>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78" d="100"/>
          <a:sy n="78" d="100"/>
        </p:scale>
        <p:origin x="130" y="62"/>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48FA5833-99B8-482B-8635-8E6B99D3AC02}" type="datetimeFigureOut">
              <a:rPr lang="en-IN" smtClean="0"/>
              <a:t>04-04-2024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A7700CAA-F211-4A1E-9BEA-8BC5B6C56248}" type="slidenum">
              <a:rPr lang="en-IN" smtClean="0"/>
              <a:t>‹#›</a:t>
            </a:fld>
            <a:endParaRPr lang="en-IN"/>
          </a:p>
        </p:txBody>
      </p:sp>
    </p:spTree>
    <p:extLst>
      <p:ext uri="{BB962C8B-B14F-4D97-AF65-F5344CB8AC3E}">
        <p14:creationId xmlns:p14="http://schemas.microsoft.com/office/powerpoint/2010/main" val="37513449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700CAA-F211-4A1E-9BEA-8BC5B6C56248}" type="slidenum">
              <a:rPr lang="en-IN" smtClean="0"/>
              <a:t>9</a:t>
            </a:fld>
            <a:endParaRPr lang="en-IN"/>
          </a:p>
        </p:txBody>
      </p:sp>
    </p:spTree>
    <p:extLst>
      <p:ext uri="{BB962C8B-B14F-4D97-AF65-F5344CB8AC3E}">
        <p14:creationId xmlns:p14="http://schemas.microsoft.com/office/powerpoint/2010/main" val="8967138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3904" cy="758190"/>
          </a:xfrm>
          <a:prstGeom prst="rect">
            <a:avLst/>
          </a:prstGeom>
        </p:spPr>
        <p:txBody>
          <a:bodyPr wrap="square" lIns="0" tIns="0" rIns="0" bIns="0">
            <a:spAutoFit/>
          </a:bodyPr>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4648200" y="2059539"/>
            <a:ext cx="5847735" cy="828040"/>
          </a:xfrm>
          <a:prstGeom prst="rect">
            <a:avLst/>
          </a:prstGeom>
        </p:spPr>
        <p:txBody>
          <a:bodyPr vert="horz" wrap="square" lIns="0" tIns="16510" rIns="0" bIns="0" rtlCol="0">
            <a:noAutofit/>
          </a:bodyPr>
          <a:lstStyle/>
          <a:p>
            <a:pPr marL="12700">
              <a:lnSpc>
                <a:spcPct val="100000"/>
              </a:lnSpc>
              <a:spcBef>
                <a:spcPts val="130"/>
              </a:spcBef>
            </a:pPr>
            <a:r>
              <a:rPr lang="en-US" altLang="en-US" sz="2600" b="1" dirty="0">
                <a:latin typeface="Times New Roman" panose="02020603050405020304" pitchFamily="18" charset="0"/>
                <a:ea typeface="Tahoma" panose="020B0604030504040204" pitchFamily="34" charset="0"/>
                <a:cs typeface="Times New Roman" panose="02020603050405020304" pitchFamily="18" charset="0"/>
              </a:rPr>
              <a:t>	VARUN KARTHIK</a:t>
            </a:r>
          </a:p>
        </p:txBody>
      </p:sp>
      <p:sp>
        <p:nvSpPr>
          <p:cNvPr id="8" name="object 8"/>
          <p:cNvSpPr txBox="1"/>
          <p:nvPr/>
        </p:nvSpPr>
        <p:spPr>
          <a:xfrm>
            <a:off x="6248400" y="2895600"/>
            <a:ext cx="1893570" cy="295275"/>
          </a:xfrm>
          <a:prstGeom prst="rect">
            <a:avLst/>
          </a:prstGeom>
        </p:spPr>
        <p:txBody>
          <a:bodyPr vert="horz" wrap="square" lIns="0" tIns="12700" rIns="0" bIns="0" rtlCol="0">
            <a:noAutofit/>
          </a:bodyPr>
          <a:lstStyle/>
          <a:p>
            <a:pPr marL="12700">
              <a:lnSpc>
                <a:spcPct val="100000"/>
              </a:lnSpc>
              <a:spcBef>
                <a:spcPts val="100"/>
              </a:spcBef>
            </a:pPr>
            <a:r>
              <a:rPr sz="2400" b="1" dirty="0">
                <a:solidFill>
                  <a:srgbClr val="2D936B"/>
                </a:solidFill>
                <a:latin typeface="Segoe UI Light" panose="020B0502040204020203" pitchFamily="34" charset="0"/>
                <a:cs typeface="Segoe UI Light" panose="020B0502040204020203" pitchFamily="34" charset="0"/>
              </a:rPr>
              <a:t>Final</a:t>
            </a:r>
            <a:r>
              <a:rPr sz="2400" b="1" spc="-40" dirty="0">
                <a:solidFill>
                  <a:srgbClr val="2D936B"/>
                </a:solidFill>
                <a:latin typeface="Segoe UI Light" panose="020B0502040204020203" pitchFamily="34" charset="0"/>
                <a:cs typeface="Segoe UI Light" panose="020B0502040204020203" pitchFamily="34" charset="0"/>
              </a:rPr>
              <a:t> </a:t>
            </a:r>
            <a:r>
              <a:rPr sz="2400" b="1" spc="-10" dirty="0">
                <a:solidFill>
                  <a:srgbClr val="2D936B"/>
                </a:solidFill>
                <a:latin typeface="Segoe UI Light" panose="020B0502040204020203" pitchFamily="34" charset="0"/>
                <a:cs typeface="Segoe UI Light" panose="020B0502040204020203" pitchFamily="34" charset="0"/>
              </a:rPr>
              <a:t>Project</a:t>
            </a:r>
            <a:endParaRPr sz="2400" dirty="0">
              <a:latin typeface="Segoe UI Light" panose="020B0502040204020203" pitchFamily="34" charset="0"/>
              <a:cs typeface="Segoe UI Light" panose="020B0502040204020203" pitchFamily="34" charset="0"/>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5"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80"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0413"/>
            <a:ext cx="7566025" cy="1308050"/>
          </a:xfrm>
        </p:spPr>
        <p:txBody>
          <a:bodyPr/>
          <a:lstStyle/>
          <a:p>
            <a:pPr algn="l" rtl="0"/>
            <a:br>
              <a:rPr kumimoji="0" lang="en-US" altLang="en-US" b="1" i="0" u="none" strike="noStrike" cap="none" normalizeH="0" baseline="0" dirty="0">
                <a:ln>
                  <a:noFill/>
                </a:ln>
                <a:solidFill>
                  <a:srgbClr val="1F1F1F"/>
                </a:solidFill>
                <a:effectLst/>
                <a:latin typeface="Segoe UI Light" panose="020B0502040204020203" pitchFamily="34" charset="0"/>
                <a:cs typeface="Segoe UI Light" panose="020B0502040204020203" pitchFamily="34" charset="0"/>
              </a:rPr>
            </a:br>
            <a:r>
              <a:rPr kumimoji="0" lang="en-US" altLang="en-US" b="1" i="0" u="none" strike="noStrike" cap="none" normalizeH="0" baseline="0" dirty="0">
                <a:ln>
                  <a:noFill/>
                </a:ln>
                <a:solidFill>
                  <a:srgbClr val="1F1F1F"/>
                </a:solidFill>
                <a:effectLst/>
                <a:latin typeface="Segoe UI Light" panose="020B0502040204020203" pitchFamily="34" charset="0"/>
                <a:cs typeface="Segoe UI Light" panose="020B0502040204020203" pitchFamily="34" charset="0"/>
              </a:rPr>
              <a:t>Results</a:t>
            </a:r>
            <a:endParaRPr lang="en-US" dirty="0">
              <a:latin typeface="Segoe UI Light" panose="020B0502040204020203" pitchFamily="34" charset="0"/>
              <a:cs typeface="Segoe UI Light" panose="020B0502040204020203" pitchFamily="34" charset="0"/>
            </a:endParaRPr>
          </a:p>
        </p:txBody>
      </p:sp>
      <p:sp>
        <p:nvSpPr>
          <p:cNvPr id="5" name="Rectangle 1">
            <a:extLst>
              <a:ext uri="{FF2B5EF4-FFF2-40B4-BE49-F238E27FC236}">
                <a16:creationId xmlns:a16="http://schemas.microsoft.com/office/drawing/2014/main" id="{B1487445-8F50-E3CD-46EB-4AE139EEF3C9}"/>
              </a:ext>
            </a:extLst>
          </p:cNvPr>
          <p:cNvSpPr>
            <a:spLocks noChangeArrowheads="1"/>
          </p:cNvSpPr>
          <p:nvPr/>
        </p:nvSpPr>
        <p:spPr bwMode="auto">
          <a:xfrm>
            <a:off x="457200" y="3026896"/>
            <a:ext cx="9144000" cy="328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392" rIns="0" bIns="2539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1F1F1F"/>
              </a:solidFill>
              <a:effectLst/>
              <a:latin typeface="Aptos Narrow" panose="020B0004020202020204" pitchFamily="34" charset="0"/>
            </a:endParaRPr>
          </a:p>
        </p:txBody>
      </p:sp>
      <p:pic>
        <p:nvPicPr>
          <p:cNvPr id="3" name="Picture 2"/>
          <p:cNvPicPr>
            <a:picLocks noChangeAspect="1"/>
          </p:cNvPicPr>
          <p:nvPr/>
        </p:nvPicPr>
        <p:blipFill>
          <a:blip r:embed="rId2"/>
          <a:stretch>
            <a:fillRect/>
          </a:stretch>
        </p:blipFill>
        <p:spPr>
          <a:xfrm>
            <a:off x="228600" y="1981200"/>
            <a:ext cx="9753600" cy="3352755"/>
          </a:xfrm>
          <a:prstGeom prst="rect">
            <a:avLst/>
          </a:prstGeom>
        </p:spPr>
      </p:pic>
      <p:sp>
        <p:nvSpPr>
          <p:cNvPr id="4" name="TextBox 3"/>
          <p:cNvSpPr txBox="1"/>
          <p:nvPr/>
        </p:nvSpPr>
        <p:spPr>
          <a:xfrm>
            <a:off x="1295400" y="5486400"/>
            <a:ext cx="7162800" cy="923330"/>
          </a:xfrm>
          <a:prstGeom prst="rect">
            <a:avLst/>
          </a:prstGeom>
          <a:noFill/>
        </p:spPr>
        <p:txBody>
          <a:bodyPr wrap="square" rtlCol="0">
            <a:spAutoFit/>
          </a:bodyPr>
          <a:lstStyle/>
          <a:p>
            <a:r>
              <a:rPr lang="en-US" dirty="0"/>
              <a:t>DRIVE LINK:</a:t>
            </a:r>
          </a:p>
          <a:p>
            <a:r>
              <a:rPr lang="en-IN"/>
              <a:t>https://colab.research.google.com/drive/10ueMHDkUUqu6mwReVwJvLS-bUk2c3sRz?usp=drive_link</a:t>
            </a:r>
            <a:endParaRPr lang="en-IN" dirty="0"/>
          </a:p>
        </p:txBody>
      </p:sp>
      <p:pic>
        <p:nvPicPr>
          <p:cNvPr id="7" name="Picture 6">
            <a:extLst>
              <a:ext uri="{FF2B5EF4-FFF2-40B4-BE49-F238E27FC236}">
                <a16:creationId xmlns:a16="http://schemas.microsoft.com/office/drawing/2014/main" id="{5DA411A5-7CC3-ACEB-760A-BC5BE8B43E03}"/>
              </a:ext>
            </a:extLst>
          </p:cNvPr>
          <p:cNvPicPr>
            <a:picLocks noChangeAspect="1"/>
          </p:cNvPicPr>
          <p:nvPr/>
        </p:nvPicPr>
        <p:blipFill>
          <a:blip r:embed="rId3"/>
          <a:stretch>
            <a:fillRect/>
          </a:stretch>
        </p:blipFill>
        <p:spPr>
          <a:xfrm>
            <a:off x="228600" y="1524045"/>
            <a:ext cx="11221729" cy="527927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4574" y="381000"/>
            <a:ext cx="8686800" cy="654025"/>
          </a:xfrm>
        </p:spPr>
        <p:txBody>
          <a:bodyPr wrap="square"/>
          <a:lstStyle/>
          <a:p>
            <a:pPr marL="0" marR="0" lvl="0" indent="0" algn="l" defTabSz="914400" rtl="0" eaLnBrk="0" fontAlgn="base" latinLnBrk="0" hangingPunct="0">
              <a:lnSpc>
                <a:spcPct val="100000"/>
              </a:lnSpc>
              <a:spcBef>
                <a:spcPct val="0"/>
              </a:spcBef>
              <a:spcAft>
                <a:spcPct val="0"/>
              </a:spcAft>
              <a:buClrTx/>
              <a:buSzTx/>
              <a:buFontTx/>
              <a:buNone/>
              <a:tabLst/>
            </a:pPr>
            <a:r>
              <a:rPr lang="en-IN" b="0" dirty="0">
                <a:latin typeface="Arial" panose="020B0604020202020204" pitchFamily="34" charset="0"/>
                <a:cs typeface="Arial" panose="020B0604020202020204" pitchFamily="34" charset="0"/>
              </a:rPr>
              <a:t>Accuracy of the model</a:t>
            </a:r>
            <a:endParaRPr kumimoji="0" lang="en-US" altLang="en-US" b="0" i="0" u="none" strike="noStrike" cap="none" normalizeH="0" baseline="0" dirty="0">
              <a:ln>
                <a:noFill/>
              </a:ln>
              <a:solidFill>
                <a:srgbClr val="1F1F1F"/>
              </a:solidFill>
              <a:effectLst/>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E556F276-7B45-C601-9B5F-7829C4A110CB}"/>
              </a:ext>
            </a:extLst>
          </p:cNvPr>
          <p:cNvPicPr>
            <a:picLocks noChangeAspect="1"/>
          </p:cNvPicPr>
          <p:nvPr/>
        </p:nvPicPr>
        <p:blipFill>
          <a:blip r:embed="rId2"/>
          <a:stretch>
            <a:fillRect/>
          </a:stretch>
        </p:blipFill>
        <p:spPr>
          <a:xfrm>
            <a:off x="533400" y="1219200"/>
            <a:ext cx="9983593" cy="543000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09875" y="1066800"/>
            <a:ext cx="5810250" cy="653415"/>
          </a:xfrm>
        </p:spPr>
        <p:txBody>
          <a:bodyPr wrap="square"/>
          <a:lstStyle/>
          <a:p>
            <a:pPr algn="just"/>
            <a:r>
              <a:rPr lang="en-US" spc="-10" dirty="0">
                <a:latin typeface="Segoe UI Light" panose="020B0502040204020203" pitchFamily="34" charset="0"/>
                <a:cs typeface="Segoe UI Light" panose="020B0502040204020203" pitchFamily="34" charset="0"/>
                <a:sym typeface="+mn-ea"/>
              </a:rPr>
              <a:t>PROJECT TITLE</a:t>
            </a:r>
            <a:endParaRPr lang="en-US" dirty="0">
              <a:latin typeface="Segoe UI Light" panose="020B0502040204020203" pitchFamily="34" charset="0"/>
              <a:cs typeface="Segoe UI Light" panose="020B0502040204020203" pitchFamily="34" charset="0"/>
            </a:endParaRPr>
          </a:p>
        </p:txBody>
      </p:sp>
      <p:sp>
        <p:nvSpPr>
          <p:cNvPr id="3" name="Subtitle 2"/>
          <p:cNvSpPr>
            <a:spLocks noGrp="1"/>
          </p:cNvSpPr>
          <p:nvPr>
            <p:ph type="subTitle" idx="4"/>
          </p:nvPr>
        </p:nvSpPr>
        <p:spPr>
          <a:xfrm>
            <a:off x="1371600" y="2651125"/>
            <a:ext cx="8534400" cy="553998"/>
          </a:xfrm>
        </p:spPr>
        <p:txBody>
          <a:bodyPr/>
          <a:lstStyle/>
          <a:p>
            <a:r>
              <a:rPr lang="en-US" sz="3600" b="1" dirty="0">
                <a:solidFill>
                  <a:srgbClr val="000000"/>
                </a:solidFill>
                <a:highlight>
                  <a:srgbClr val="FFFFFF"/>
                </a:highlight>
                <a:latin typeface="Times New Roman" panose="02020603050405020304" pitchFamily="18" charset="0"/>
                <a:cs typeface="Times New Roman" panose="02020603050405020304" pitchFamily="18" charset="0"/>
              </a:rPr>
              <a:t>GESTURE RECOGNITION USING CNN</a:t>
            </a:r>
            <a:endParaRPr lang="en-US" sz="3600" b="1" dirty="0">
              <a:latin typeface="Times New Roman" panose="02020603050405020304" pitchFamily="18" charset="0"/>
              <a:cs typeface="Times New Roman" panose="02020603050405020304" pitchFamily="18" charset="0"/>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5" name="object 15"/>
          <p:cNvSpPr/>
          <p:nvPr/>
        </p:nvSpPr>
        <p:spPr>
          <a:xfrm>
            <a:off x="381317" y="2438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24" name="object 15"/>
          <p:cNvSpPr/>
          <p:nvPr/>
        </p:nvSpPr>
        <p:spPr>
          <a:xfrm>
            <a:off x="1752917" y="50387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grpSp>
        <p:nvGrpSpPr>
          <p:cNvPr id="5" name="object 2"/>
          <p:cNvGrpSpPr/>
          <p:nvPr/>
        </p:nvGrpSpPr>
        <p:grpSpPr>
          <a:xfrm>
            <a:off x="990600" y="485775"/>
            <a:ext cx="1743075" cy="1333500"/>
            <a:chOff x="742950" y="1104900"/>
            <a:chExt cx="1743075" cy="1333500"/>
          </a:xfrm>
        </p:grpSpPr>
        <p:sp>
          <p:nvSpPr>
            <p:cNvPr id="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4"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8478" y="414298"/>
            <a:ext cx="2509521" cy="1477328"/>
          </a:xfrm>
        </p:spPr>
        <p:txBody>
          <a:bodyPr wrap="square"/>
          <a:lstStyle/>
          <a:p>
            <a:pPr algn="just"/>
            <a:r>
              <a:rPr lang="en-US" sz="4800" spc="-10" dirty="0">
                <a:latin typeface="Segoe UI Light" panose="020B0502040204020203" pitchFamily="34" charset="0"/>
                <a:cs typeface="Segoe UI Light" panose="020B0502040204020203" pitchFamily="34" charset="0"/>
                <a:sym typeface="+mn-ea"/>
              </a:rPr>
              <a:t>AGENDA</a:t>
            </a:r>
            <a:endParaRPr lang="en-US" sz="4800" dirty="0">
              <a:latin typeface="Segoe UI Light" panose="020B0502040204020203" pitchFamily="34" charset="0"/>
              <a:cs typeface="Segoe UI Light" panose="020B0502040204020203" pitchFamily="34" charset="0"/>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8" name="TextBox 7"/>
          <p:cNvSpPr txBox="1"/>
          <p:nvPr/>
        </p:nvSpPr>
        <p:spPr>
          <a:xfrm>
            <a:off x="685800" y="2438400"/>
            <a:ext cx="8382000" cy="3785652"/>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Introduction: Explain gesture recognition using CNNs.</a:t>
            </a:r>
          </a:p>
          <a:p>
            <a:pPr algn="just"/>
            <a:r>
              <a:rPr lang="en-US" sz="2400" dirty="0">
                <a:latin typeface="Times New Roman" panose="02020603050405020304" pitchFamily="18" charset="0"/>
                <a:cs typeface="Times New Roman" panose="02020603050405020304" pitchFamily="18" charset="0"/>
              </a:rPr>
              <a:t>Background Research: Review existing literature.</a:t>
            </a:r>
          </a:p>
          <a:p>
            <a:pPr algn="just"/>
            <a:r>
              <a:rPr lang="en-US" sz="2400" dirty="0">
                <a:latin typeface="Times New Roman" panose="02020603050405020304" pitchFamily="18" charset="0"/>
                <a:cs typeface="Times New Roman" panose="02020603050405020304" pitchFamily="18" charset="0"/>
              </a:rPr>
              <a:t>Data Collection: Gather diverse gesture datasets.</a:t>
            </a:r>
          </a:p>
          <a:p>
            <a:pPr algn="just"/>
            <a:r>
              <a:rPr lang="en-US" sz="2400" dirty="0">
                <a:latin typeface="Times New Roman" panose="02020603050405020304" pitchFamily="18" charset="0"/>
                <a:cs typeface="Times New Roman" panose="02020603050405020304" pitchFamily="18" charset="0"/>
              </a:rPr>
              <a:t>Data Preprocessing: Enhance image quality and augment dataset.</a:t>
            </a:r>
          </a:p>
          <a:p>
            <a:pPr algn="just"/>
            <a:r>
              <a:rPr lang="en-US" sz="2400" dirty="0">
                <a:latin typeface="Times New Roman" panose="02020603050405020304" pitchFamily="18" charset="0"/>
                <a:cs typeface="Times New Roman" panose="02020603050405020304" pitchFamily="18" charset="0"/>
              </a:rPr>
              <a:t>Model Architecture Design: Design CNN architecture.</a:t>
            </a:r>
          </a:p>
          <a:p>
            <a:pPr algn="just"/>
            <a:r>
              <a:rPr lang="en-US" sz="2400" dirty="0">
                <a:latin typeface="Times New Roman" panose="02020603050405020304" pitchFamily="18" charset="0"/>
                <a:cs typeface="Times New Roman" panose="02020603050405020304" pitchFamily="18" charset="0"/>
              </a:rPr>
              <a:t>Model Training: Train CNN model, tune hyperparameters.</a:t>
            </a:r>
          </a:p>
          <a:p>
            <a:pPr algn="just"/>
            <a:r>
              <a:rPr lang="en-US" sz="2400" dirty="0">
                <a:latin typeface="Times New Roman" panose="02020603050405020304" pitchFamily="18" charset="0"/>
                <a:cs typeface="Times New Roman" panose="02020603050405020304" pitchFamily="18" charset="0"/>
              </a:rPr>
              <a:t>Evaluation: Assess model performance using metrics.</a:t>
            </a:r>
          </a:p>
          <a:p>
            <a:pPr algn="just"/>
            <a:r>
              <a:rPr lang="en-US" sz="2400" dirty="0">
                <a:latin typeface="Times New Roman" panose="02020603050405020304" pitchFamily="18" charset="0"/>
                <a:cs typeface="Times New Roman" panose="02020603050405020304" pitchFamily="18" charset="0"/>
              </a:rPr>
              <a:t>Fine-Tuning: Refine model based on evaluation results.</a:t>
            </a:r>
          </a:p>
          <a:p>
            <a:pPr algn="just"/>
            <a:r>
              <a:rPr lang="en-US" sz="2400" dirty="0">
                <a:latin typeface="Times New Roman" panose="02020603050405020304" pitchFamily="18" charset="0"/>
                <a:cs typeface="Times New Roman" panose="02020603050405020304" pitchFamily="18" charset="0"/>
              </a:rPr>
              <a:t>Deployment: Implement in real-world application.</a:t>
            </a:r>
          </a:p>
          <a:p>
            <a:pPr algn="just"/>
            <a:r>
              <a:rPr lang="en-US" sz="2400" dirty="0">
                <a:latin typeface="Times New Roman" panose="02020603050405020304" pitchFamily="18" charset="0"/>
                <a:cs typeface="Times New Roman" panose="02020603050405020304" pitchFamily="18" charset="0"/>
              </a:rPr>
              <a:t>Conclusion: Summarize findings and discuss future directions.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567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381000" y="291236"/>
            <a:ext cx="563753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pc="-10" dirty="0">
                <a:latin typeface="Segoe UI Light" panose="020B0502040204020203" pitchFamily="34" charset="0"/>
                <a:cs typeface="Segoe UI Light" panose="020B0502040204020203" pitchFamily="34" charset="0"/>
              </a:rPr>
              <a:t>PROBLEM</a:t>
            </a:r>
            <a:r>
              <a:rPr lang="en-US" spc="-10" dirty="0">
                <a:latin typeface="Segoe UI Light" panose="020B0502040204020203" pitchFamily="34" charset="0"/>
                <a:cs typeface="Segoe UI Light" panose="020B0502040204020203" pitchFamily="34" charset="0"/>
              </a:rPr>
              <a:t> </a:t>
            </a:r>
            <a:r>
              <a:rPr spc="-80" dirty="0">
                <a:latin typeface="Segoe UI Light" panose="020B0502040204020203" pitchFamily="34" charset="0"/>
                <a:cs typeface="Segoe UI Light" panose="020B0502040204020203" pitchFamily="34" charset="0"/>
              </a:rPr>
              <a:t>STATEMENT</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4</a:t>
            </a:fld>
            <a:endParaRPr spc="10" dirty="0"/>
          </a:p>
        </p:txBody>
      </p:sp>
      <p:sp>
        <p:nvSpPr>
          <p:cNvPr id="12" name="Rectangle 2">
            <a:extLst>
              <a:ext uri="{FF2B5EF4-FFF2-40B4-BE49-F238E27FC236}">
                <a16:creationId xmlns:a16="http://schemas.microsoft.com/office/drawing/2014/main" id="{6DBA3E33-C787-3B2D-D31E-D85F455DB7EB}"/>
              </a:ext>
            </a:extLst>
          </p:cNvPr>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2">
            <a:extLst>
              <a:ext uri="{FF2B5EF4-FFF2-40B4-BE49-F238E27FC236}">
                <a16:creationId xmlns:a16="http://schemas.microsoft.com/office/drawing/2014/main" id="{145E2B44-491D-36B8-41B3-581FEED34A3D}"/>
              </a:ext>
            </a:extLst>
          </p:cNvPr>
          <p:cNvSpPr>
            <a:spLocks noChangeArrowheads="1"/>
          </p:cNvSpPr>
          <p:nvPr/>
        </p:nvSpPr>
        <p:spPr bwMode="auto">
          <a:xfrm>
            <a:off x="381000" y="945942"/>
            <a:ext cx="7753350" cy="5591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392" rIns="0" bIns="25392"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sz="2400" dirty="0">
                <a:latin typeface="Times New Roman" panose="02020603050405020304" pitchFamily="18" charset="0"/>
                <a:cs typeface="Times New Roman" panose="02020603050405020304" pitchFamily="18" charset="0"/>
              </a:rPr>
              <a:t>	The problem entails crafting a real-time gesture recognition system leveraging Convolutional Neural Networks (CNNs) to accurately identify and classify hand gestures from webcam feeds. The system aims to recognize a predefined set of gestures encompassing common hand movements and signs, facilitating intuitive human-computer interaction. Challenges include accommodating variations in hand shapes, orientations, and backgrounds, as well as diverse lighting conditions and potential occlusions. The system must discern subtle nuances in hand movements to ensure precise classification. Objectives include designing and training a robust CNN model, implementing real-time processing of webcam feeds, developing efficient classification algorithms, and ensuring the system's accuracy and robustness across different environmental condition.</a:t>
            </a:r>
            <a:endParaRPr kumimoji="0" lang="en-US" altLang="en-US" sz="24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10600" y="27432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848600" y="457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228600" y="457200"/>
            <a:ext cx="5264150" cy="669925"/>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pc="-10" dirty="0">
                <a:latin typeface="Segoe UI Light" panose="020B0502040204020203" pitchFamily="34" charset="0"/>
                <a:cs typeface="Segoe UI Light" panose="020B0502040204020203" pitchFamily="34" charset="0"/>
              </a:rPr>
              <a:t>PROJECT</a:t>
            </a:r>
            <a:r>
              <a:rPr lang="en-US" spc="-10" dirty="0">
                <a:latin typeface="Segoe UI Light" panose="020B0502040204020203" pitchFamily="34" charset="0"/>
                <a:cs typeface="Segoe UI Light" panose="020B0502040204020203" pitchFamily="34" charset="0"/>
              </a:rPr>
              <a:t> </a:t>
            </a:r>
            <a:r>
              <a:rPr spc="-10" dirty="0">
                <a:latin typeface="Segoe UI Light" panose="020B0502040204020203" pitchFamily="34" charset="0"/>
                <a:cs typeface="Segoe UI Light" panose="020B0502040204020203" pitchFamily="34" charset="0"/>
              </a:rPr>
              <a:t>OVERVIEW</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5</a:t>
            </a:fld>
            <a:endParaRPr spc="10" dirty="0"/>
          </a:p>
        </p:txBody>
      </p:sp>
      <p:sp>
        <p:nvSpPr>
          <p:cNvPr id="14" name="TextBox 13"/>
          <p:cNvSpPr txBox="1"/>
          <p:nvPr/>
        </p:nvSpPr>
        <p:spPr>
          <a:xfrm>
            <a:off x="228600" y="1568416"/>
            <a:ext cx="8153400" cy="4093428"/>
          </a:xfrm>
          <a:prstGeom prst="rect">
            <a:avLst/>
          </a:prstGeom>
          <a:noFill/>
        </p:spPr>
        <p:txBody>
          <a:bodyPr wrap="square" rtlCol="0">
            <a:spAutoFit/>
          </a:bodyPr>
          <a:lstStyle/>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 project aims to develop a real-time gesture recognition system using Convolutional Neural Networks (CNNs). Leveraging webcam feeds, the system will accurately classify hand gestures, enabling intuitive human-computer interaction. Challenges include accommodating variations in hand shapes, orientations, and backgrounds, as well as diverse lighting conditions. Objectives encompass designing and training a robust CNN model, implementing real-time processing of webcam feeds, and ensuring system accuracy and robustness across different environments. Successful implementation will enable seamless interaction between users and technology, fostering applications like sign language translation, interactive gaming, and gesture-based interfaces for smart devices, thus enhancing accessibility and user experience..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419" y="179255"/>
            <a:ext cx="9764395" cy="886718"/>
          </a:xfrm>
        </p:spPr>
        <p:txBody>
          <a:bodyPr/>
          <a:lstStyle/>
          <a:p>
            <a:pPr algn="just">
              <a:lnSpc>
                <a:spcPct val="150000"/>
              </a:lnSpc>
            </a:pPr>
            <a:r>
              <a:rPr lang="en-US" dirty="0">
                <a:latin typeface="Segoe UI Light" panose="020B0502040204020203" pitchFamily="34" charset="0"/>
                <a:cs typeface="Segoe UI Light" panose="020B0502040204020203" pitchFamily="34" charset="0"/>
              </a:rPr>
              <a:t>OBJECTIVE: </a:t>
            </a:r>
            <a:endParaRPr lang="en-IN" dirty="0">
              <a:latin typeface="Segoe UI Light" panose="020B0502040204020203" pitchFamily="34" charset="0"/>
              <a:cs typeface="Segoe UI Light" panose="020B0502040204020203" pitchFamily="34" charset="0"/>
            </a:endParaRPr>
          </a:p>
        </p:txBody>
      </p:sp>
      <p:grpSp>
        <p:nvGrpSpPr>
          <p:cNvPr id="4" name="object 2"/>
          <p:cNvGrpSpPr/>
          <p:nvPr/>
        </p:nvGrpSpPr>
        <p:grpSpPr>
          <a:xfrm>
            <a:off x="8610600" y="2743200"/>
            <a:ext cx="3533775" cy="3810000"/>
            <a:chOff x="8658225" y="2647950"/>
            <a:chExt cx="3533775" cy="3810000"/>
          </a:xfrm>
        </p:grpSpPr>
        <p:sp>
          <p:nvSpPr>
            <p:cNvPr id="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6"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7" name="object 5"/>
            <p:cNvPicPr/>
            <p:nvPr/>
          </p:nvPicPr>
          <p:blipFill>
            <a:blip r:embed="rId2" cstate="print"/>
            <a:stretch>
              <a:fillRect/>
            </a:stretch>
          </p:blipFill>
          <p:spPr>
            <a:xfrm>
              <a:off x="8658225" y="2647950"/>
              <a:ext cx="3533775" cy="3810000"/>
            </a:xfrm>
            <a:prstGeom prst="rect">
              <a:avLst/>
            </a:prstGeom>
          </p:spPr>
        </p:pic>
      </p:grpSp>
      <p:sp>
        <p:nvSpPr>
          <p:cNvPr id="3" name="Rectangle 1">
            <a:extLst>
              <a:ext uri="{FF2B5EF4-FFF2-40B4-BE49-F238E27FC236}">
                <a16:creationId xmlns:a16="http://schemas.microsoft.com/office/drawing/2014/main" id="{DD5E71BF-4212-0368-3C73-2B5950F29A45}"/>
              </a:ext>
            </a:extLst>
          </p:cNvPr>
          <p:cNvSpPr>
            <a:spLocks noChangeArrowheads="1"/>
          </p:cNvSpPr>
          <p:nvPr/>
        </p:nvSpPr>
        <p:spPr bwMode="auto">
          <a:xfrm>
            <a:off x="482249" y="490454"/>
            <a:ext cx="8787581" cy="5591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392" rIns="0" bIns="25392" numCol="1" anchor="ctr" anchorCtr="0" compatLnSpc="1">
            <a:prstTxWarp prst="textNoShape">
              <a:avLst/>
            </a:prstTxWarp>
            <a:spAutoFit/>
          </a:bodyPr>
          <a:lstStyle/>
          <a:p>
            <a:pPr algn="just"/>
            <a:endParaRPr lang="en-US" sz="2000" b="1" dirty="0">
              <a:latin typeface="Times New Roman" panose="02020603050405020304" pitchFamily="18" charset="0"/>
              <a:cs typeface="Times New Roman" panose="02020603050405020304" pitchFamily="18" charset="0"/>
            </a:endParaRPr>
          </a:p>
          <a:p>
            <a:pPr algn="just"/>
            <a:endParaRPr lang="en-US" sz="2000" b="1" dirty="0">
              <a:latin typeface="Times New Roman" panose="02020603050405020304" pitchFamily="18" charset="0"/>
              <a:cs typeface="Times New Roman" panose="02020603050405020304" pitchFamily="18" charset="0"/>
            </a:endParaRPr>
          </a:p>
          <a:p>
            <a:pPr algn="just"/>
            <a:endParaRPr lang="en-US" sz="2000" b="1"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Emergency Response Agencies</a:t>
            </a:r>
            <a:r>
              <a:rPr lang="en-US" sz="2000" dirty="0">
                <a:latin typeface="Times New Roman" panose="02020603050405020304" pitchFamily="18" charset="0"/>
                <a:cs typeface="Times New Roman" panose="02020603050405020304" pitchFamily="18" charset="0"/>
              </a:rPr>
              <a:t>: Timely alerts empower these organizations to strategically allocate resources, enhancing their ability to conduct efficient rescue and relief operations.</a:t>
            </a:r>
          </a:p>
          <a:p>
            <a:pPr algn="just"/>
            <a:r>
              <a:rPr lang="en-US" sz="2000" b="1" dirty="0">
                <a:latin typeface="Times New Roman" panose="02020603050405020304" pitchFamily="18" charset="0"/>
                <a:cs typeface="Times New Roman" panose="02020603050405020304" pitchFamily="18" charset="0"/>
              </a:rPr>
              <a:t>Government Entities</a:t>
            </a:r>
            <a:r>
              <a:rPr lang="en-US" sz="2000" dirty="0">
                <a:latin typeface="Times New Roman" panose="02020603050405020304" pitchFamily="18" charset="0"/>
                <a:cs typeface="Times New Roman" panose="02020603050405020304" pitchFamily="18" charset="0"/>
              </a:rPr>
              <a:t>: Enhanced prediction capabilities offer valuable insights for policymakers, guiding decisions regarding infrastructure development and the formulation of robust disaster preparedness strategies.</a:t>
            </a:r>
          </a:p>
          <a:p>
            <a:pPr algn="just"/>
            <a:r>
              <a:rPr lang="en-US" sz="2000" b="1" dirty="0">
                <a:latin typeface="Times New Roman" panose="02020603050405020304" pitchFamily="18" charset="0"/>
                <a:cs typeface="Times New Roman" panose="02020603050405020304" pitchFamily="18" charset="0"/>
              </a:rPr>
              <a:t>Residents in High-Risk Zones</a:t>
            </a:r>
            <a:r>
              <a:rPr lang="en-US" sz="2000" dirty="0">
                <a:latin typeface="Times New Roman" panose="02020603050405020304" pitchFamily="18" charset="0"/>
                <a:cs typeface="Times New Roman" panose="02020603050405020304" pitchFamily="18" charset="0"/>
              </a:rPr>
              <a:t>: Early warnings equip individuals living in earthquake-prone areas with crucial lead time to evacuate safely and implement personal safety measures.</a:t>
            </a:r>
          </a:p>
          <a:p>
            <a:pPr algn="just"/>
            <a:r>
              <a:rPr lang="en-US" sz="2000" b="1" dirty="0">
                <a:latin typeface="Times New Roman" panose="02020603050405020304" pitchFamily="18" charset="0"/>
                <a:cs typeface="Times New Roman" panose="02020603050405020304" pitchFamily="18" charset="0"/>
              </a:rPr>
              <a:t>Businesses and Industries</a:t>
            </a:r>
            <a:r>
              <a:rPr lang="en-US" sz="2000" dirty="0">
                <a:latin typeface="Times New Roman" panose="02020603050405020304" pitchFamily="18" charset="0"/>
                <a:cs typeface="Times New Roman" panose="02020603050405020304" pitchFamily="18" charset="0"/>
              </a:rPr>
              <a:t>: Improved prediction models enable businesses to enact continuity plans, minimizing operational disruptions and safeguarding assets in the event of earthquakes.</a:t>
            </a:r>
          </a:p>
          <a:p>
            <a:pPr algn="just"/>
            <a:r>
              <a:rPr lang="en-US" sz="2000" b="1" dirty="0">
                <a:latin typeface="Times New Roman" panose="02020603050405020304" pitchFamily="18" charset="0"/>
                <a:cs typeface="Times New Roman" panose="02020603050405020304" pitchFamily="18" charset="0"/>
              </a:rPr>
              <a:t>Scientific Community</a:t>
            </a:r>
            <a:r>
              <a:rPr lang="en-US" sz="2000" dirty="0">
                <a:latin typeface="Times New Roman" panose="02020603050405020304" pitchFamily="18" charset="0"/>
                <a:cs typeface="Times New Roman" panose="02020603050405020304" pitchFamily="18" charset="0"/>
              </a:rPr>
              <a:t>: Advancements in earthquake prediction not only contribute to scientific knowledge but also facilitate ongoing research efforts aimed at refining prediction techniques and enhancing disaster resilience.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0218" y="152400"/>
            <a:ext cx="10463981" cy="1046440"/>
          </a:xfrm>
        </p:spPr>
        <p:txBody>
          <a:bodyPr wrap="square"/>
          <a:lstStyle/>
          <a:p>
            <a:pPr marL="0" marR="0" lvl="0" indent="0" algn="just" defTabSz="914400" rtl="0" eaLnBrk="0" fontAlgn="base" latinLnBrk="0" hangingPunct="0">
              <a:lnSpc>
                <a:spcPct val="100000"/>
              </a:lnSpc>
              <a:spcBef>
                <a:spcPct val="0"/>
              </a:spcBef>
              <a:spcAft>
                <a:spcPct val="0"/>
              </a:spcAft>
              <a:buClrTx/>
              <a:buSzTx/>
              <a:buFontTx/>
              <a:buNone/>
              <a:tabLst/>
            </a:pPr>
            <a:br>
              <a:rPr lang="en-US" sz="3400" dirty="0">
                <a:latin typeface="Segoe UI Light" panose="020B0502040204020203" pitchFamily="34" charset="0"/>
                <a:cs typeface="Segoe UI Light" panose="020B0502040204020203" pitchFamily="34" charset="0"/>
              </a:rPr>
            </a:br>
            <a:r>
              <a:rPr lang="en-US" sz="3400" dirty="0">
                <a:latin typeface="Segoe UI Light" panose="020B0502040204020203" pitchFamily="34" charset="0"/>
                <a:cs typeface="Segoe UI Light" panose="020B0502040204020203" pitchFamily="34" charset="0"/>
              </a:rPr>
              <a:t>YOUR</a:t>
            </a:r>
            <a:r>
              <a:rPr lang="en-US" sz="3400" spc="-95" dirty="0">
                <a:latin typeface="Segoe UI Light" panose="020B0502040204020203" pitchFamily="34" charset="0"/>
                <a:cs typeface="Segoe UI Light" panose="020B0502040204020203" pitchFamily="34" charset="0"/>
              </a:rPr>
              <a:t> </a:t>
            </a:r>
            <a:r>
              <a:rPr lang="en-US" sz="3400" spc="-10" dirty="0">
                <a:latin typeface="Segoe UI Light" panose="020B0502040204020203" pitchFamily="34" charset="0"/>
                <a:cs typeface="Segoe UI Light" panose="020B0502040204020203" pitchFamily="34" charset="0"/>
              </a:rPr>
              <a:t>SOLUTION</a:t>
            </a:r>
            <a:r>
              <a:rPr lang="en-US" sz="3400" spc="-345" dirty="0">
                <a:latin typeface="Segoe UI Light" panose="020B0502040204020203" pitchFamily="34" charset="0"/>
                <a:cs typeface="Segoe UI Light" panose="020B0502040204020203" pitchFamily="34" charset="0"/>
              </a:rPr>
              <a:t> </a:t>
            </a:r>
            <a:r>
              <a:rPr lang="en-US" sz="3400" dirty="0">
                <a:latin typeface="Segoe UI Light" panose="020B0502040204020203" pitchFamily="34" charset="0"/>
                <a:cs typeface="Segoe UI Light" panose="020B0502040204020203" pitchFamily="34" charset="0"/>
              </a:rPr>
              <a:t>AND</a:t>
            </a:r>
            <a:r>
              <a:rPr lang="en-US" sz="3400" spc="-20" dirty="0">
                <a:latin typeface="Segoe UI Light" panose="020B0502040204020203" pitchFamily="34" charset="0"/>
                <a:cs typeface="Segoe UI Light" panose="020B0502040204020203" pitchFamily="34" charset="0"/>
              </a:rPr>
              <a:t> </a:t>
            </a:r>
            <a:r>
              <a:rPr lang="en-US" sz="3400" dirty="0">
                <a:latin typeface="Segoe UI Light" panose="020B0502040204020203" pitchFamily="34" charset="0"/>
                <a:cs typeface="Segoe UI Light" panose="020B0502040204020203" pitchFamily="34" charset="0"/>
              </a:rPr>
              <a:t>ITS </a:t>
            </a:r>
            <a:r>
              <a:rPr lang="en-US" sz="3400" spc="-20" dirty="0">
                <a:latin typeface="Segoe UI Light" panose="020B0502040204020203" pitchFamily="34" charset="0"/>
                <a:cs typeface="Segoe UI Light" panose="020B0502040204020203" pitchFamily="34" charset="0"/>
              </a:rPr>
              <a:t>VALUE</a:t>
            </a:r>
            <a:r>
              <a:rPr lang="en-US" sz="3400" spc="-120" dirty="0">
                <a:latin typeface="Segoe UI Light" panose="020B0502040204020203" pitchFamily="34" charset="0"/>
                <a:cs typeface="Segoe UI Light" panose="020B0502040204020203" pitchFamily="34" charset="0"/>
              </a:rPr>
              <a:t> </a:t>
            </a:r>
            <a:r>
              <a:rPr lang="en-US" sz="3400" spc="-10" dirty="0">
                <a:latin typeface="Segoe UI Light" panose="020B0502040204020203" pitchFamily="34" charset="0"/>
                <a:cs typeface="Segoe UI Light" panose="020B0502040204020203" pitchFamily="34" charset="0"/>
              </a:rPr>
              <a:t>PROPOSITION</a:t>
            </a:r>
            <a:endParaRPr kumimoji="0" lang="en-US" altLang="en-US" sz="3400" i="0" u="none" strike="noStrike" cap="none" normalizeH="0" baseline="0" dirty="0">
              <a:ln>
                <a:noFill/>
              </a:ln>
              <a:solidFill>
                <a:srgbClr val="1F1F1F"/>
              </a:solidFill>
              <a:effectLst/>
              <a:latin typeface="Segoe UI Light" panose="020B0502040204020203" pitchFamily="34" charset="0"/>
              <a:cs typeface="Segoe UI Light" panose="020B0502040204020203" pitchFamily="34" charset="0"/>
            </a:endParaRPr>
          </a:p>
        </p:txBody>
      </p:sp>
      <p:grpSp>
        <p:nvGrpSpPr>
          <p:cNvPr id="4" name="object 2"/>
          <p:cNvGrpSpPr/>
          <p:nvPr/>
        </p:nvGrpSpPr>
        <p:grpSpPr>
          <a:xfrm>
            <a:off x="8610600" y="2743200"/>
            <a:ext cx="3533775" cy="3810000"/>
            <a:chOff x="8658225" y="2647950"/>
            <a:chExt cx="3533775" cy="3810000"/>
          </a:xfrm>
        </p:grpSpPr>
        <p:sp>
          <p:nvSpPr>
            <p:cNvPr id="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6"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7" name="object 5"/>
            <p:cNvPicPr/>
            <p:nvPr/>
          </p:nvPicPr>
          <p:blipFill>
            <a:blip r:embed="rId2" cstate="print"/>
            <a:stretch>
              <a:fillRect/>
            </a:stretch>
          </p:blipFill>
          <p:spPr>
            <a:xfrm>
              <a:off x="8658225" y="2647950"/>
              <a:ext cx="3533775" cy="3810000"/>
            </a:xfrm>
            <a:prstGeom prst="rect">
              <a:avLst/>
            </a:prstGeom>
          </p:spPr>
        </p:pic>
      </p:grpSp>
      <p:sp>
        <p:nvSpPr>
          <p:cNvPr id="3" name="Rectangle 1">
            <a:extLst>
              <a:ext uri="{FF2B5EF4-FFF2-40B4-BE49-F238E27FC236}">
                <a16:creationId xmlns:a16="http://schemas.microsoft.com/office/drawing/2014/main" id="{DF39F8A3-374A-19F9-EC96-5116AF847661}"/>
              </a:ext>
            </a:extLst>
          </p:cNvPr>
          <p:cNvSpPr>
            <a:spLocks noChangeArrowheads="1"/>
          </p:cNvSpPr>
          <p:nvPr/>
        </p:nvSpPr>
        <p:spPr bwMode="auto">
          <a:xfrm>
            <a:off x="280218" y="1667060"/>
            <a:ext cx="8863781" cy="3929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392" rIns="0" bIns="25392" numCol="1" anchor="ctr" anchorCtr="0" compatLnSpc="1">
            <a:prstTxWarp prst="textNoShape">
              <a:avLst/>
            </a:prstTxWarp>
            <a:spAutoFit/>
          </a:bodyPr>
          <a:lstStyle/>
          <a:p>
            <a:pPr algn="just"/>
            <a:r>
              <a:rPr lang="en-US" dirty="0"/>
              <a:t>Solution: The proposed solution entails developing a real-time gesture recognition system utilizing Convolutional Neural Networks (CNNs). By training the CNN model on a diverse dataset of hand gestures, the system can accurately classify gestures captured from webcam feeds in real-time. Advanced preprocessing techniques and robust classification algorithms will be employed to handle variations in hand shapes, orientations, backgrounds, and lighting conditions.</a:t>
            </a:r>
          </a:p>
          <a:p>
            <a:pPr algn="just"/>
            <a:endParaRPr lang="en-US" dirty="0"/>
          </a:p>
          <a:p>
            <a:pPr algn="just"/>
            <a:r>
              <a:rPr lang="en-US" dirty="0"/>
              <a:t>Value Proposition: This solution offers a transformative approach to human-computer interaction, enabling intuitive control of devices and applications through natural hand gestures. By seamlessly integrating gesture recognition technology into various domains such as sign language translation, interactive gaming, and smart device interfaces, it enhances accessibility, user experience, and productivity. Moreover, its real-time capabilities empower users with efficient and responsive interactions, unlocking new possibilities for immersive and engaging digital experiences.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52400"/>
            <a:ext cx="8382000" cy="584775"/>
          </a:xfrm>
        </p:spPr>
        <p:txBody>
          <a:bodyPr wrap="square"/>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800" b="1" i="0" u="none" strike="noStrike" cap="none" normalizeH="0" baseline="0" dirty="0">
                <a:ln>
                  <a:noFill/>
                </a:ln>
                <a:solidFill>
                  <a:srgbClr val="1F1F1F"/>
                </a:solidFill>
                <a:effectLst/>
                <a:latin typeface="Segoe UI Light" panose="020B0502040204020203" pitchFamily="34" charset="0"/>
                <a:cs typeface="Segoe UI Light" panose="020B0502040204020203" pitchFamily="34" charset="0"/>
              </a:rPr>
              <a:t>The Wow Factor in Your Solution</a:t>
            </a:r>
          </a:p>
        </p:txBody>
      </p:sp>
      <p:sp>
        <p:nvSpPr>
          <p:cNvPr id="5" name="Rectangle 1">
            <a:extLst>
              <a:ext uri="{FF2B5EF4-FFF2-40B4-BE49-F238E27FC236}">
                <a16:creationId xmlns:a16="http://schemas.microsoft.com/office/drawing/2014/main" id="{15282F08-8B96-BEFB-6022-E33922E2A3CD}"/>
              </a:ext>
            </a:extLst>
          </p:cNvPr>
          <p:cNvSpPr>
            <a:spLocks noGrp="1" noChangeArrowheads="1"/>
          </p:cNvSpPr>
          <p:nvPr>
            <p:ph type="subTitle" idx="4"/>
          </p:nvPr>
        </p:nvSpPr>
        <p:spPr bwMode="auto">
          <a:xfrm>
            <a:off x="381000" y="1422118"/>
            <a:ext cx="9296400" cy="5283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392" rIns="0" bIns="25392" numCol="1" anchor="ctr" anchorCtr="0" compatLnSpc="1">
            <a:prstTxWarp prst="textNoShape">
              <a:avLst/>
            </a:prstTxWarp>
            <a:spAutoFit/>
          </a:bodyPr>
          <a:lstStyle/>
          <a:p>
            <a:pPr algn="just"/>
            <a:r>
              <a:rPr lang="en-US" sz="2000" b="1" dirty="0">
                <a:latin typeface="Times New Roman" panose="02020603050405020304" pitchFamily="18" charset="0"/>
                <a:cs typeface="Times New Roman" panose="02020603050405020304" pitchFamily="18" charset="0"/>
              </a:rPr>
              <a:t>The proposed solution incorporates a cutting-edge aspect of artificial intelligence—Convolutional Neural Networks (CNNs)—to enable real-time gesture recognition. What makes this solution truly remarkable is its ability to harness the power of deep learning to understand and interpret human gestures accurately and swiftly. By leveraging state-of-the-art CNN architectures, the system not only recognizes a diverse range of hand movements but also adapts to various environmental conditions seamlessly. This groundbreaking technology opens doors to a future where human-computer interaction transcends traditional input methods, offering users a truly intuitive and immersive experience. Its potential to revolutionize accessibility, gaming, virtual reality, and beyond makes it a standout solution in the realm of gesture recognition technology.</a:t>
            </a:r>
          </a:p>
          <a:p>
            <a:pPr algn="just"/>
            <a:endParaRPr lang="en-US" sz="2000" b="1" dirty="0">
              <a:latin typeface="Times New Roman" panose="02020603050405020304" pitchFamily="18" charset="0"/>
              <a:cs typeface="Times New Roman" panose="02020603050405020304" pitchFamily="18" charset="0"/>
            </a:endParaRPr>
          </a:p>
          <a:p>
            <a:pPr algn="just"/>
            <a:endParaRPr lang="en-US" sz="2000" b="1" dirty="0">
              <a:latin typeface="Times New Roman" panose="02020603050405020304" pitchFamily="18" charset="0"/>
              <a:cs typeface="Times New Roman" panose="02020603050405020304" pitchFamily="18" charset="0"/>
            </a:endParaRPr>
          </a:p>
          <a:p>
            <a:pPr algn="just"/>
            <a:endParaRPr lang="en-US" sz="2000" b="1" dirty="0">
              <a:latin typeface="Times New Roman" panose="02020603050405020304" pitchFamily="18" charset="0"/>
              <a:cs typeface="Times New Roman" panose="02020603050405020304" pitchFamily="18" charset="0"/>
            </a:endParaRPr>
          </a:p>
          <a:p>
            <a:pPr algn="just"/>
            <a:endParaRPr lang="en-US" sz="2000" b="1" dirty="0">
              <a:latin typeface="Times New Roman" panose="02020603050405020304" pitchFamily="18" charset="0"/>
              <a:cs typeface="Times New Roman" panose="02020603050405020304" pitchFamily="18" charset="0"/>
            </a:endParaRPr>
          </a:p>
          <a:p>
            <a:pPr algn="just"/>
            <a:endParaRPr lang="en-US" sz="2000" b="1" dirty="0">
              <a:latin typeface="Times New Roman" panose="02020603050405020304" pitchFamily="18" charset="0"/>
              <a:cs typeface="Times New Roman" panose="02020603050405020304" pitchFamily="18" charset="0"/>
            </a:endParaRPr>
          </a:p>
          <a:p>
            <a:pPr algn="just"/>
            <a:endParaRPr lang="en-US" sz="2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165" y="385444"/>
            <a:ext cx="9764395" cy="654025"/>
          </a:xfrm>
        </p:spPr>
        <p:txBody>
          <a:bodyPr/>
          <a:lstStyle/>
          <a:p>
            <a:r>
              <a:rPr lang="en-US" dirty="0">
                <a:latin typeface="Segoe UI Light" panose="020B0502040204020203" pitchFamily="34" charset="0"/>
                <a:cs typeface="Segoe UI Light" panose="020B0502040204020203" pitchFamily="34" charset="0"/>
              </a:rPr>
              <a:t>RESULTS</a:t>
            </a:r>
            <a:endParaRPr lang="en-IN" dirty="0">
              <a:latin typeface="Segoe UI Light" panose="020B0502040204020203" pitchFamily="34" charset="0"/>
              <a:cs typeface="Segoe UI Light" panose="020B0502040204020203" pitchFamily="34" charset="0"/>
            </a:endParaRPr>
          </a:p>
        </p:txBody>
      </p:sp>
      <p:sp>
        <p:nvSpPr>
          <p:cNvPr id="6" name="TextBox 5"/>
          <p:cNvSpPr txBox="1"/>
          <p:nvPr/>
        </p:nvSpPr>
        <p:spPr>
          <a:xfrm>
            <a:off x="2667000" y="1035458"/>
            <a:ext cx="525780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EARTHQUAKE LOCATIONS AND MAGNITUDES</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328B90C-D716-1DAE-5C4F-7EF8C77F351D}"/>
              </a:ext>
            </a:extLst>
          </p:cNvPr>
          <p:cNvPicPr>
            <a:picLocks noChangeAspect="1"/>
          </p:cNvPicPr>
          <p:nvPr/>
        </p:nvPicPr>
        <p:blipFill>
          <a:blip r:embed="rId3"/>
          <a:stretch>
            <a:fillRect/>
          </a:stretch>
        </p:blipFill>
        <p:spPr>
          <a:xfrm>
            <a:off x="1447800" y="914400"/>
            <a:ext cx="7562850" cy="5711442"/>
          </a:xfrm>
          <a:prstGeom prst="rect">
            <a:avLst/>
          </a:prstGeom>
        </p:spPr>
      </p:pic>
    </p:spTree>
    <p:extLst>
      <p:ext uri="{BB962C8B-B14F-4D97-AF65-F5344CB8AC3E}">
        <p14:creationId xmlns:p14="http://schemas.microsoft.com/office/powerpoint/2010/main" val="10503693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194</TotalTime>
  <Words>801</Words>
  <Application>Microsoft Office PowerPoint</Application>
  <PresentationFormat>Widescreen</PresentationFormat>
  <Paragraphs>50</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Aptos Narrow</vt:lpstr>
      <vt:lpstr>Arial</vt:lpstr>
      <vt:lpstr>Calibri</vt:lpstr>
      <vt:lpstr>Segoe UI Light</vt:lpstr>
      <vt:lpstr>Times New Roman</vt:lpstr>
      <vt:lpstr>Trebuchet MS</vt:lpstr>
      <vt:lpstr>Office Theme</vt:lpstr>
      <vt:lpstr>PowerPoint Presentation</vt:lpstr>
      <vt:lpstr>PROJECT TITLE</vt:lpstr>
      <vt:lpstr>AGENDA</vt:lpstr>
      <vt:lpstr>PROBLEM STATEMENT</vt:lpstr>
      <vt:lpstr>PROJECT OVERVIEW</vt:lpstr>
      <vt:lpstr>OBJECTIVE: </vt:lpstr>
      <vt:lpstr> YOUR SOLUTION AND ITS VALUE PROPOSITION</vt:lpstr>
      <vt:lpstr>The Wow Factor in Your Solution</vt:lpstr>
      <vt:lpstr>RESULTS</vt:lpstr>
      <vt:lpstr> Results</vt:lpstr>
      <vt:lpstr>Accuracy of the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2021PITCS244</dc:creator>
  <cp:lastModifiedBy>Geetha Mohan</cp:lastModifiedBy>
  <cp:revision>36</cp:revision>
  <dcterms:created xsi:type="dcterms:W3CDTF">2024-04-01T07:07:00Z</dcterms:created>
  <dcterms:modified xsi:type="dcterms:W3CDTF">2024-04-04T17:51:54Z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2024-03-22T14:30:00Z</vt:filetime>
  </property>
  <property fmtid="{D5CDD505-2E9C-101B-9397-08002B2CF9AE}" pid="3" name="LastSaved">
    <vt:filetime>2024-04-02T14:30:00Z</vt:filetime>
  </property>
  <property fmtid="{D5CDD505-2E9C-101B-9397-08002B2CF9AE}" pid="4" name="ICV">
    <vt:lpwstr>11C1AA17E28147D5960CD3CAE4C75485_13</vt:lpwstr>
  </property>
  <property fmtid="{D5CDD505-2E9C-101B-9397-08002B2CF9AE}" pid="5" name="KSOProductBuildVer">
    <vt:lpwstr>1033-12.2.0.13489</vt:lpwstr>
  </property>
</Properties>
</file>