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94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LL\Desktop\Microfocus\Zomato%20data%20analytics\Zomato_Data(AutoRecovered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LL\Desktop\Microfocus\Zomato%20data%20analytics\Zomato_Data(AutoRecovered)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LL\Desktop\Microfocus\Zomato%20data%20analytics\Zomato_Data(AutoRecovered)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LL\Desktop\Microfocus\Zomato%20data%20analytics\Zomato_Data(AutoRecovered)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[Zomato_Data(AutoRecovered).xlsx]Suggested Country!PivotTable15</c:name>
    <c:fmtId val="11"/>
  </c:pivotSource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2000" b="0" i="0" u="none" strike="noStrike" kern="1200" spc="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en-IN" sz="2000" b="1" i="0" baseline="0" dirty="0">
                <a:effectLst/>
              </a:rPr>
              <a:t>Suggested Countries to open new Restaurants</a:t>
            </a:r>
            <a:endParaRPr lang="en-IN" sz="2000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lang="en-US" sz="2000" b="0" i="0" u="none" strike="noStrike" kern="1200" spc="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'Suggested Country'!$B$1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'Suggested Country'!$A$2:$A$11</c:f>
              <c:strCache>
                <c:ptCount val="9"/>
                <c:pt idx="0">
                  <c:v>Canada</c:v>
                </c:pt>
                <c:pt idx="1">
                  <c:v>Sri Lanka</c:v>
                </c:pt>
                <c:pt idx="2">
                  <c:v>Singapore</c:v>
                </c:pt>
                <c:pt idx="3">
                  <c:v>Qatar</c:v>
                </c:pt>
                <c:pt idx="4">
                  <c:v>Indonesia</c:v>
                </c:pt>
                <c:pt idx="5">
                  <c:v>Philippines</c:v>
                </c:pt>
                <c:pt idx="6">
                  <c:v>Australia</c:v>
                </c:pt>
                <c:pt idx="7">
                  <c:v>Turkey</c:v>
                </c:pt>
                <c:pt idx="8">
                  <c:v>New Zealand</c:v>
                </c:pt>
              </c:strCache>
            </c:strRef>
          </c:cat>
          <c:val>
            <c:numRef>
              <c:f>'Suggested Country'!$B$2:$B$11</c:f>
              <c:numCache>
                <c:formatCode>General</c:formatCode>
                <c:ptCount val="9"/>
                <c:pt idx="0">
                  <c:v>4</c:v>
                </c:pt>
                <c:pt idx="1">
                  <c:v>20</c:v>
                </c:pt>
                <c:pt idx="2">
                  <c:v>20</c:v>
                </c:pt>
                <c:pt idx="3">
                  <c:v>20</c:v>
                </c:pt>
                <c:pt idx="4">
                  <c:v>21</c:v>
                </c:pt>
                <c:pt idx="5">
                  <c:v>22</c:v>
                </c:pt>
                <c:pt idx="6">
                  <c:v>24</c:v>
                </c:pt>
                <c:pt idx="7">
                  <c:v>34</c:v>
                </c:pt>
                <c:pt idx="8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84E-4314-B727-EBE41082308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93276944"/>
        <c:axId val="493280688"/>
      </c:barChart>
      <c:catAx>
        <c:axId val="4932769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0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3280688"/>
        <c:crosses val="autoZero"/>
        <c:auto val="1"/>
        <c:lblAlgn val="ctr"/>
        <c:lblOffset val="100"/>
        <c:noMultiLvlLbl val="0"/>
      </c:catAx>
      <c:valAx>
        <c:axId val="4932806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0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32769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000" b="0" i="0" u="none" strike="noStrike" kern="120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lang="en-US" sz="1000" b="0" i="0" u="none" strike="noStrike" kern="1200" baseline="0">
          <a:solidFill>
            <a:schemeClr val="dk1"/>
          </a:solidFill>
          <a:latin typeface="+mn-lt"/>
          <a:ea typeface="+mn-ea"/>
          <a:cs typeface="+mn-cs"/>
        </a:defRPr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[Zomato_Data(AutoRecovered).xlsx]Suggested cities!PivotTable15</c:name>
    <c:fmtId val="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Suggested</a:t>
            </a:r>
            <a:r>
              <a:rPr lang="en-US" baseline="0"/>
              <a:t> cities in Countries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'Suggested cities'!$B$1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multiLvlStrRef>
              <c:f>'Suggested cities'!$A$2:$A$45</c:f>
              <c:multiLvlStrCache>
                <c:ptCount val="39"/>
                <c:lvl>
                  <c:pt idx="0">
                    <c:v>Armidale</c:v>
                  </c:pt>
                  <c:pt idx="1">
                    <c:v>Balingup</c:v>
                  </c:pt>
                  <c:pt idx="2">
                    <c:v>Beechworth</c:v>
                  </c:pt>
                  <c:pt idx="3">
                    <c:v>Dicky Beach</c:v>
                  </c:pt>
                  <c:pt idx="4">
                    <c:v>East Ballina</c:v>
                  </c:pt>
                  <c:pt idx="5">
                    <c:v>Flaxton</c:v>
                  </c:pt>
                  <c:pt idx="6">
                    <c:v>Forrest</c:v>
                  </c:pt>
                  <c:pt idx="7">
                    <c:v>Hepburn Springs</c:v>
                  </c:pt>
                  <c:pt idx="8">
                    <c:v>Huskisson</c:v>
                  </c:pt>
                  <c:pt idx="9">
                    <c:v>Inverloch</c:v>
                  </c:pt>
                  <c:pt idx="10">
                    <c:v>Lakes Entrance</c:v>
                  </c:pt>
                  <c:pt idx="11">
                    <c:v>Lorn</c:v>
                  </c:pt>
                  <c:pt idx="12">
                    <c:v>Macedon</c:v>
                  </c:pt>
                  <c:pt idx="13">
                    <c:v>Mayfield</c:v>
                  </c:pt>
                  <c:pt idx="14">
                    <c:v>Middleton Beach</c:v>
                  </c:pt>
                  <c:pt idx="15">
                    <c:v>Montville</c:v>
                  </c:pt>
                  <c:pt idx="16">
                    <c:v>Palm Cove</c:v>
                  </c:pt>
                  <c:pt idx="17">
                    <c:v>Paynesville</c:v>
                  </c:pt>
                  <c:pt idx="18">
                    <c:v>Penola</c:v>
                  </c:pt>
                  <c:pt idx="19">
                    <c:v>Phillip Island</c:v>
                  </c:pt>
                  <c:pt idx="20">
                    <c:v>Tanunda</c:v>
                  </c:pt>
                  <c:pt idx="21">
                    <c:v>Trentham East</c:v>
                  </c:pt>
                  <c:pt idx="22">
                    <c:v>Victor Harbor</c:v>
                  </c:pt>
                  <c:pt idx="23">
                    <c:v>Chatham-Kent</c:v>
                  </c:pt>
                  <c:pt idx="24">
                    <c:v>Consort</c:v>
                  </c:pt>
                  <c:pt idx="25">
                    <c:v>Vineland Station</c:v>
                  </c:pt>
                  <c:pt idx="26">
                    <c:v>Yorkton</c:v>
                  </c:pt>
                  <c:pt idx="27">
                    <c:v>Bandung</c:v>
                  </c:pt>
                  <c:pt idx="28">
                    <c:v>Bogor</c:v>
                  </c:pt>
                  <c:pt idx="29">
                    <c:v>Tangerang</c:v>
                  </c:pt>
                  <c:pt idx="30">
                    <c:v>Makati City</c:v>
                  </c:pt>
                  <c:pt idx="31">
                    <c:v>Mandaluyong City</c:v>
                  </c:pt>
                  <c:pt idx="32">
                    <c:v>Pasay City</c:v>
                  </c:pt>
                  <c:pt idx="33">
                    <c:v>Pasig City</c:v>
                  </c:pt>
                  <c:pt idx="34">
                    <c:v>Quezon City</c:v>
                  </c:pt>
                  <c:pt idx="35">
                    <c:v>San Juan City</c:v>
                  </c:pt>
                  <c:pt idx="36">
                    <c:v>Santa Rosa</c:v>
                  </c:pt>
                  <c:pt idx="37">
                    <c:v>Tagaytay City</c:v>
                  </c:pt>
                  <c:pt idx="38">
                    <c:v>Taguig City</c:v>
                  </c:pt>
                </c:lvl>
                <c:lvl>
                  <c:pt idx="0">
                    <c:v>Australia</c:v>
                  </c:pt>
                  <c:pt idx="23">
                    <c:v>Canada</c:v>
                  </c:pt>
                  <c:pt idx="27">
                    <c:v>Indonesia</c:v>
                  </c:pt>
                  <c:pt idx="30">
                    <c:v>Philippines</c:v>
                  </c:pt>
                </c:lvl>
              </c:multiLvlStrCache>
            </c:multiLvlStrRef>
          </c:cat>
          <c:val>
            <c:numRef>
              <c:f>'Suggested cities'!$B$2:$B$45</c:f>
              <c:numCache>
                <c:formatCode>General</c:formatCode>
                <c:ptCount val="39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2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1</c:v>
                </c:pt>
                <c:pt idx="28">
                  <c:v>2</c:v>
                </c:pt>
                <c:pt idx="29">
                  <c:v>2</c:v>
                </c:pt>
                <c:pt idx="30">
                  <c:v>2</c:v>
                </c:pt>
                <c:pt idx="31">
                  <c:v>4</c:v>
                </c:pt>
                <c:pt idx="32">
                  <c:v>3</c:v>
                </c:pt>
                <c:pt idx="33">
                  <c:v>3</c:v>
                </c:pt>
                <c:pt idx="34">
                  <c:v>1</c:v>
                </c:pt>
                <c:pt idx="35">
                  <c:v>2</c:v>
                </c:pt>
                <c:pt idx="36">
                  <c:v>2</c:v>
                </c:pt>
                <c:pt idx="37">
                  <c:v>1</c:v>
                </c:pt>
                <c:pt idx="38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C74-455D-B3AB-51055E6F474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390121888"/>
        <c:axId val="390115232"/>
      </c:barChart>
      <c:catAx>
        <c:axId val="39012188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0115232"/>
        <c:crosses val="autoZero"/>
        <c:auto val="1"/>
        <c:lblAlgn val="ctr"/>
        <c:lblOffset val="100"/>
        <c:noMultiLvlLbl val="0"/>
      </c:catAx>
      <c:valAx>
        <c:axId val="390115232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3901218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'Average Rating'!$B$14</c:f>
              <c:strCache>
                <c:ptCount val="1"/>
                <c:pt idx="0">
                  <c:v>Average Rating of Restaurants in given Country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  <a:ln>
              <a:noFill/>
            </a:ln>
            <a:effectLst/>
          </c:spPr>
          <c:invertIfNegative val="0"/>
          <c:cat>
            <c:strRef>
              <c:f>'Average Rating'!$A$15:$A$23</c:f>
              <c:strCache>
                <c:ptCount val="9"/>
                <c:pt idx="0">
                  <c:v>Canada</c:v>
                </c:pt>
                <c:pt idx="1">
                  <c:v>Qatar</c:v>
                </c:pt>
                <c:pt idx="2">
                  <c:v>Singapore</c:v>
                </c:pt>
                <c:pt idx="3">
                  <c:v>Sri Lanka</c:v>
                </c:pt>
                <c:pt idx="4">
                  <c:v>Indonesia</c:v>
                </c:pt>
                <c:pt idx="5">
                  <c:v>Philippines</c:v>
                </c:pt>
                <c:pt idx="6">
                  <c:v>Australia</c:v>
                </c:pt>
                <c:pt idx="7">
                  <c:v>Turkey</c:v>
                </c:pt>
                <c:pt idx="8">
                  <c:v>New Zealand</c:v>
                </c:pt>
              </c:strCache>
            </c:strRef>
          </c:cat>
          <c:val>
            <c:numRef>
              <c:f>'Average Rating'!$B$15:$B$23</c:f>
              <c:numCache>
                <c:formatCode>0.00</c:formatCode>
                <c:ptCount val="9"/>
                <c:pt idx="0">
                  <c:v>3.5750000000000002</c:v>
                </c:pt>
                <c:pt idx="1">
                  <c:v>4.0599999999999996</c:v>
                </c:pt>
                <c:pt idx="2">
                  <c:v>3.5750000000000002</c:v>
                </c:pt>
                <c:pt idx="3">
                  <c:v>3.87</c:v>
                </c:pt>
                <c:pt idx="4">
                  <c:v>4.295238095238096</c:v>
                </c:pt>
                <c:pt idx="5">
                  <c:v>4.4681818181818187</c:v>
                </c:pt>
                <c:pt idx="6">
                  <c:v>3.6583333333333337</c:v>
                </c:pt>
                <c:pt idx="7">
                  <c:v>4.3</c:v>
                </c:pt>
                <c:pt idx="8">
                  <c:v>4.2624999999999993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3C2-4F74-A9E9-F08D0A71607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72033520"/>
        <c:axId val="372037264"/>
      </c:barChart>
      <c:catAx>
        <c:axId val="3720335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2037264"/>
        <c:crosses val="autoZero"/>
        <c:auto val="1"/>
        <c:lblAlgn val="ctr"/>
        <c:lblOffset val="100"/>
        <c:noMultiLvlLbl val="0"/>
      </c:catAx>
      <c:valAx>
        <c:axId val="3720372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20335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en-IN" sz="1400" b="1" i="0" u="none" strike="noStrike" baseline="0" dirty="0">
                <a:solidFill>
                  <a:schemeClr val="tx1"/>
                </a:solidFill>
                <a:effectLst/>
              </a:rPr>
              <a:t>Distribution of customer ratings for restaurants that offer online delivery and table booking compared to those that do not.</a:t>
            </a:r>
            <a:endParaRPr lang="en-IN" b="1" dirty="0">
              <a:solidFill>
                <a:schemeClr val="tx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'Online delivery &amp; table booking'!$H$5</c:f>
              <c:strCache>
                <c:ptCount val="1"/>
                <c:pt idx="0">
                  <c:v>Mean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  <a:ln>
              <a:noFill/>
            </a:ln>
            <a:effectLst/>
          </c:spPr>
          <c:invertIfNegative val="0"/>
          <c:cat>
            <c:strRef>
              <c:f>'Online delivery &amp; table booking'!$I$4:$L$4</c:f>
              <c:strCache>
                <c:ptCount val="4"/>
                <c:pt idx="0">
                  <c:v>with online delivery</c:v>
                </c:pt>
                <c:pt idx="1">
                  <c:v>without online delivery</c:v>
                </c:pt>
                <c:pt idx="2">
                  <c:v>with table booking</c:v>
                </c:pt>
                <c:pt idx="3">
                  <c:v>without table booking</c:v>
                </c:pt>
              </c:strCache>
            </c:strRef>
          </c:cat>
          <c:val>
            <c:numRef>
              <c:f>'Online delivery &amp; table booking'!$I$5:$L$5</c:f>
              <c:numCache>
                <c:formatCode>General</c:formatCode>
                <c:ptCount val="4"/>
                <c:pt idx="0">
                  <c:v>3.2880048959608312</c:v>
                </c:pt>
                <c:pt idx="1">
                  <c:v>2.7543098591549313</c:v>
                </c:pt>
                <c:pt idx="2">
                  <c:v>3.4553030303030297</c:v>
                </c:pt>
                <c:pt idx="3">
                  <c:v>2.7731752273285819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8A8-4E5D-826A-9CBB50F274D0}"/>
            </c:ext>
          </c:extLst>
        </c:ser>
        <c:ser>
          <c:idx val="1"/>
          <c:order val="1"/>
          <c:tx>
            <c:strRef>
              <c:f>'Online delivery &amp; table booking'!$H$6</c:f>
              <c:strCache>
                <c:ptCount val="1"/>
                <c:pt idx="0">
                  <c:v>Standard Deviation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'Online delivery &amp; table booking'!$I$4:$L$4</c:f>
              <c:strCache>
                <c:ptCount val="4"/>
                <c:pt idx="0">
                  <c:v>with online delivery</c:v>
                </c:pt>
                <c:pt idx="1">
                  <c:v>without online delivery</c:v>
                </c:pt>
                <c:pt idx="2">
                  <c:v>with table booking</c:v>
                </c:pt>
                <c:pt idx="3">
                  <c:v>without table booking</c:v>
                </c:pt>
              </c:strCache>
            </c:strRef>
          </c:cat>
          <c:val>
            <c:numRef>
              <c:f>'Online delivery &amp; table booking'!$I$6:$L$6</c:f>
              <c:numCache>
                <c:formatCode>General</c:formatCode>
                <c:ptCount val="4"/>
                <c:pt idx="0">
                  <c:v>0.70318600708739909</c:v>
                </c:pt>
                <c:pt idx="1">
                  <c:v>1.2125260629293946</c:v>
                </c:pt>
                <c:pt idx="2">
                  <c:v>0.75265332616331959</c:v>
                </c:pt>
                <c:pt idx="3">
                  <c:v>1.1401912758418322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8A8-4E5D-826A-9CBB50F274D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99545712"/>
        <c:axId val="299551536"/>
      </c:barChart>
      <c:catAx>
        <c:axId val="2995457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9551536"/>
        <c:crosses val="autoZero"/>
        <c:auto val="1"/>
        <c:lblAlgn val="ctr"/>
        <c:lblOffset val="100"/>
        <c:noMultiLvlLbl val="0"/>
      </c:catAx>
      <c:valAx>
        <c:axId val="2995515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95457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rgbClr val="3C1464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800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793B8-B1E4-4704-92BB-7689EB3A337F}" type="datetimeFigureOut">
              <a:rPr lang="en-IN" smtClean="0"/>
              <a:t>19-12-2023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BCA6D-4EC4-4EB1-815D-9C325563CF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4648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793B8-B1E4-4704-92BB-7689EB3A337F}" type="datetimeFigureOut">
              <a:rPr lang="en-IN" smtClean="0"/>
              <a:t>19-12-2023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BCA6D-4EC4-4EB1-815D-9C325563CF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1307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793B8-B1E4-4704-92BB-7689EB3A337F}" type="datetimeFigureOut">
              <a:rPr lang="en-IN" smtClean="0"/>
              <a:t>19-12-2023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BCA6D-4EC4-4EB1-815D-9C325563CF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84229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793B8-B1E4-4704-92BB-7689EB3A337F}" type="datetimeFigureOut">
              <a:rPr lang="en-IN" smtClean="0"/>
              <a:t>19-12-2023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BCA6D-4EC4-4EB1-815D-9C325563CF83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867936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793B8-B1E4-4704-92BB-7689EB3A337F}" type="datetimeFigureOut">
              <a:rPr lang="en-IN" smtClean="0"/>
              <a:t>19-12-2023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BCA6D-4EC4-4EB1-815D-9C325563CF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5601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793B8-B1E4-4704-92BB-7689EB3A337F}" type="datetimeFigureOut">
              <a:rPr lang="en-IN" smtClean="0"/>
              <a:t>19-12-2023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BCA6D-4EC4-4EB1-815D-9C325563CF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12358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793B8-B1E4-4704-92BB-7689EB3A337F}" type="datetimeFigureOut">
              <a:rPr lang="en-IN" smtClean="0"/>
              <a:t>19-12-2023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BCA6D-4EC4-4EB1-815D-9C325563CF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93924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793B8-B1E4-4704-92BB-7689EB3A337F}" type="datetimeFigureOut">
              <a:rPr lang="en-IN" smtClean="0"/>
              <a:t>19-12-2023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BCA6D-4EC4-4EB1-815D-9C325563CF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61096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793B8-B1E4-4704-92BB-7689EB3A337F}" type="datetimeFigureOut">
              <a:rPr lang="en-IN" smtClean="0"/>
              <a:t>19-12-2023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BCA6D-4EC4-4EB1-815D-9C325563CF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8203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793B8-B1E4-4704-92BB-7689EB3A337F}" type="datetimeFigureOut">
              <a:rPr lang="en-IN" smtClean="0"/>
              <a:t>19-12-2023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BCA6D-4EC4-4EB1-815D-9C325563CF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3060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793B8-B1E4-4704-92BB-7689EB3A337F}" type="datetimeFigureOut">
              <a:rPr lang="en-IN" smtClean="0"/>
              <a:t>19-12-2023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BCA6D-4EC4-4EB1-815D-9C325563CF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0387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793B8-B1E4-4704-92BB-7689EB3A337F}" type="datetimeFigureOut">
              <a:rPr lang="en-IN" smtClean="0"/>
              <a:t>19-12-2023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BCA6D-4EC4-4EB1-815D-9C325563CF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9248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793B8-B1E4-4704-92BB-7689EB3A337F}" type="datetimeFigureOut">
              <a:rPr lang="en-IN" smtClean="0"/>
              <a:t>19-12-2023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BCA6D-4EC4-4EB1-815D-9C325563CF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1579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793B8-B1E4-4704-92BB-7689EB3A337F}" type="datetimeFigureOut">
              <a:rPr lang="en-IN" smtClean="0"/>
              <a:t>19-12-2023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BCA6D-4EC4-4EB1-815D-9C325563CF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1017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793B8-B1E4-4704-92BB-7689EB3A337F}" type="datetimeFigureOut">
              <a:rPr lang="en-IN" smtClean="0"/>
              <a:t>19-12-2023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BCA6D-4EC4-4EB1-815D-9C325563CF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5422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793B8-B1E4-4704-92BB-7689EB3A337F}" type="datetimeFigureOut">
              <a:rPr lang="en-IN" smtClean="0"/>
              <a:t>19-12-2023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BCA6D-4EC4-4EB1-815D-9C325563CF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2020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793B8-B1E4-4704-92BB-7689EB3A337F}" type="datetimeFigureOut">
              <a:rPr lang="en-IN" smtClean="0"/>
              <a:t>19-12-2023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BCA6D-4EC4-4EB1-815D-9C325563CF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1739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10793B8-B1E4-4704-92BB-7689EB3A337F}" type="datetimeFigureOut">
              <a:rPr lang="en-IN" smtClean="0"/>
              <a:t>19-12-2023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FBCA6D-4EC4-4EB1-815D-9C325563CF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99710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  <p:sldLayoutId id="2147483840" r:id="rId12"/>
    <p:sldLayoutId id="2147483841" r:id="rId13"/>
    <p:sldLayoutId id="2147483842" r:id="rId14"/>
    <p:sldLayoutId id="2147483843" r:id="rId15"/>
    <p:sldLayoutId id="2147483844" r:id="rId16"/>
    <p:sldLayoutId id="214748384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71232-9F91-4ABC-8611-57C6BA9FD4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744537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+mn-lt"/>
              </a:rPr>
              <a:t>Excel Project </a:t>
            </a:r>
            <a:endParaRPr lang="en-IN" sz="4000" b="1" dirty="0">
              <a:latin typeface="+mn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8426E9-A0CC-49BC-A4A6-07C1ABE890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114550"/>
            <a:ext cx="9144000" cy="262890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en-US" sz="3600" b="1" dirty="0"/>
              <a:t>Unlocking Growth Opportunities: Strategic Recommendations for Zomato's Restaurant Expansion with lesser competition</a:t>
            </a:r>
            <a:endParaRPr lang="en-IN" sz="3600" b="1" dirty="0"/>
          </a:p>
        </p:txBody>
      </p:sp>
    </p:spTree>
    <p:extLst>
      <p:ext uri="{BB962C8B-B14F-4D97-AF65-F5344CB8AC3E}">
        <p14:creationId xmlns:p14="http://schemas.microsoft.com/office/powerpoint/2010/main" val="31113194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B4A81C5-5C13-4248-862F-FB8161297C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108276"/>
            <a:ext cx="12183598" cy="5521123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E15964F-0D23-47E6-BC90-B74012FAE600}"/>
              </a:ext>
            </a:extLst>
          </p:cNvPr>
          <p:cNvSpPr txBox="1"/>
          <p:nvPr/>
        </p:nvSpPr>
        <p:spPr>
          <a:xfrm>
            <a:off x="3044764" y="228601"/>
            <a:ext cx="609407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u="sng" dirty="0"/>
              <a:t>DASHBOARD</a:t>
            </a:r>
          </a:p>
          <a:p>
            <a:pPr algn="ctr"/>
            <a:endParaRPr lang="en-IN" sz="4000" b="1" u="sng" dirty="0"/>
          </a:p>
        </p:txBody>
      </p:sp>
    </p:spTree>
    <p:extLst>
      <p:ext uri="{BB962C8B-B14F-4D97-AF65-F5344CB8AC3E}">
        <p14:creationId xmlns:p14="http://schemas.microsoft.com/office/powerpoint/2010/main" val="985359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BCC2E-67E7-4824-A9D5-1393E4302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C00D16-1C88-4813-8F3E-74F7EF2382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426797"/>
            <a:ext cx="9525000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dirty="0"/>
              <a:t>This presentation provides strategic recommendations for Zomato’s restaurant expansion, aiming to unlock growth opportunities in the market. I have analyze key factors and propose actionable insights for the company’s future success.</a:t>
            </a:r>
          </a:p>
          <a:p>
            <a:pPr marL="0" indent="0" algn="just">
              <a:buNone/>
            </a:pPr>
            <a:endParaRPr lang="en-US" sz="2400" dirty="0"/>
          </a:p>
          <a:p>
            <a:pPr marL="0" indent="0" algn="just">
              <a:buNone/>
            </a:pPr>
            <a:r>
              <a:rPr lang="en-US" sz="2400" dirty="0"/>
              <a:t>Understanding the competitive landscape and consumer preferences is crucial for successful expansion. Analyzing market trends, customer behavior, and competitor strategies will provide valuable insights for Zomato's growth.</a:t>
            </a:r>
          </a:p>
          <a:p>
            <a:pPr marL="0" indent="0" algn="just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171886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3489E74-065C-46B5-9C26-5A70132EE16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591693"/>
              </p:ext>
            </p:extLst>
          </p:nvPr>
        </p:nvGraphicFramePr>
        <p:xfrm>
          <a:off x="733425" y="752475"/>
          <a:ext cx="7496175" cy="35179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4726A06B-B928-4BD1-9F5E-5C14648E6F91}"/>
              </a:ext>
            </a:extLst>
          </p:cNvPr>
          <p:cNvSpPr txBox="1"/>
          <p:nvPr/>
        </p:nvSpPr>
        <p:spPr>
          <a:xfrm>
            <a:off x="6097622" y="4630765"/>
            <a:ext cx="504054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just">
              <a:buNone/>
            </a:pPr>
            <a:r>
              <a:rPr lang="en-US" dirty="0"/>
              <a:t>These are the suggested countries where new restaurants can be started based on the number of restaurants they have, and also mentioned the number of restaurants in that country.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12189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D12758A-DCCD-4D77-BD08-54849B5971D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4329216"/>
              </p:ext>
            </p:extLst>
          </p:nvPr>
        </p:nvGraphicFramePr>
        <p:xfrm>
          <a:off x="1102007" y="2226280"/>
          <a:ext cx="9987986" cy="38716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D22F895-B71D-43BC-BDA5-560A5CA5BAB0}"/>
              </a:ext>
            </a:extLst>
          </p:cNvPr>
          <p:cNvSpPr txBox="1"/>
          <p:nvPr/>
        </p:nvSpPr>
        <p:spPr>
          <a:xfrm>
            <a:off x="827661" y="1050986"/>
            <a:ext cx="609437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Below are the cities in the suggested countries where a restaurant can be started with a lesser competition.</a:t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18266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8A1C6-B89E-4B1B-95F7-B677FD1AE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9302"/>
            <a:ext cx="10515600" cy="690664"/>
          </a:xfrm>
        </p:spPr>
        <p:txBody>
          <a:bodyPr>
            <a:noAutofit/>
          </a:bodyPr>
          <a:lstStyle/>
          <a:p>
            <a:pPr marL="0" indent="0"/>
            <a:r>
              <a:rPr lang="en-US" sz="1800" dirty="0"/>
              <a:t>Before we get confused with in which country we have to start a Restaurant. Let's look at this chart,</a:t>
            </a:r>
            <a:br>
              <a:rPr lang="en-US" sz="1800" dirty="0"/>
            </a:br>
            <a:endParaRPr lang="en-IN" sz="1800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3BEEA3E-43A6-4CF8-BC92-738413DCE6D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4480645"/>
              </p:ext>
            </p:extLst>
          </p:nvPr>
        </p:nvGraphicFramePr>
        <p:xfrm>
          <a:off x="1023025" y="1310059"/>
          <a:ext cx="8237706" cy="36024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3E0A2353-E7DA-4A91-8720-4C111C6B4D40}"/>
              </a:ext>
            </a:extLst>
          </p:cNvPr>
          <p:cNvSpPr txBox="1"/>
          <p:nvPr/>
        </p:nvSpPr>
        <p:spPr>
          <a:xfrm>
            <a:off x="4934355" y="5367756"/>
            <a:ext cx="609437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Here, By looking at this chart we can tell that the country with the lower average rating can be the one we are looking for to start.</a:t>
            </a:r>
            <a:br>
              <a:rPr lang="en-IN" sz="1800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251682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8038600-E8DE-4630-AAC9-40F56C6387A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0312362"/>
              </p:ext>
            </p:extLst>
          </p:nvPr>
        </p:nvGraphicFramePr>
        <p:xfrm>
          <a:off x="300940" y="844952"/>
          <a:ext cx="6354502" cy="512582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68369">
                  <a:extLst>
                    <a:ext uri="{9D8B030D-6E8A-4147-A177-3AD203B41FA5}">
                      <a16:colId xmlns:a16="http://schemas.microsoft.com/office/drawing/2014/main" val="4031984570"/>
                    </a:ext>
                  </a:extLst>
                </a:gridCol>
                <a:gridCol w="3786133">
                  <a:extLst>
                    <a:ext uri="{9D8B030D-6E8A-4147-A177-3AD203B41FA5}">
                      <a16:colId xmlns:a16="http://schemas.microsoft.com/office/drawing/2014/main" val="278715881"/>
                    </a:ext>
                  </a:extLst>
                </a:gridCol>
              </a:tblGrid>
              <a:tr h="480084"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1" u="none" strike="noStrike" dirty="0">
                          <a:effectLst/>
                        </a:rPr>
                        <a:t>Countries</a:t>
                      </a:r>
                      <a:endParaRPr lang="en-IN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 dirty="0">
                          <a:effectLst/>
                        </a:rPr>
                        <a:t>Average Expenditure of one person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29542557"/>
                  </a:ext>
                </a:extLst>
              </a:tr>
              <a:tr h="500956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dirty="0">
                          <a:effectLst/>
                        </a:rPr>
                        <a:t>Canada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USD 18.13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552498836"/>
                  </a:ext>
                </a:extLst>
              </a:tr>
              <a:tr h="500956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Qatar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QAR 111.88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6141547"/>
                  </a:ext>
                </a:extLst>
              </a:tr>
              <a:tr h="500956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dirty="0">
                          <a:effectLst/>
                        </a:rPr>
                        <a:t>Singapore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USD 77.88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493811816"/>
                  </a:ext>
                </a:extLst>
              </a:tr>
              <a:tr h="500956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Sri Lanka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LKR 1,187.50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15589248"/>
                  </a:ext>
                </a:extLst>
              </a:tr>
              <a:tr h="500956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Indonesia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IDR 1,40,595.24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228102921"/>
                  </a:ext>
                </a:extLst>
              </a:tr>
              <a:tr h="500956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Philippines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 dirty="0">
                          <a:effectLst/>
                        </a:rPr>
                        <a:t>PHP 803.41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604033730"/>
                  </a:ext>
                </a:extLst>
              </a:tr>
              <a:tr h="500956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Australia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USD 12.04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101527358"/>
                  </a:ext>
                </a:extLst>
              </a:tr>
              <a:tr h="500956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Turkey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TRY 42.43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45078204"/>
                  </a:ext>
                </a:extLst>
              </a:tr>
              <a:tr h="500956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New Zealand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 dirty="0">
                          <a:effectLst/>
                        </a:rPr>
                        <a:t>NZD 34.88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14618477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F33B89F-AEFD-414A-9C62-BB3981528132}"/>
              </a:ext>
            </a:extLst>
          </p:cNvPr>
          <p:cNvSpPr txBox="1"/>
          <p:nvPr/>
        </p:nvSpPr>
        <p:spPr>
          <a:xfrm>
            <a:off x="6655442" y="1828800"/>
            <a:ext cx="4780345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800" b="0" i="0" dirty="0">
                <a:effectLst/>
                <a:latin typeface="+mn-lt"/>
              </a:rPr>
              <a:t>It is critical to understand the cost of a meal for an individual in a given nation, or alternatively, the amount that an individual is willing to spend for a meal in that nation.</a:t>
            </a:r>
          </a:p>
          <a:p>
            <a:pPr algn="just"/>
            <a:endParaRPr lang="en-US" dirty="0"/>
          </a:p>
          <a:p>
            <a:pPr algn="just"/>
            <a:endParaRPr lang="en-US" sz="1800" b="0" i="0" dirty="0">
              <a:effectLst/>
              <a:latin typeface="+mn-lt"/>
            </a:endParaRPr>
          </a:p>
          <a:p>
            <a:pPr algn="just"/>
            <a:r>
              <a:rPr lang="en-US" sz="1800" b="0" i="0" dirty="0">
                <a:effectLst/>
                <a:latin typeface="+mn-lt"/>
              </a:rPr>
              <a:t>This provides us with the average cost incurred by an individual in the nation to determine the pricing of the dishes in the restaurant. I Have mentioned the average Expenditure of one person In particular country and their own currency.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087411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74EEB24-32F2-4383-A592-0CA4721F48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6143820"/>
              </p:ext>
            </p:extLst>
          </p:nvPr>
        </p:nvGraphicFramePr>
        <p:xfrm>
          <a:off x="6652549" y="2083442"/>
          <a:ext cx="4635211" cy="4104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635211">
                  <a:extLst>
                    <a:ext uri="{9D8B030D-6E8A-4147-A177-3AD203B41FA5}">
                      <a16:colId xmlns:a16="http://schemas.microsoft.com/office/drawing/2014/main" val="1749383139"/>
                    </a:ext>
                  </a:extLst>
                </a:gridCol>
              </a:tblGrid>
              <a:tr h="410400"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1" u="none" strike="noStrike" dirty="0">
                          <a:effectLst/>
                        </a:rPr>
                        <a:t>Bridge Road Brewers</a:t>
                      </a:r>
                      <a:endParaRPr lang="en-IN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615880941"/>
                  </a:ext>
                </a:extLst>
              </a:tr>
              <a:tr h="410400"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1" u="none" strike="noStrike">
                          <a:effectLst/>
                        </a:rPr>
                        <a:t>Izakaya Kikufuji</a:t>
                      </a:r>
                      <a:endParaRPr lang="en-IN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48094610"/>
                  </a:ext>
                </a:extLst>
              </a:tr>
              <a:tr h="410400"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1" u="none" strike="noStrike" dirty="0">
                          <a:effectLst/>
                        </a:rPr>
                        <a:t>Le Petit Souffle</a:t>
                      </a:r>
                      <a:endParaRPr lang="en-IN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48933998"/>
                  </a:ext>
                </a:extLst>
              </a:tr>
              <a:tr h="410400"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1" u="none" strike="noStrike">
                          <a:effectLst/>
                        </a:rPr>
                        <a:t>Din Tai Fung</a:t>
                      </a:r>
                      <a:endParaRPr lang="en-IN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531250324"/>
                  </a:ext>
                </a:extLst>
              </a:tr>
              <a:tr h="410400"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1" u="none" strike="noStrike">
                          <a:effectLst/>
                        </a:rPr>
                        <a:t>Heat - Edsa Shangri-La</a:t>
                      </a:r>
                      <a:endParaRPr lang="en-IN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607043889"/>
                  </a:ext>
                </a:extLst>
              </a:tr>
              <a:tr h="410400"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1" u="none" strike="noStrike">
                          <a:effectLst/>
                        </a:rPr>
                        <a:t>Ooma</a:t>
                      </a:r>
                      <a:endParaRPr lang="en-IN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479905866"/>
                  </a:ext>
                </a:extLst>
              </a:tr>
              <a:tr h="410400"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1" u="none" strike="noStrike">
                          <a:effectLst/>
                        </a:rPr>
                        <a:t>Sambo Kojin</a:t>
                      </a:r>
                      <a:endParaRPr lang="en-IN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049648847"/>
                  </a:ext>
                </a:extLst>
              </a:tr>
              <a:tr h="410400"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1" u="none" strike="noStrike" dirty="0">
                          <a:effectLst/>
                        </a:rPr>
                        <a:t>Locavore</a:t>
                      </a:r>
                      <a:endParaRPr lang="en-IN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28406221"/>
                  </a:ext>
                </a:extLst>
              </a:tr>
              <a:tr h="4104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 dirty="0">
                          <a:effectLst/>
                        </a:rPr>
                        <a:t>Mad Mark's Creamery &amp; Good Eats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98097925"/>
                  </a:ext>
                </a:extLst>
              </a:tr>
              <a:tr h="410400"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1" u="none" strike="noStrike" dirty="0" err="1">
                          <a:effectLst/>
                        </a:rPr>
                        <a:t>Silantro</a:t>
                      </a:r>
                      <a:r>
                        <a:rPr lang="en-IN" sz="2000" b="1" u="none" strike="noStrike" dirty="0">
                          <a:effectLst/>
                        </a:rPr>
                        <a:t> Fil-Mex</a:t>
                      </a:r>
                      <a:endParaRPr lang="en-IN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8305644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F1328C3D-AD57-41F9-B059-06C085CB9D23}"/>
              </a:ext>
            </a:extLst>
          </p:cNvPr>
          <p:cNvSpPr txBox="1"/>
          <p:nvPr/>
        </p:nvSpPr>
        <p:spPr>
          <a:xfrm>
            <a:off x="558479" y="2918632"/>
            <a:ext cx="553752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800" dirty="0"/>
              <a:t>Understanding our competition is crucial when launching a fresh business or growing an existing one since it enables us to organize our own operations differently and better serve our clients' needs while obtaining their input. 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CCA8A5-81F2-4116-893E-AB1200D774AF}"/>
              </a:ext>
            </a:extLst>
          </p:cNvPr>
          <p:cNvSpPr txBox="1"/>
          <p:nvPr/>
        </p:nvSpPr>
        <p:spPr>
          <a:xfrm>
            <a:off x="5598160" y="1312512"/>
            <a:ext cx="598423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800" dirty="0"/>
              <a:t>It’s also important to know who are they. And here are the top 10 Restaurants who are your competitor.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070408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3F6E688-4794-4BC8-B579-B183B352289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3578292"/>
              </p:ext>
            </p:extLst>
          </p:nvPr>
        </p:nvGraphicFramePr>
        <p:xfrm>
          <a:off x="7098455" y="1683459"/>
          <a:ext cx="3633889" cy="45408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33889">
                  <a:extLst>
                    <a:ext uri="{9D8B030D-6E8A-4147-A177-3AD203B41FA5}">
                      <a16:colId xmlns:a16="http://schemas.microsoft.com/office/drawing/2014/main" val="1091216937"/>
                    </a:ext>
                  </a:extLst>
                </a:gridCol>
              </a:tblGrid>
              <a:tr h="454083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1" u="none" strike="noStrike" dirty="0">
                          <a:effectLst/>
                        </a:rPr>
                        <a:t>Italian, Deli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74873504"/>
                  </a:ext>
                </a:extLst>
              </a:tr>
              <a:tr h="454083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1" u="none" strike="noStrike">
                          <a:effectLst/>
                        </a:rPr>
                        <a:t>European, Contemporary</a:t>
                      </a:r>
                      <a:endParaRPr lang="en-IN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121102155"/>
                  </a:ext>
                </a:extLst>
              </a:tr>
              <a:tr h="454083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1" u="none" strike="noStrike">
                          <a:effectLst/>
                        </a:rPr>
                        <a:t>World Cuisine</a:t>
                      </a:r>
                      <a:endParaRPr lang="en-IN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5065170"/>
                  </a:ext>
                </a:extLst>
              </a:tr>
              <a:tr h="454083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1" u="none" strike="noStrike">
                          <a:effectLst/>
                        </a:rPr>
                        <a:t>American, BBQ, Sandwich</a:t>
                      </a:r>
                      <a:endParaRPr lang="en-IN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58584870"/>
                  </a:ext>
                </a:extLst>
              </a:tr>
              <a:tr h="454083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1" u="none" strike="noStrike">
                          <a:effectLst/>
                        </a:rPr>
                        <a:t>Hawaiian, Seafood</a:t>
                      </a:r>
                      <a:endParaRPr lang="en-IN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788915776"/>
                  </a:ext>
                </a:extLst>
              </a:tr>
              <a:tr h="454083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1" u="none" strike="noStrike">
                          <a:effectLst/>
                        </a:rPr>
                        <a:t>American, Burger, Grill</a:t>
                      </a:r>
                      <a:endParaRPr lang="en-IN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106810"/>
                  </a:ext>
                </a:extLst>
              </a:tr>
              <a:tr h="454083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1" u="none" strike="noStrike" dirty="0">
                          <a:effectLst/>
                        </a:rPr>
                        <a:t>Mughlai, </a:t>
                      </a:r>
                      <a:r>
                        <a:rPr lang="en-IN" sz="1800" b="1" u="none" strike="noStrike" dirty="0" err="1">
                          <a:effectLst/>
                        </a:rPr>
                        <a:t>Lucknowi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10015836"/>
                  </a:ext>
                </a:extLst>
              </a:tr>
              <a:tr h="454083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1" u="none" strike="noStrike">
                          <a:effectLst/>
                        </a:rPr>
                        <a:t>American, Caribbean, Seafood</a:t>
                      </a:r>
                      <a:endParaRPr lang="en-IN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98479253"/>
                  </a:ext>
                </a:extLst>
              </a:tr>
              <a:tr h="454083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1" u="none" strike="noStrike">
                          <a:effectLst/>
                        </a:rPr>
                        <a:t>Sunda, Indonesian</a:t>
                      </a:r>
                      <a:endParaRPr lang="en-IN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456062166"/>
                  </a:ext>
                </a:extLst>
              </a:tr>
              <a:tr h="454083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1" u="none" strike="noStrike" dirty="0">
                          <a:effectLst/>
                        </a:rPr>
                        <a:t>American, Coffee and Tea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1010573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7984DD41-055F-4EC7-AEEF-F51B55F07B57}"/>
              </a:ext>
            </a:extLst>
          </p:cNvPr>
          <p:cNvSpPr txBox="1"/>
          <p:nvPr/>
        </p:nvSpPr>
        <p:spPr>
          <a:xfrm>
            <a:off x="801548" y="977529"/>
            <a:ext cx="491634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dirty="0"/>
              <a:t>Once you are aware of your competitors, it is crucial to determine which cuisines you will be serving before opening your restaurant. There are a number of elements that could influence choice of cuisine. 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AFBE9D-D6FE-4AD4-A313-599CF0982C1C}"/>
              </a:ext>
            </a:extLst>
          </p:cNvPr>
          <p:cNvSpPr txBox="1"/>
          <p:nvPr/>
        </p:nvSpPr>
        <p:spPr>
          <a:xfrm>
            <a:off x="1911853" y="3740861"/>
            <a:ext cx="60940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The cuisines ranked in the top ten 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09D0817-723F-49D6-8D14-C462331D220D}"/>
              </a:ext>
            </a:extLst>
          </p:cNvPr>
          <p:cNvCxnSpPr/>
          <p:nvPr/>
        </p:nvCxnSpPr>
        <p:spPr>
          <a:xfrm>
            <a:off x="5806633" y="3925527"/>
            <a:ext cx="509286" cy="0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Double Brace 10">
            <a:extLst>
              <a:ext uri="{FF2B5EF4-FFF2-40B4-BE49-F238E27FC236}">
                <a16:creationId xmlns:a16="http://schemas.microsoft.com/office/drawing/2014/main" id="{DE75B037-8387-498B-BEDF-B58A7BE9ED5B}"/>
              </a:ext>
            </a:extLst>
          </p:cNvPr>
          <p:cNvSpPr/>
          <p:nvPr/>
        </p:nvSpPr>
        <p:spPr>
          <a:xfrm>
            <a:off x="6457226" y="1592639"/>
            <a:ext cx="4916346" cy="4722469"/>
          </a:xfrm>
          <a:prstGeom prst="bracePair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15693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F52A059-D23D-4AC8-BCD1-C96660DDC5C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1311580"/>
              </p:ext>
            </p:extLst>
          </p:nvPr>
        </p:nvGraphicFramePr>
        <p:xfrm>
          <a:off x="3032566" y="2456478"/>
          <a:ext cx="8830519" cy="38543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C283E1E-4003-4475-83C1-607128FA3DAE}"/>
              </a:ext>
            </a:extLst>
          </p:cNvPr>
          <p:cNvSpPr txBox="1"/>
          <p:nvPr/>
        </p:nvSpPr>
        <p:spPr>
          <a:xfrm>
            <a:off x="3761838" y="1817490"/>
            <a:ext cx="76016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Let's now examine how the data responds to these factors in terms of rating. 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5179D4-69B0-4014-B6AB-4B9C4037C5A3}"/>
              </a:ext>
            </a:extLst>
          </p:cNvPr>
          <p:cNvSpPr txBox="1"/>
          <p:nvPr/>
        </p:nvSpPr>
        <p:spPr>
          <a:xfrm>
            <a:off x="292261" y="439839"/>
            <a:ext cx="411769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In addition to providing excellent food, we also need to consider providing basic but crucial services for our customers, such an online ordering system and a way to reserve tables.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477835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221</TotalTime>
  <Words>551</Words>
  <Application>Microsoft Office PowerPoint</Application>
  <PresentationFormat>Widescreen</PresentationFormat>
  <Paragraphs>65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Century Gothic</vt:lpstr>
      <vt:lpstr>Wingdings 3</vt:lpstr>
      <vt:lpstr>Ion</vt:lpstr>
      <vt:lpstr>Excel Project </vt:lpstr>
      <vt:lpstr>Introduction </vt:lpstr>
      <vt:lpstr>PowerPoint Presentation</vt:lpstr>
      <vt:lpstr>PowerPoint Presentation</vt:lpstr>
      <vt:lpstr>Before we get confused with in which country we have to start a Restaurant. Let's look at this chart,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Excel Project </dc:title>
  <dc:creator>Varun K G</dc:creator>
  <cp:lastModifiedBy>Varun K G</cp:lastModifiedBy>
  <cp:revision>11</cp:revision>
  <dcterms:created xsi:type="dcterms:W3CDTF">2023-12-19T13:31:08Z</dcterms:created>
  <dcterms:modified xsi:type="dcterms:W3CDTF">2023-12-19T17:12:08Z</dcterms:modified>
</cp:coreProperties>
</file>