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9" r:id="rId4"/>
    <p:sldId id="260" r:id="rId5"/>
    <p:sldId id="261"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61E09D3-AA96-4B2D-A99A-46BD43FD2136}"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1899012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E09D3-AA96-4B2D-A99A-46BD43FD2136}"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3511273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1E09D3-AA96-4B2D-A99A-46BD43FD2136}"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4081074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1E09D3-AA96-4B2D-A99A-46BD43FD2136}"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57351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1E09D3-AA96-4B2D-A99A-46BD43FD2136}"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2223752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1E09D3-AA96-4B2D-A99A-46BD43FD2136}" type="datetimeFigureOut">
              <a:rPr lang="en-US" smtClean="0"/>
              <a:t>4/24/2022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2812276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1E09D3-AA96-4B2D-A99A-46BD43FD2136}" type="datetimeFigureOut">
              <a:rPr lang="en-US" smtClean="0"/>
              <a:t>4/24/2022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773260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1E09D3-AA96-4B2D-A99A-46BD43FD2136}"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1696795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1E09D3-AA96-4B2D-A99A-46BD43FD2136}"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1212890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61E09D3-AA96-4B2D-A99A-46BD43FD2136}"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1555139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1E09D3-AA96-4B2D-A99A-46BD43FD2136}"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206313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1E09D3-AA96-4B2D-A99A-46BD43FD2136}"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130798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1E09D3-AA96-4B2D-A99A-46BD43FD2136}"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202280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61E09D3-AA96-4B2D-A99A-46BD43FD2136}" type="datetimeFigureOut">
              <a:rPr lang="en-US" smtClean="0"/>
              <a:t>4/24/2022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35177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1E09D3-AA96-4B2D-A99A-46BD43FD2136}" type="datetimeFigureOut">
              <a:rPr lang="en-US" smtClean="0"/>
              <a:t>4/24/2022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74807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61E09D3-AA96-4B2D-A99A-46BD43FD2136}" type="datetimeFigureOut">
              <a:rPr lang="en-US" smtClean="0"/>
              <a:t>4/24/2022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682150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E09D3-AA96-4B2D-A99A-46BD43FD2136}"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72DA19-A9B4-426F-B91A-CEAA1D5AC8E6}" type="slidenum">
              <a:rPr lang="en-US" smtClean="0"/>
              <a:t>‹#›</a:t>
            </a:fld>
            <a:endParaRPr lang="en-US"/>
          </a:p>
        </p:txBody>
      </p:sp>
    </p:spTree>
    <p:extLst>
      <p:ext uri="{BB962C8B-B14F-4D97-AF65-F5344CB8AC3E}">
        <p14:creationId xmlns:p14="http://schemas.microsoft.com/office/powerpoint/2010/main" val="3465980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1E09D3-AA96-4B2D-A99A-46BD43FD2136}" type="datetimeFigureOut">
              <a:rPr lang="en-US" smtClean="0"/>
              <a:t>4/24/2022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572DA19-A9B4-426F-B91A-CEAA1D5AC8E6}" type="slidenum">
              <a:rPr lang="en-US" smtClean="0"/>
              <a:t>‹#›</a:t>
            </a:fld>
            <a:endParaRPr lang="en-US"/>
          </a:p>
        </p:txBody>
      </p:sp>
    </p:spTree>
    <p:extLst>
      <p:ext uri="{BB962C8B-B14F-4D97-AF65-F5344CB8AC3E}">
        <p14:creationId xmlns:p14="http://schemas.microsoft.com/office/powerpoint/2010/main" val="2562115058"/>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youtube.com/watch?v=PrkiRVcrxOs" TargetMode="External"/><Relationship Id="rId3" Type="http://schemas.openxmlformats.org/officeDocument/2006/relationships/hyperlink" Target="https://www.kaggle.com/uciml/sms-spam-collection-dataset" TargetMode="External"/><Relationship Id="rId7" Type="http://schemas.openxmlformats.org/officeDocument/2006/relationships/hyperlink" Target="https://www.mygreatlearning.com/blog/multinomial-naive-bayes-explained/" TargetMode="External"/><Relationship Id="rId2" Type="http://schemas.openxmlformats.org/officeDocument/2006/relationships/hyperlink" Target="https://github.com/varunkmr038/Sms-Spam-Detection" TargetMode="External"/><Relationship Id="rId1" Type="http://schemas.openxmlformats.org/officeDocument/2006/relationships/slideLayout" Target="../slideLayouts/slideLayout2.xml"/><Relationship Id="rId6" Type="http://schemas.openxmlformats.org/officeDocument/2006/relationships/hyperlink" Target="https://medium.com/%40cmukesh8688/tf-idf-vectorizer-scikit-learn-dbc0244a911a" TargetMode="External"/><Relationship Id="rId5" Type="http://schemas.openxmlformats.org/officeDocument/2006/relationships/hyperlink" Target="https://www.analyticsvidhya.com/blog/2021/06/must-known-techniques-for-text-preprocessing-in-nlp/" TargetMode="External"/><Relationship Id="rId4" Type="http://schemas.openxmlformats.org/officeDocument/2006/relationships/hyperlink" Target="https://en.wikipedia.org/wiki/Naive_Bayes_classifi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1964304"/>
            <a:ext cx="8647688"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sng"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u="sng" dirty="0">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sng"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Times New Roman" panose="02020603050405020304" pitchFamily="18" charset="0"/>
              <a:ea typeface="Arial" panose="020B0604020202020204" pitchFamily="34" charset="0"/>
              <a:cs typeface="Times New Roman" panose="02020603050405020304" pitchFamily="18" charset="0"/>
            </a:endParaRPr>
          </a:p>
          <a:p>
            <a:pPr lvl="8" algn="ctr" eaLnBrk="0" fontAlgn="base" hangingPunct="0">
              <a:spcBef>
                <a:spcPct val="0"/>
              </a:spcBef>
              <a:spcAft>
                <a:spcPct val="0"/>
              </a:spcAft>
            </a:pPr>
            <a:endParaRPr kumimoji="0" lang="en-US" altLang="en-US" sz="1400" b="1" i="0"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lvl="8" algn="ctr" eaLnBrk="0" fontAlgn="base" hangingPunct="0">
              <a:spcBef>
                <a:spcPct val="0"/>
              </a:spcBef>
              <a:spcAft>
                <a:spcPct val="0"/>
              </a:spcAft>
            </a:pPr>
            <a:endParaRPr lang="en-US" altLang="en-US" sz="1400" b="1" dirty="0">
              <a:latin typeface="Times New Roman" panose="02020603050405020304" pitchFamily="18" charset="0"/>
              <a:ea typeface="Arial" panose="020B0604020202020204" pitchFamily="34" charset="0"/>
              <a:cs typeface="Times New Roman" panose="02020603050405020304" pitchFamily="18" charset="0"/>
            </a:endParaRPr>
          </a:p>
          <a:p>
            <a:pPr lvl="8" algn="ctr" eaLnBrk="0" fontAlgn="base" hangingPunct="0">
              <a:spcBef>
                <a:spcPct val="0"/>
              </a:spcBef>
              <a:spcAft>
                <a:spcPct val="0"/>
              </a:spcAft>
            </a:pPr>
            <a:endParaRPr kumimoji="0" lang="en-US" altLang="en-US" sz="1400" b="1" i="0"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lvl="7" algn="ctr" eaLnBrk="0" fontAlgn="base" hangingPunct="0">
              <a:spcBef>
                <a:spcPct val="0"/>
              </a:spcBef>
              <a:spcAft>
                <a:spcPct val="0"/>
              </a:spcAft>
            </a:pPr>
            <a:endParaRPr lang="en-US" altLang="en-US" sz="1400" b="1" dirty="0">
              <a:latin typeface="Times New Roman" panose="02020603050405020304" pitchFamily="18" charset="0"/>
              <a:ea typeface="Arial" panose="020B0604020202020204" pitchFamily="34" charset="0"/>
              <a:cs typeface="Times New Roman" panose="02020603050405020304" pitchFamily="18" charset="0"/>
            </a:endParaRPr>
          </a:p>
          <a:p>
            <a:pPr lvl="5" algn="ctr" eaLnBrk="0" fontAlgn="base" hangingPunct="0">
              <a:spcBef>
                <a:spcPct val="0"/>
              </a:spcBef>
              <a:spcAft>
                <a:spcPct val="0"/>
              </a:spcAft>
            </a:pPr>
            <a:r>
              <a:rPr kumimoji="0" lang="en-US" altLang="en-US" sz="1400" b="1" i="0"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en-US" b="1" dirty="0" smtClean="0">
                <a:latin typeface="Times New Roman" panose="02020603050405020304" pitchFamily="18" charset="0"/>
                <a:ea typeface="Arial" panose="020B0604020202020204" pitchFamily="34" charset="0"/>
                <a:cs typeface="Times New Roman" panose="02020603050405020304" pitchFamily="18" charset="0"/>
              </a:rPr>
              <a:t>Artificial Intelligence and Expert Systems </a:t>
            </a:r>
            <a:r>
              <a:rPr lang="en-US" altLang="en-US" b="1" dirty="0" smtClean="0">
                <a:latin typeface="Times New Roman" panose="02020603050405020304" pitchFamily="18" charset="0"/>
                <a:ea typeface="Arial" panose="020B0604020202020204" pitchFamily="34" charset="0"/>
                <a:cs typeface="Times New Roman" panose="02020603050405020304" pitchFamily="18" charset="0"/>
              </a:rPr>
              <a:t>(</a:t>
            </a:r>
            <a:r>
              <a:rPr lang="en-US" altLang="en-US" b="1" dirty="0" smtClean="0">
                <a:latin typeface="Times New Roman" panose="02020603050405020304" pitchFamily="18" charset="0"/>
                <a:ea typeface="Arial" panose="020B0604020202020204" pitchFamily="34" charset="0"/>
                <a:cs typeface="Times New Roman" panose="02020603050405020304" pitchFamily="18" charset="0"/>
              </a:rPr>
              <a:t>IT-306)  </a:t>
            </a:r>
            <a:r>
              <a:rPr lang="en-US" altLang="en-US" b="1" dirty="0" smtClean="0">
                <a:latin typeface="Times New Roman" panose="02020603050405020304" pitchFamily="18" charset="0"/>
                <a:ea typeface="Arial" panose="020B0604020202020204" pitchFamily="34" charset="0"/>
                <a:cs typeface="Times New Roman" panose="02020603050405020304" pitchFamily="18" charset="0"/>
              </a:rPr>
              <a:t>Project</a:t>
            </a:r>
            <a:endParaRPr kumimoji="0" lang="en-US" altLang="en-US" sz="1000" b="0" i="0" strike="noStrike" cap="none" normalizeH="0" baseline="0" dirty="0" smtClean="0">
              <a:ln>
                <a:noFill/>
              </a:ln>
              <a:solidFill>
                <a:schemeClr val="tx1"/>
              </a:solidFill>
              <a:effectLst/>
            </a:endParaRPr>
          </a:p>
          <a:p>
            <a:pPr lvl="5" algn="ctr" eaLnBrk="0" fontAlgn="base" hangingPunct="0">
              <a:spcBef>
                <a:spcPct val="0"/>
              </a:spcBef>
              <a:spcAft>
                <a:spcPct val="0"/>
              </a:spcAft>
            </a:pPr>
            <a:r>
              <a:rPr kumimoji="0" lang="en-US" altLang="en-US" sz="24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en-US" sz="2400" b="1" dirty="0" smtClean="0">
                <a:latin typeface="Times New Roman" panose="02020603050405020304" pitchFamily="18" charset="0"/>
                <a:ea typeface="Arial" panose="020B0604020202020204" pitchFamily="34" charset="0"/>
                <a:cs typeface="Times New Roman" panose="02020603050405020304" pitchFamily="18" charset="0"/>
              </a:rPr>
              <a:t>SMS SPAM DETECTION</a:t>
            </a:r>
            <a:r>
              <a:rPr kumimoji="0" lang="en-US" altLang="en-US"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r>
            <a:br>
              <a:rPr kumimoji="0" lang="en-US" altLang="en-US"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r>
              <a:rPr kumimoji="0" lang="en-US" altLang="en-US"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r>
            <a:br>
              <a:rPr kumimoji="0" lang="en-US" altLang="en-US"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endParaRPr kumimoji="0" lang="en-US" altLang="en-US" sz="800" b="0" i="0" u="none" strike="noStrike" cap="none" normalizeH="0" baseline="0" dirty="0" smtClean="0">
              <a:ln>
                <a:noFill/>
              </a:ln>
              <a:solidFill>
                <a:schemeClr val="tx1"/>
              </a:solidFill>
              <a:effectLst/>
            </a:endParaRPr>
          </a:p>
          <a:p>
            <a:pPr lvl="8" algn="ctr" eaLnBrk="0" fontAlgn="base" hangingPunct="0">
              <a:spcBef>
                <a:spcPct val="0"/>
              </a:spcBef>
              <a:spcAft>
                <a:spcPct val="0"/>
              </a:spcAft>
            </a:pPr>
            <a:r>
              <a:rPr kumimoji="0" lang="en-US" altLang="en-US" sz="19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Under supervision of</a:t>
            </a:r>
            <a:r>
              <a:rPr kumimoji="0" lang="en-US" altLang="en-US" sz="1900" b="1" i="0" u="none" strike="noStrike" cap="none" normalizeH="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kumimoji="0" lang="en-US" altLang="en-US" sz="1900" b="1" i="0" u="none" strike="noStrike" cap="none" normalizeH="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en-US" sz="1900" b="1" dirty="0" smtClean="0">
                <a:latin typeface="Times New Roman" panose="02020603050405020304" pitchFamily="18" charset="0"/>
                <a:ea typeface="Arial" panose="020B0604020202020204" pitchFamily="34" charset="0"/>
                <a:cs typeface="Times New Roman" panose="02020603050405020304" pitchFamily="18" charset="0"/>
              </a:rPr>
              <a:t>Prof.</a:t>
            </a:r>
            <a:r>
              <a:rPr kumimoji="0" lang="en-US" altLang="en-US" sz="1900" b="1" i="0" u="none" strike="noStrike" cap="none" normalizeH="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altLang="en-US" sz="2000" b="1" dirty="0"/>
              <a:t>R</a:t>
            </a:r>
            <a:r>
              <a:rPr lang="en-US" sz="2000" b="1" dirty="0" smtClean="0"/>
              <a:t>eena </a:t>
            </a:r>
            <a:r>
              <a:rPr lang="en-US" sz="2000" b="1" dirty="0" err="1" smtClean="0"/>
              <a:t>Tripathi</a:t>
            </a:r>
            <a:r>
              <a:rPr kumimoji="0" lang="en-US" altLang="en-US" sz="1900" b="1" i="0" u="none" strike="noStrike" cap="none" normalizeH="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endParaRPr kumimoji="0" lang="en-US" altLang="en-US" sz="800" b="1" i="0" u="none" strike="noStrike" cap="none" normalizeH="0" baseline="0" dirty="0" smtClean="0">
              <a:ln>
                <a:noFill/>
              </a:ln>
              <a:solidFill>
                <a:schemeClr val="tx1"/>
              </a:solidFill>
              <a:effectLst/>
            </a:endParaRPr>
          </a:p>
          <a:p>
            <a:pPr lvl="8" eaLnBrk="0" fontAlgn="base" hangingPunct="0">
              <a:spcBef>
                <a:spcPct val="0"/>
              </a:spcBef>
              <a:spcAft>
                <a:spcPct val="0"/>
              </a:spcAft>
            </a:pPr>
            <a:r>
              <a:rPr kumimoji="0" lang="en-US" altLang="en-US" sz="1900" b="1" i="0" u="sng"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t>
            </a:r>
            <a:endParaRPr kumimoji="0" lang="en-US" altLang="en-US" sz="800" b="0" i="0" u="none" strike="noStrike" cap="none" normalizeH="0" baseline="0" dirty="0" smtClean="0">
              <a:ln>
                <a:noFill/>
              </a:ln>
              <a:solidFill>
                <a:schemeClr val="tx1"/>
              </a:solidFill>
              <a:effectLst/>
            </a:endParaRPr>
          </a:p>
          <a:p>
            <a:pPr lvl="8"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1025" name="im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5901" y="2064545"/>
            <a:ext cx="2546263" cy="254073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4016073" y="2595040"/>
            <a:ext cx="415985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a:latin typeface="Times New Roman" panose="02020603050405020304" pitchFamily="18" charset="0"/>
              <a:ea typeface="Arial" panose="020B0604020202020204" pitchFamily="34" charset="0"/>
              <a:cs typeface="Times New Roman" panose="02020603050405020304" pitchFamily="18" charset="0"/>
            </a:endParaRPr>
          </a:p>
          <a:p>
            <a:pPr lvl="3" algn="ctr" eaLnBrk="0" fontAlgn="base" hangingPunct="0">
              <a:spcBef>
                <a:spcPct val="0"/>
              </a:spcBef>
              <a:spcAft>
                <a:spcPct val="0"/>
              </a:spcAft>
            </a:pPr>
            <a:endParaRPr lang="en-US" altLang="en-US" sz="1600" b="1" dirty="0">
              <a:latin typeface="Times New Roman" panose="02020603050405020304" pitchFamily="18" charset="0"/>
              <a:ea typeface="Arial" panose="020B0604020202020204" pitchFamily="34" charset="0"/>
              <a:cs typeface="Times New Roman" panose="02020603050405020304" pitchFamily="18" charset="0"/>
            </a:endParaRPr>
          </a:p>
          <a:p>
            <a:pPr algn="ctr" eaLnBrk="0" fontAlgn="base" hangingPunct="0">
              <a:spcBef>
                <a:spcPct val="0"/>
              </a:spcBef>
              <a:spcAft>
                <a:spcPct val="0"/>
              </a:spcAf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Submitted by </a:t>
            </a:r>
            <a:endParaRPr kumimoji="0" lang="en-US" altLang="en-US" sz="800" b="0" i="0" u="none" strike="noStrike" cap="none" normalizeH="0" baseline="0" dirty="0" smtClean="0">
              <a:ln>
                <a:noFill/>
              </a:ln>
              <a:solidFill>
                <a:schemeClr val="tx1"/>
              </a:solidFill>
              <a:effectLst/>
            </a:endParaRPr>
          </a:p>
          <a:p>
            <a:pPr algn="ctr" eaLnBrk="0" fontAlgn="base" hangingPunct="0">
              <a:spcBef>
                <a:spcPct val="0"/>
              </a:spcBef>
              <a:spcAft>
                <a:spcPct val="0"/>
              </a:spcAf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Varun Kumar 2K19/IT/140</a:t>
            </a:r>
            <a:endParaRPr kumimoji="0" lang="en-US" altLang="en-US" sz="800" b="0" i="0" u="none" strike="noStrike" cap="none" normalizeH="0" baseline="0" dirty="0" smtClean="0">
              <a:ln>
                <a:noFill/>
              </a:ln>
              <a:solidFill>
                <a:schemeClr val="tx1"/>
              </a:solidFill>
              <a:effectLst/>
            </a:endParaRPr>
          </a:p>
          <a:p>
            <a:pPr algn="ctr" eaLnBrk="0" fontAlgn="base" hangingPunct="0">
              <a:spcBef>
                <a:spcPct val="0"/>
              </a:spcBef>
              <a:spcAft>
                <a:spcPct val="0"/>
              </a:spcAft>
            </a:pPr>
            <a:r>
              <a:rPr kumimoji="0" lang="en-US" altLang="en-US" sz="1600" b="1" i="0" u="none" strike="noStrike" cap="none" normalizeH="0" baseline="0" dirty="0" err="1"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Yashit</a:t>
            </a: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Kumar 2K19/IT/149</a:t>
            </a:r>
            <a:endParaRPr kumimoji="0" lang="en-US" altLang="en-US" sz="800" b="0" i="0" u="none" strike="noStrike" cap="none" normalizeH="0" baseline="0" dirty="0" smtClean="0">
              <a:ln>
                <a:noFill/>
              </a:ln>
              <a:solidFill>
                <a:schemeClr val="tx1"/>
              </a:solidFill>
              <a:effectLst/>
            </a:endParaRPr>
          </a:p>
          <a:p>
            <a:pPr algn="ctr" eaLnBrk="0" fontAlgn="base" hangingPunct="0">
              <a:spcBef>
                <a:spcPct val="0"/>
              </a:spcBef>
              <a:spcAft>
                <a:spcPct val="0"/>
              </a:spcAf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Department of Information Technology, DTU​</a:t>
            </a: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r>
            <a:br>
              <a:rPr kumimoji="0" lang="en-US" altLang="en-US" sz="14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r>
            <a:br>
              <a:rPr kumimoji="0" lang="en-US" altLang="en-US" sz="1400" b="1" i="0" u="none" strike="noStrike" cap="none" normalizeH="0" baseline="0" dirty="0" smtClean="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48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4672"/>
            <a:ext cx="10515600" cy="6383547"/>
          </a:xfrm>
        </p:spPr>
        <p:txBody>
          <a:bodyPr>
            <a:normAutofit/>
          </a:bodyPr>
          <a:lstStyle/>
          <a:p>
            <a:pPr marL="0" indent="0" algn="ctr" fontAlgn="base">
              <a:buNone/>
            </a:pPr>
            <a:r>
              <a:rPr lang="en-US" sz="3000" b="1" dirty="0" smtClean="0"/>
              <a:t>Introduction</a:t>
            </a:r>
            <a:endParaRPr lang="en-US" sz="3000" b="1" dirty="0"/>
          </a:p>
          <a:p>
            <a:pPr marL="0" indent="0">
              <a:buNone/>
            </a:pPr>
            <a:endParaRPr lang="en-US" sz="1600" b="1" dirty="0" smtClean="0"/>
          </a:p>
          <a:p>
            <a:pPr lvl="0"/>
            <a:r>
              <a:rPr lang="en-GB" sz="1600" dirty="0"/>
              <a:t>In today’s globalized world, </a:t>
            </a:r>
            <a:r>
              <a:rPr lang="en-GB" sz="1600" dirty="0" err="1"/>
              <a:t>sms</a:t>
            </a:r>
            <a:r>
              <a:rPr lang="en-GB" sz="1600" dirty="0"/>
              <a:t> is a primary source of communication. This communication can vary from personal, business, corporate to government. </a:t>
            </a:r>
            <a:endParaRPr lang="en-US" sz="1600" dirty="0"/>
          </a:p>
          <a:p>
            <a:pPr marL="0" indent="0">
              <a:buNone/>
            </a:pPr>
            <a:endParaRPr lang="en-US" sz="1600" dirty="0"/>
          </a:p>
          <a:p>
            <a:pPr lvl="0"/>
            <a:r>
              <a:rPr lang="en-GB" sz="1600" dirty="0"/>
              <a:t>With the rapid increase in email usage, there has also been increase in the SPAM </a:t>
            </a:r>
            <a:r>
              <a:rPr lang="en-GB" sz="1600" dirty="0" err="1"/>
              <a:t>sms</a:t>
            </a:r>
            <a:r>
              <a:rPr lang="en-GB" sz="1600" dirty="0"/>
              <a:t>. SPAM </a:t>
            </a:r>
            <a:r>
              <a:rPr lang="en-GB" sz="1600" dirty="0" err="1"/>
              <a:t>sms</a:t>
            </a:r>
            <a:r>
              <a:rPr lang="en-GB" sz="1600" dirty="0"/>
              <a:t>, also known as junk </a:t>
            </a:r>
            <a:r>
              <a:rPr lang="en-GB" sz="1600" dirty="0" err="1"/>
              <a:t>sms</a:t>
            </a:r>
            <a:r>
              <a:rPr lang="en-GB" sz="1600" dirty="0"/>
              <a:t> involves nearly identical messages sent to numerous recipients by email. </a:t>
            </a:r>
            <a:endParaRPr lang="en-US" sz="1600" dirty="0"/>
          </a:p>
          <a:p>
            <a:pPr marL="0" indent="0">
              <a:buNone/>
            </a:pPr>
            <a:endParaRPr lang="en-US" sz="1600" dirty="0"/>
          </a:p>
          <a:p>
            <a:pPr lvl="0"/>
            <a:r>
              <a:rPr lang="en-GB" sz="1600" dirty="0"/>
              <a:t>Apart from being annoying, spam </a:t>
            </a:r>
            <a:r>
              <a:rPr lang="en-GB" sz="1600" dirty="0" err="1"/>
              <a:t>sms</a:t>
            </a:r>
            <a:r>
              <a:rPr lang="en-GB" sz="1600" dirty="0"/>
              <a:t> can also pose a security threat to computer system. It is estimated that spam cost businesses on the order of $100 billion in 2007. </a:t>
            </a:r>
            <a:endParaRPr lang="en-US" sz="1600" dirty="0"/>
          </a:p>
          <a:p>
            <a:endParaRPr lang="en-US" sz="1600" dirty="0"/>
          </a:p>
          <a:p>
            <a:pPr lvl="0"/>
            <a:r>
              <a:rPr lang="en-GB" sz="1600" dirty="0"/>
              <a:t>In this project, we use text </a:t>
            </a:r>
            <a:r>
              <a:rPr lang="en-GB" sz="1600" dirty="0" err="1"/>
              <a:t>preprocessing</a:t>
            </a:r>
            <a:r>
              <a:rPr lang="en-GB" sz="1600" dirty="0"/>
              <a:t> using natural language processing  to perform  spam filtering to use emails effectively. </a:t>
            </a:r>
            <a:endParaRPr lang="en-US" sz="1600" dirty="0"/>
          </a:p>
          <a:p>
            <a:endParaRPr lang="en-US" sz="1600" dirty="0"/>
          </a:p>
          <a:p>
            <a:pPr lvl="0"/>
            <a:r>
              <a:rPr lang="en-GB" sz="1600" dirty="0"/>
              <a:t>We try to identify patterns using Different classification algorithms to enable us classify the </a:t>
            </a:r>
            <a:r>
              <a:rPr lang="en-GB" sz="1600" dirty="0" err="1"/>
              <a:t>sms</a:t>
            </a:r>
            <a:r>
              <a:rPr lang="en-GB" sz="1600" dirty="0"/>
              <a:t> as HAM or SPAM. Mainly using Naïve Byes classifier which is working best to predict spam or not.</a:t>
            </a:r>
            <a:endParaRPr lang="en-US" sz="1600" dirty="0"/>
          </a:p>
          <a:p>
            <a:pPr marL="0" indent="0" fontAlgn="base">
              <a:buNone/>
            </a:pPr>
            <a:endParaRPr lang="en-US" sz="1600" dirty="0" smtClean="0"/>
          </a:p>
          <a:p>
            <a:pPr marL="0" indent="0">
              <a:buNone/>
            </a:pPr>
            <a:endParaRPr lang="en-US" dirty="0"/>
          </a:p>
          <a:p>
            <a:endParaRPr lang="en-US" b="1" dirty="0"/>
          </a:p>
          <a:p>
            <a:endParaRPr lang="en-US" dirty="0"/>
          </a:p>
        </p:txBody>
      </p:sp>
    </p:spTree>
    <p:extLst>
      <p:ext uri="{BB962C8B-B14F-4D97-AF65-F5344CB8AC3E}">
        <p14:creationId xmlns:p14="http://schemas.microsoft.com/office/powerpoint/2010/main" val="122184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4672"/>
            <a:ext cx="10515600" cy="6383547"/>
          </a:xfrm>
        </p:spPr>
        <p:txBody>
          <a:bodyPr>
            <a:normAutofit fontScale="92500" lnSpcReduction="10000"/>
          </a:bodyPr>
          <a:lstStyle/>
          <a:p>
            <a:pPr marL="0" indent="0" algn="ctr">
              <a:buNone/>
            </a:pPr>
            <a:r>
              <a:rPr lang="en-US" sz="3500" b="1" dirty="0"/>
              <a:t>IMPLEMENTATION DETAILS</a:t>
            </a:r>
            <a:endParaRPr lang="en-US" sz="3500" dirty="0"/>
          </a:p>
          <a:p>
            <a:pPr marL="0" indent="0">
              <a:buNone/>
            </a:pPr>
            <a:endParaRPr lang="en-US" sz="1600" b="1" dirty="0" smtClean="0"/>
          </a:p>
          <a:p>
            <a:r>
              <a:rPr lang="en-US" sz="1600" dirty="0"/>
              <a:t>The main objectives of this Project are as follows</a:t>
            </a:r>
            <a:r>
              <a:rPr lang="en-US" sz="1600" dirty="0" smtClean="0"/>
              <a:t>:</a:t>
            </a:r>
            <a:endParaRPr lang="en-US" sz="1600" dirty="0"/>
          </a:p>
          <a:p>
            <a:pPr lvl="0"/>
            <a:r>
              <a:rPr lang="en-US" sz="1600" dirty="0"/>
              <a:t>To apply data preprocessing and preparation techniques in order to obtain clean data</a:t>
            </a:r>
          </a:p>
          <a:p>
            <a:pPr lvl="0"/>
            <a:r>
              <a:rPr lang="en-US" sz="1600" dirty="0"/>
              <a:t>Creating word dictionary and Feature extraction process</a:t>
            </a:r>
          </a:p>
          <a:p>
            <a:pPr lvl="0"/>
            <a:r>
              <a:rPr lang="en-US" sz="1600" dirty="0"/>
              <a:t>To build machine learning models able to predict whether message is spam or not.</a:t>
            </a:r>
          </a:p>
          <a:p>
            <a:pPr lvl="0"/>
            <a:r>
              <a:rPr lang="en-US" sz="1600" dirty="0"/>
              <a:t>To analyze and compare models performance in order to choose the best model</a:t>
            </a:r>
          </a:p>
          <a:p>
            <a:pPr marL="0" indent="0">
              <a:buNone/>
            </a:pPr>
            <a:endParaRPr lang="en-US" sz="1600" b="1" dirty="0"/>
          </a:p>
          <a:p>
            <a:pPr marL="0" indent="0">
              <a:buNone/>
            </a:pPr>
            <a:endParaRPr lang="en-US" sz="1600" b="1" dirty="0" smtClean="0"/>
          </a:p>
          <a:p>
            <a:pPr marL="0" indent="0">
              <a:buNone/>
            </a:pPr>
            <a:r>
              <a:rPr lang="en-US" sz="1600" b="1" dirty="0" smtClean="0"/>
              <a:t>Datasets </a:t>
            </a:r>
            <a:r>
              <a:rPr lang="en-US" sz="1600" b="1" dirty="0"/>
              <a:t>: - </a:t>
            </a:r>
            <a:endParaRPr lang="en-US" sz="1600" dirty="0"/>
          </a:p>
          <a:p>
            <a:r>
              <a:rPr lang="en-US" sz="1600" dirty="0"/>
              <a:t>The Dataset we used  is a set of SMS tagged messages that have been collected for SMS Spam research. It contains one set of SMS messages in English of 5,574 messages, tagged according being ham (legitimate) or spam.</a:t>
            </a:r>
          </a:p>
          <a:p>
            <a:pPr fontAlgn="base"/>
            <a:r>
              <a:rPr lang="en-US" sz="1600" dirty="0"/>
              <a:t>Dataset contain one message per line. Each line is composed by two columns: v1 contains the label (ham or spam) and v2 contains the raw text</a:t>
            </a:r>
            <a:r>
              <a:rPr lang="en-US" sz="1600" dirty="0" smtClean="0"/>
              <a:t>.</a:t>
            </a:r>
            <a:endParaRPr lang="en-US" sz="1600" dirty="0"/>
          </a:p>
          <a:p>
            <a:pPr marL="0" lvl="0" indent="0">
              <a:buNone/>
            </a:pPr>
            <a:endParaRPr lang="en-GB" sz="1600" b="1" dirty="0" smtClean="0"/>
          </a:p>
          <a:p>
            <a:pPr marL="0" lvl="0" indent="0">
              <a:buNone/>
            </a:pPr>
            <a:r>
              <a:rPr lang="en-GB" sz="1600" b="1" dirty="0" smtClean="0"/>
              <a:t>Data </a:t>
            </a:r>
            <a:r>
              <a:rPr lang="en-GB" sz="1600" b="1" dirty="0"/>
              <a:t>Cleaning  and Analysis : - </a:t>
            </a:r>
            <a:endParaRPr lang="en-US" sz="1600" dirty="0"/>
          </a:p>
          <a:p>
            <a:r>
              <a:rPr lang="en-GB" sz="1600" dirty="0"/>
              <a:t>We are going to make use of NLTK for processing the messages, </a:t>
            </a:r>
            <a:r>
              <a:rPr lang="en-GB" sz="1600" dirty="0" err="1"/>
              <a:t>WordCloud</a:t>
            </a:r>
            <a:r>
              <a:rPr lang="en-GB" sz="1600" dirty="0"/>
              <a:t> and </a:t>
            </a:r>
            <a:r>
              <a:rPr lang="en-GB" sz="1600" dirty="0" err="1"/>
              <a:t>matplotlib</a:t>
            </a:r>
            <a:r>
              <a:rPr lang="en-GB" sz="1600" dirty="0"/>
              <a:t> for visualization and pandas for loading data, </a:t>
            </a:r>
            <a:r>
              <a:rPr lang="en-GB" sz="1600" dirty="0" err="1"/>
              <a:t>NumPy</a:t>
            </a:r>
            <a:r>
              <a:rPr lang="en-GB" sz="1600" dirty="0"/>
              <a:t> for generating random probabilities for train-test split</a:t>
            </a:r>
            <a:r>
              <a:rPr lang="en-GB" sz="1600" dirty="0" smtClean="0"/>
              <a:t>.</a:t>
            </a:r>
            <a:r>
              <a:rPr lang="en-GB" sz="1600" b="1" dirty="0"/>
              <a:t> </a:t>
            </a:r>
            <a:endParaRPr lang="en-US" sz="1600" dirty="0"/>
          </a:p>
          <a:p>
            <a:pPr marL="0" indent="0">
              <a:buNone/>
            </a:pPr>
            <a:endParaRPr lang="en-US" sz="1600" dirty="0"/>
          </a:p>
          <a:p>
            <a:pPr marL="0" indent="0" fontAlgn="base">
              <a:buNone/>
            </a:pPr>
            <a:endParaRPr lang="en-US" sz="1600" dirty="0" smtClean="0"/>
          </a:p>
          <a:p>
            <a:pPr marL="0" indent="0">
              <a:buNone/>
            </a:pPr>
            <a:endParaRPr lang="en-US" dirty="0"/>
          </a:p>
          <a:p>
            <a:endParaRPr lang="en-US" b="1" dirty="0"/>
          </a:p>
          <a:p>
            <a:endParaRPr lang="en-US" dirty="0"/>
          </a:p>
        </p:txBody>
      </p:sp>
    </p:spTree>
    <p:extLst>
      <p:ext uri="{BB962C8B-B14F-4D97-AF65-F5344CB8AC3E}">
        <p14:creationId xmlns:p14="http://schemas.microsoft.com/office/powerpoint/2010/main" val="2663735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6826" y="284672"/>
            <a:ext cx="10515600" cy="6383547"/>
          </a:xfrm>
        </p:spPr>
        <p:txBody>
          <a:bodyPr>
            <a:normAutofit fontScale="92500" lnSpcReduction="10000"/>
          </a:bodyPr>
          <a:lstStyle/>
          <a:p>
            <a:pPr marL="0" lvl="0" indent="0">
              <a:buNone/>
            </a:pPr>
            <a:endParaRPr lang="en-GB" sz="1600" b="1" dirty="0" smtClean="0"/>
          </a:p>
          <a:p>
            <a:pPr marL="0" lvl="0" indent="0">
              <a:buNone/>
            </a:pPr>
            <a:r>
              <a:rPr lang="en-GB" sz="1600" b="1" dirty="0"/>
              <a:t>Text </a:t>
            </a:r>
            <a:r>
              <a:rPr lang="en-GB" sz="1600" b="1" dirty="0" err="1"/>
              <a:t>Preprocessing</a:t>
            </a:r>
            <a:r>
              <a:rPr lang="en-GB" sz="1600" b="1" dirty="0"/>
              <a:t> : - </a:t>
            </a:r>
            <a:r>
              <a:rPr lang="en-GB" sz="1600" dirty="0"/>
              <a:t>Text </a:t>
            </a:r>
            <a:r>
              <a:rPr lang="en-GB" sz="1600" dirty="0" err="1"/>
              <a:t>preprocessing</a:t>
            </a:r>
            <a:r>
              <a:rPr lang="en-GB" sz="1600" dirty="0"/>
              <a:t> is a method to clean the text data and make it ready to feed data to the model. </a:t>
            </a:r>
            <a:r>
              <a:rPr lang="en-US" sz="1600" dirty="0"/>
              <a:t> </a:t>
            </a:r>
            <a:r>
              <a:rPr lang="en-GB" sz="1600" dirty="0"/>
              <a:t>Before starting with training we must </a:t>
            </a:r>
            <a:r>
              <a:rPr lang="en-GB" sz="1600" dirty="0" err="1"/>
              <a:t>preprocess</a:t>
            </a:r>
            <a:r>
              <a:rPr lang="en-GB" sz="1600" dirty="0"/>
              <a:t> the messages. So we perform the following steps: - </a:t>
            </a:r>
            <a:endParaRPr lang="en-US" sz="1600" dirty="0"/>
          </a:p>
          <a:p>
            <a:pPr lvl="0"/>
            <a:r>
              <a:rPr lang="en-US" sz="1600" dirty="0"/>
              <a:t>Lower case</a:t>
            </a:r>
          </a:p>
          <a:p>
            <a:pPr lvl="0"/>
            <a:r>
              <a:rPr lang="en-US" sz="1600" dirty="0"/>
              <a:t>Tokenization</a:t>
            </a:r>
          </a:p>
          <a:p>
            <a:pPr lvl="0"/>
            <a:r>
              <a:rPr lang="en-US" sz="1600" dirty="0"/>
              <a:t>Removing special characters</a:t>
            </a:r>
          </a:p>
          <a:p>
            <a:pPr lvl="0"/>
            <a:r>
              <a:rPr lang="en-US" sz="1600" dirty="0"/>
              <a:t>Removing stop words and punctuation</a:t>
            </a:r>
          </a:p>
          <a:p>
            <a:pPr lvl="0"/>
            <a:r>
              <a:rPr lang="en-US" sz="1600" dirty="0"/>
              <a:t>Stemming</a:t>
            </a:r>
          </a:p>
          <a:p>
            <a:pPr marL="0" lvl="0" indent="0">
              <a:buNone/>
            </a:pPr>
            <a:endParaRPr lang="en-GB" sz="1600" b="1" dirty="0" smtClean="0"/>
          </a:p>
          <a:p>
            <a:pPr marL="0" lvl="0" indent="0">
              <a:buNone/>
            </a:pPr>
            <a:endParaRPr lang="en-GB" sz="1600" b="1" dirty="0"/>
          </a:p>
          <a:p>
            <a:pPr marL="0" lvl="0" indent="0">
              <a:buNone/>
            </a:pPr>
            <a:r>
              <a:rPr lang="en-GB" sz="1600" b="1" dirty="0" smtClean="0"/>
              <a:t>Model </a:t>
            </a:r>
            <a:r>
              <a:rPr lang="en-GB" sz="1600" b="1" dirty="0"/>
              <a:t>Building : </a:t>
            </a:r>
            <a:r>
              <a:rPr lang="en-GB" sz="1600" b="1" dirty="0" smtClean="0"/>
              <a:t>-</a:t>
            </a:r>
            <a:endParaRPr lang="en-US" sz="1600" dirty="0"/>
          </a:p>
          <a:p>
            <a:r>
              <a:rPr lang="en-US" sz="1600" dirty="0"/>
              <a:t>We trained various models  namely Naive Bayes classifier , Support Vector Machines (SVM) etc. Naive Bayes classifier is a conventional and very popular method for document classification problem. </a:t>
            </a:r>
          </a:p>
          <a:p>
            <a:r>
              <a:rPr lang="en-US" sz="1600" dirty="0"/>
              <a:t>It is a supervised probabilistic classifier based on Bayes theorem assuming independence between every pair of features. </a:t>
            </a:r>
            <a:endParaRPr lang="en-US" sz="1600" dirty="0" smtClean="0"/>
          </a:p>
          <a:p>
            <a:r>
              <a:rPr lang="en-US" sz="1600" dirty="0" smtClean="0"/>
              <a:t>Once </a:t>
            </a:r>
            <a:r>
              <a:rPr lang="en-US" sz="1600" dirty="0"/>
              <a:t>the classifiers are trained, we can check the performance of the models on test-set. We extract word count vector for each mail in test-set and predict its class(ham or spam) with the trained NB </a:t>
            </a:r>
            <a:r>
              <a:rPr lang="en-US" sz="1600" dirty="0" smtClean="0"/>
              <a:t>classifier.</a:t>
            </a:r>
            <a:endParaRPr lang="en-GB" sz="1600" b="1" dirty="0" smtClean="0"/>
          </a:p>
          <a:p>
            <a:pPr marL="0" lvl="0" indent="0">
              <a:buNone/>
            </a:pPr>
            <a:endParaRPr lang="en-GB" sz="1600" b="1" dirty="0" smtClean="0"/>
          </a:p>
          <a:p>
            <a:pPr marL="0" lvl="0" indent="0">
              <a:buNone/>
            </a:pPr>
            <a:r>
              <a:rPr lang="en-GB" sz="1600" b="1" dirty="0" smtClean="0"/>
              <a:t>Deployment </a:t>
            </a:r>
            <a:r>
              <a:rPr lang="en-GB" sz="1600" b="1" dirty="0"/>
              <a:t>: </a:t>
            </a:r>
            <a:r>
              <a:rPr lang="en-GB" sz="1600" b="1" dirty="0" smtClean="0"/>
              <a:t>-</a:t>
            </a:r>
            <a:endParaRPr lang="en-US" sz="1600" dirty="0"/>
          </a:p>
          <a:p>
            <a:r>
              <a:rPr lang="en-GB" sz="1600" dirty="0"/>
              <a:t>We deployed our machine learning model on web using </a:t>
            </a:r>
            <a:r>
              <a:rPr lang="en-GB" sz="1600" dirty="0" err="1"/>
              <a:t>streamlit</a:t>
            </a:r>
            <a:r>
              <a:rPr lang="en-GB" sz="1600" dirty="0"/>
              <a:t> framework. Now User can check spam just by copy pasting their </a:t>
            </a:r>
            <a:r>
              <a:rPr lang="en-GB" sz="1600" dirty="0" err="1"/>
              <a:t>sms</a:t>
            </a:r>
            <a:r>
              <a:rPr lang="en-GB" sz="1600" dirty="0"/>
              <a:t> with good UI.</a:t>
            </a:r>
            <a:endParaRPr lang="en-US" sz="1600" dirty="0"/>
          </a:p>
          <a:p>
            <a:endParaRPr lang="en-US" sz="1400" dirty="0"/>
          </a:p>
          <a:p>
            <a:pPr marL="0" indent="0">
              <a:buNone/>
            </a:pPr>
            <a:endParaRPr lang="en-US" dirty="0"/>
          </a:p>
          <a:p>
            <a:endParaRPr lang="en-US" b="1" dirty="0"/>
          </a:p>
          <a:p>
            <a:endParaRPr lang="en-US" dirty="0"/>
          </a:p>
        </p:txBody>
      </p:sp>
    </p:spTree>
    <p:extLst>
      <p:ext uri="{BB962C8B-B14F-4D97-AF65-F5344CB8AC3E}">
        <p14:creationId xmlns:p14="http://schemas.microsoft.com/office/powerpoint/2010/main" val="2629542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4672"/>
            <a:ext cx="10515600" cy="6383547"/>
          </a:xfrm>
        </p:spPr>
        <p:txBody>
          <a:bodyPr>
            <a:normAutofit/>
          </a:bodyPr>
          <a:lstStyle/>
          <a:p>
            <a:pPr marL="0" indent="0" algn="ctr">
              <a:buNone/>
            </a:pPr>
            <a:r>
              <a:rPr lang="en-US" sz="3000" dirty="0" smtClean="0"/>
              <a:t>RESULTS</a:t>
            </a:r>
          </a:p>
          <a:p>
            <a:endParaRPr lang="en-US" sz="1500" dirty="0"/>
          </a:p>
          <a:p>
            <a:pPr marL="0" indent="0">
              <a:buNone/>
            </a:pPr>
            <a:endParaRPr lang="en-US" sz="1600" b="1" dirty="0" smtClean="0"/>
          </a:p>
          <a:p>
            <a:pPr marL="0" indent="0" fontAlgn="base">
              <a:buNone/>
            </a:pPr>
            <a:endParaRPr lang="en-US" sz="1600" dirty="0" smtClean="0"/>
          </a:p>
          <a:p>
            <a:pPr marL="0" indent="0">
              <a:buNone/>
            </a:pPr>
            <a:endParaRPr lang="en-US" dirty="0"/>
          </a:p>
          <a:p>
            <a:endParaRPr lang="en-US" b="1" dirty="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567940" y="1296988"/>
            <a:ext cx="7056120" cy="4264025"/>
          </a:xfrm>
          <a:prstGeom prst="rect">
            <a:avLst/>
          </a:prstGeom>
        </p:spPr>
      </p:pic>
    </p:spTree>
    <p:extLst>
      <p:ext uri="{BB962C8B-B14F-4D97-AF65-F5344CB8AC3E}">
        <p14:creationId xmlns:p14="http://schemas.microsoft.com/office/powerpoint/2010/main" val="353497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4672"/>
            <a:ext cx="10515600" cy="6383547"/>
          </a:xfrm>
        </p:spPr>
        <p:txBody>
          <a:bodyPr>
            <a:normAutofit/>
          </a:bodyPr>
          <a:lstStyle/>
          <a:p>
            <a:pPr marL="0" indent="0" fontAlgn="base">
              <a:buNone/>
            </a:pPr>
            <a:endParaRPr lang="en-US" sz="1600" dirty="0" smtClean="0"/>
          </a:p>
          <a:p>
            <a:pPr marL="0" indent="0">
              <a:buNone/>
            </a:pPr>
            <a:endParaRPr lang="en-US" dirty="0"/>
          </a:p>
          <a:p>
            <a:endParaRPr lang="en-US" b="1"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172831" y="122292"/>
            <a:ext cx="5465445" cy="3887470"/>
          </a:xfrm>
          <a:prstGeom prst="rect">
            <a:avLst/>
          </a:prstGeom>
        </p:spPr>
      </p:pic>
      <p:sp>
        <p:nvSpPr>
          <p:cNvPr id="2" name="Rectangle 1"/>
          <p:cNvSpPr/>
          <p:nvPr/>
        </p:nvSpPr>
        <p:spPr>
          <a:xfrm>
            <a:off x="595224" y="4204257"/>
            <a:ext cx="11050436" cy="1779333"/>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For text </a:t>
            </a:r>
            <a:r>
              <a:rPr lang="en-US" dirty="0" smtClean="0">
                <a:latin typeface="Times New Roman" panose="02020603050405020304" pitchFamily="18" charset="0"/>
                <a:ea typeface="Calibri" panose="020F0502020204030204" pitchFamily="34" charset="0"/>
                <a:cs typeface="Times New Roman" panose="02020603050405020304" pitchFamily="18" charset="0"/>
              </a:rPr>
              <a:t>vectorization, First tried count </a:t>
            </a:r>
            <a:r>
              <a:rPr lang="en-US" dirty="0" err="1">
                <a:latin typeface="Times New Roman" panose="02020603050405020304" pitchFamily="18" charset="0"/>
                <a:ea typeface="Calibri" panose="020F0502020204030204" pitchFamily="34" charset="0"/>
                <a:cs typeface="Times New Roman" panose="02020603050405020304" pitchFamily="18" charset="0"/>
              </a:rPr>
              <a:t>vectorizer</a:t>
            </a:r>
            <a:r>
              <a:rPr lang="en-US" dirty="0">
                <a:latin typeface="Times New Roman" panose="02020603050405020304" pitchFamily="18" charset="0"/>
                <a:ea typeface="Calibri" panose="020F0502020204030204" pitchFamily="34" charset="0"/>
                <a:cs typeface="Times New Roman" panose="02020603050405020304" pitchFamily="18" charset="0"/>
              </a:rPr>
              <a:t> and then we tried Term Frequency Inverse Document Frequency  (</a:t>
            </a:r>
            <a:r>
              <a:rPr lang="en-US" dirty="0" err="1">
                <a:latin typeface="Times New Roman" panose="02020603050405020304" pitchFamily="18" charset="0"/>
                <a:ea typeface="Calibri" panose="020F0502020204030204" pitchFamily="34" charset="0"/>
                <a:cs typeface="Times New Roman" panose="02020603050405020304" pitchFamily="18" charset="0"/>
              </a:rPr>
              <a:t>tfidf</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vectorizer</a:t>
            </a:r>
            <a:r>
              <a:rPr lang="en-US" dirty="0">
                <a:latin typeface="Times New Roman" panose="02020603050405020304" pitchFamily="18" charset="0"/>
                <a:ea typeface="Calibri" panose="020F0502020204030204" pitchFamily="34" charset="0"/>
                <a:cs typeface="Times New Roman" panose="02020603050405020304" pitchFamily="18" charset="0"/>
              </a:rPr>
              <a:t> and it is giving better results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Various </a:t>
            </a:r>
            <a:r>
              <a:rPr lang="en-US" dirty="0">
                <a:latin typeface="Times New Roman" panose="02020603050405020304" pitchFamily="18" charset="0"/>
                <a:ea typeface="Calibri" panose="020F0502020204030204" pitchFamily="34" charset="0"/>
                <a:cs typeface="Times New Roman" panose="02020603050405020304" pitchFamily="18" charset="0"/>
              </a:rPr>
              <a:t>Classification algorithms are used to achieve better results. Out of all algorithms Multinomial Naïve Bayes algorithm is performing best and giving result with accuracy of  0.95 and precision of  1.00.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5.jpeg"/>
          <p:cNvPicPr/>
          <p:nvPr/>
        </p:nvPicPr>
        <p:blipFill>
          <a:blip r:embed="rId3" cstate="print"/>
          <a:stretch>
            <a:fillRect/>
          </a:stretch>
        </p:blipFill>
        <p:spPr>
          <a:xfrm>
            <a:off x="7925264" y="1608827"/>
            <a:ext cx="3862318" cy="1591573"/>
          </a:xfrm>
          <a:prstGeom prst="rect">
            <a:avLst/>
          </a:prstGeom>
        </p:spPr>
      </p:pic>
    </p:spTree>
    <p:extLst>
      <p:ext uri="{BB962C8B-B14F-4D97-AF65-F5344CB8AC3E}">
        <p14:creationId xmlns:p14="http://schemas.microsoft.com/office/powerpoint/2010/main" val="220879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REFERENCES</a:t>
            </a:r>
            <a:endParaRPr lang="en-US" sz="4400" dirty="0"/>
          </a:p>
        </p:txBody>
      </p:sp>
      <p:sp>
        <p:nvSpPr>
          <p:cNvPr id="3" name="Content Placeholder 2"/>
          <p:cNvSpPr>
            <a:spLocks noGrp="1"/>
          </p:cNvSpPr>
          <p:nvPr>
            <p:ph idx="1"/>
          </p:nvPr>
        </p:nvSpPr>
        <p:spPr/>
        <p:txBody>
          <a:bodyPr>
            <a:normAutofit fontScale="70000" lnSpcReduction="20000"/>
          </a:bodyPr>
          <a:lstStyle/>
          <a:p>
            <a:r>
              <a:rPr lang="en-US" dirty="0"/>
              <a:t>Source Code - </a:t>
            </a:r>
            <a:r>
              <a:rPr lang="en-US" u="sng" dirty="0">
                <a:hlinkClick r:id="rId2"/>
              </a:rPr>
              <a:t>https://github.com/varunkmr038/Sms-Spam-Detection</a:t>
            </a:r>
            <a:endParaRPr lang="en-US" dirty="0"/>
          </a:p>
          <a:p>
            <a:pPr marL="0" indent="0">
              <a:buNone/>
            </a:pPr>
            <a:endParaRPr lang="en-US" dirty="0"/>
          </a:p>
          <a:p>
            <a:r>
              <a:rPr lang="en-US" dirty="0"/>
              <a:t>Dataset: </a:t>
            </a:r>
            <a:r>
              <a:rPr lang="en-US" u="sng" dirty="0">
                <a:hlinkClick r:id="rId3"/>
              </a:rPr>
              <a:t>https://www.kaggle.com/uciml/sms-spam-collection-dataset</a:t>
            </a:r>
            <a:endParaRPr lang="en-US" dirty="0"/>
          </a:p>
          <a:p>
            <a:r>
              <a:rPr lang="en-US" dirty="0"/>
              <a:t> </a:t>
            </a:r>
          </a:p>
          <a:p>
            <a:r>
              <a:rPr lang="en-US" u="sng" dirty="0">
                <a:hlinkClick r:id="rId4"/>
              </a:rPr>
              <a:t>https://en.wikipedia.org/wiki/Naive_Bayes_classifier</a:t>
            </a:r>
            <a:endParaRPr lang="en-US" dirty="0"/>
          </a:p>
          <a:p>
            <a:pPr marL="0" indent="0">
              <a:buNone/>
            </a:pPr>
            <a:endParaRPr lang="en-US" dirty="0"/>
          </a:p>
          <a:p>
            <a:r>
              <a:rPr lang="en-US" u="sng" dirty="0">
                <a:hlinkClick r:id="rId5"/>
              </a:rPr>
              <a:t>https://www.analyticsvidhya.com/blog/2021/06/must-known-techniques-for-text-preprocessing-</a:t>
            </a:r>
            <a:r>
              <a:rPr lang="en-US" dirty="0"/>
              <a:t> </a:t>
            </a:r>
            <a:r>
              <a:rPr lang="en-US" u="sng" dirty="0">
                <a:hlinkClick r:id="rId5"/>
              </a:rPr>
              <a:t>in-</a:t>
            </a:r>
            <a:r>
              <a:rPr lang="en-US" u="sng" dirty="0" err="1">
                <a:hlinkClick r:id="rId5"/>
              </a:rPr>
              <a:t>nlp</a:t>
            </a:r>
            <a:r>
              <a:rPr lang="en-US" u="sng" dirty="0">
                <a:hlinkClick r:id="rId5"/>
              </a:rPr>
              <a:t>/</a:t>
            </a:r>
            <a:endParaRPr lang="en-US" dirty="0"/>
          </a:p>
          <a:p>
            <a:pPr marL="0" indent="0">
              <a:buNone/>
            </a:pPr>
            <a:endParaRPr lang="en-US" dirty="0"/>
          </a:p>
          <a:p>
            <a:r>
              <a:rPr lang="en-US" u="sng" dirty="0">
                <a:hlinkClick r:id="rId6"/>
              </a:rPr>
              <a:t>https://medium.com/@cmukesh8688/tf-idf-vectorizer-scikit-learn-dbc0244a911a</a:t>
            </a:r>
            <a:endParaRPr lang="en-US" dirty="0"/>
          </a:p>
          <a:p>
            <a:pPr marL="0" indent="0">
              <a:buNone/>
            </a:pPr>
            <a:endParaRPr lang="en-US" dirty="0"/>
          </a:p>
          <a:p>
            <a:r>
              <a:rPr lang="en-US" u="sng" dirty="0">
                <a:hlinkClick r:id="rId7"/>
              </a:rPr>
              <a:t>https://www.mygreatlearning.com/blog/multinomial-naive-bayes-explained/</a:t>
            </a:r>
            <a:endParaRPr lang="en-US" dirty="0"/>
          </a:p>
          <a:p>
            <a:pPr marL="0" indent="0">
              <a:buNone/>
            </a:pPr>
            <a:endParaRPr lang="en-US" dirty="0"/>
          </a:p>
          <a:p>
            <a:r>
              <a:rPr lang="en-US" u="sng" dirty="0">
                <a:hlinkClick r:id="rId8"/>
              </a:rPr>
              <a:t>https://www.youtube.com/watch?v=PrkiRVcrxOs</a:t>
            </a:r>
            <a:endParaRPr lang="en-US" dirty="0"/>
          </a:p>
          <a:p>
            <a:endParaRPr lang="en-US" dirty="0"/>
          </a:p>
        </p:txBody>
      </p:sp>
    </p:spTree>
    <p:extLst>
      <p:ext uri="{BB962C8B-B14F-4D97-AF65-F5344CB8AC3E}">
        <p14:creationId xmlns:p14="http://schemas.microsoft.com/office/powerpoint/2010/main" val="928627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329</TotalTime>
  <Words>598</Words>
  <Application>Microsoft Office PowerPoint</Application>
  <PresentationFormat>Widescreen</PresentationFormat>
  <Paragraphs>101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HP</cp:lastModifiedBy>
  <cp:revision>120</cp:revision>
  <dcterms:created xsi:type="dcterms:W3CDTF">2021-11-07T10:05:15Z</dcterms:created>
  <dcterms:modified xsi:type="dcterms:W3CDTF">2022-04-23T19:55:17Z</dcterms:modified>
</cp:coreProperties>
</file>