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89901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09D3-AA96-4B2D-A99A-46BD43FD2136}"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51127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408107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7351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22375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812276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773260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696795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21289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55513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06313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1E09D3-AA96-4B2D-A99A-46BD43FD2136}"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30798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1E09D3-AA96-4B2D-A99A-46BD43FD2136}"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02280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5177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74807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61E09D3-AA96-4B2D-A99A-46BD43FD2136}" type="datetimeFigureOut">
              <a:rPr lang="en-US" smtClean="0"/>
              <a:t>4/30/2022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68215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09D3-AA96-4B2D-A99A-46BD43FD2136}"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46598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1E09D3-AA96-4B2D-A99A-46BD43FD2136}" type="datetimeFigureOut">
              <a:rPr lang="en-US" smtClean="0"/>
              <a:t>4/30/2022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72DA19-A9B4-426F-B91A-CEAA1D5AC8E6}" type="slidenum">
              <a:rPr lang="en-US" smtClean="0"/>
              <a:t>‹#›</a:t>
            </a:fld>
            <a:endParaRPr lang="en-US"/>
          </a:p>
        </p:txBody>
      </p:sp>
    </p:spTree>
    <p:extLst>
      <p:ext uri="{BB962C8B-B14F-4D97-AF65-F5344CB8AC3E}">
        <p14:creationId xmlns:p14="http://schemas.microsoft.com/office/powerpoint/2010/main" val="256211505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getguru.com/dont-reward-the-hoard-combat-knowledge-hoarding-at-wo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tguru.com/reference/what-is-a-knowledge-manag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tguru.com/templates/intranet-c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tguru.com/reference/what-is-intranet-and-is-it-releva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eartax.in/s/uidai" TargetMode="External"/><Relationship Id="rId2" Type="http://schemas.openxmlformats.org/officeDocument/2006/relationships/hyperlink" Target="https://cleartax.in/s/digital-india-schem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425861"/>
            <a:ext cx="9445925"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u="sng"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lvl="7"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5" algn="ctr" eaLnBrk="0" fontAlgn="base" hangingPunct="0">
              <a:spcBef>
                <a:spcPct val="0"/>
              </a:spcBef>
              <a:spcAft>
                <a:spcPct val="0"/>
              </a:spcAft>
            </a:pPr>
            <a:r>
              <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p>
          <a:p>
            <a:pPr lvl="5"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5" algn="ctr" eaLnBrk="0" fontAlgn="base" hangingPunct="0">
              <a:spcBef>
                <a:spcPct val="0"/>
              </a:spcBef>
              <a:spcAft>
                <a:spcPct val="0"/>
              </a:spcAft>
            </a:pPr>
            <a:r>
              <a:rPr lang="en-US" altLang="en-US" sz="2800" b="1" dirty="0" smtClean="0">
                <a:latin typeface="Times New Roman" panose="02020603050405020304" pitchFamily="18" charset="0"/>
                <a:ea typeface="Arial" panose="020B0604020202020204" pitchFamily="34" charset="0"/>
                <a:cs typeface="Times New Roman" panose="02020603050405020304" pitchFamily="18" charset="0"/>
              </a:rPr>
              <a:t>Fundamentals of Management  Project</a:t>
            </a:r>
            <a:endParaRPr kumimoji="0" lang="en-US" altLang="en-US" sz="1200" b="0" i="0" strike="noStrike" cap="none" normalizeH="0" baseline="0" dirty="0" smtClean="0">
              <a:ln>
                <a:noFill/>
              </a:ln>
              <a:solidFill>
                <a:schemeClr val="tx1"/>
              </a:solidFill>
              <a:effectLst/>
            </a:endParaRPr>
          </a:p>
          <a:p>
            <a:pPr lvl="5" algn="ctr" eaLnBrk="0" fontAlgn="base" hangingPunct="0">
              <a:spcBef>
                <a:spcPct val="0"/>
              </a:spcBef>
              <a:spcAft>
                <a:spcPct val="0"/>
              </a:spcAft>
            </a:pPr>
            <a:r>
              <a:rPr kumimoji="0" lang="en-US" altLang="en-US" sz="3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3600" b="1" dirty="0" smtClean="0">
                <a:latin typeface="Times New Roman" panose="02020603050405020304" pitchFamily="18" charset="0"/>
                <a:ea typeface="Arial" panose="020B0604020202020204" pitchFamily="34" charset="0"/>
                <a:cs typeface="Times New Roman" panose="02020603050405020304" pitchFamily="18" charset="0"/>
              </a:rPr>
              <a:t>Unit  5 </a:t>
            </a:r>
            <a: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kumimoji="0" lang="en-US" altLang="en-US" sz="800" b="0" i="0" u="none" strike="noStrike" cap="none" normalizeH="0" baseline="0" dirty="0" smtClean="0">
              <a:ln>
                <a:noFill/>
              </a:ln>
              <a:solidFill>
                <a:schemeClr val="tx1"/>
              </a:solidFill>
              <a:effectLst/>
            </a:endParaRPr>
          </a:p>
          <a:p>
            <a:pPr lvl="8" eaLnBrk="0" fontAlgn="base" hangingPunct="0">
              <a:spcBef>
                <a:spcPct val="0"/>
              </a:spcBef>
              <a:spcAft>
                <a:spcPct val="0"/>
              </a:spcAft>
            </a:pPr>
            <a:r>
              <a:rPr kumimoji="0" lang="en-US" altLang="en-US" sz="19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endParaRPr kumimoji="0" lang="en-US" altLang="en-US" sz="800" b="0" i="0" u="none" strike="noStrike" cap="none" normalizeH="0" baseline="0" dirty="0" smtClean="0">
              <a:ln>
                <a:noFill/>
              </a:ln>
              <a:solidFill>
                <a:schemeClr val="tx1"/>
              </a:solidFill>
              <a:effectLst/>
            </a:endParaRPr>
          </a:p>
          <a:p>
            <a:pPr lvl="8"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025"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901" y="2064545"/>
            <a:ext cx="2546263" cy="2540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016073" y="2564263"/>
            <a:ext cx="4159857"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lvl="3" algn="ctr" eaLnBrk="0" fontAlgn="base" hangingPunct="0">
              <a:spcBef>
                <a:spcPct val="0"/>
              </a:spcBef>
              <a:spcAft>
                <a:spcPct val="0"/>
              </a:spcAf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Submitted by </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Varun Kumar 2K19/IT/140</a:t>
            </a:r>
            <a:endParaRPr kumimoji="0" lang="en-US" altLang="en-US" sz="1000" b="0" i="0" u="none" strike="noStrike" cap="none" normalizeH="0" baseline="0" dirty="0" smtClean="0">
              <a:ln>
                <a:noFill/>
              </a:ln>
              <a:solidFill>
                <a:schemeClr val="tx1"/>
              </a:solidFill>
              <a:effectLst/>
            </a:endParaRPr>
          </a:p>
          <a:p>
            <a:pPr algn="ctr" eaLnBrk="0" fontAlgn="base" hangingPunct="0">
              <a:spcBef>
                <a:spcPct val="0"/>
              </a:spcBef>
              <a:spcAft>
                <a:spcPct val="0"/>
              </a:spcAf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Department of Information Technology, DTU​</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8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knowledge management fails</a:t>
            </a:r>
            <a:br>
              <a:rPr lang="en-US" b="1" dirty="0"/>
            </a:br>
            <a:endParaRPr lang="en-US" dirty="0"/>
          </a:p>
        </p:txBody>
      </p:sp>
      <p:sp>
        <p:nvSpPr>
          <p:cNvPr id="3" name="Content Placeholder 2"/>
          <p:cNvSpPr>
            <a:spLocks noGrp="1"/>
          </p:cNvSpPr>
          <p:nvPr>
            <p:ph idx="1"/>
          </p:nvPr>
        </p:nvSpPr>
        <p:spPr>
          <a:xfrm>
            <a:off x="1103312" y="2052918"/>
            <a:ext cx="9127616" cy="4434146"/>
          </a:xfrm>
        </p:spPr>
        <p:txBody>
          <a:bodyPr>
            <a:normAutofit/>
          </a:bodyPr>
          <a:lstStyle/>
          <a:p>
            <a:r>
              <a:rPr lang="en-US" dirty="0"/>
              <a:t>Holding onto knowledge. Some employees may want to</a:t>
            </a:r>
            <a:r>
              <a:rPr lang="en-US" b="1" u="sng" dirty="0">
                <a:hlinkClick r:id="rId2"/>
              </a:rPr>
              <a:t> hoard knowledge</a:t>
            </a:r>
            <a:r>
              <a:rPr lang="en-US" dirty="0"/>
              <a:t> to maintain a particular position or level of importance within a company, while others may just not have time, interest, or a place to share it. </a:t>
            </a:r>
            <a:endParaRPr lang="en-US" dirty="0" smtClean="0"/>
          </a:p>
          <a:p>
            <a:endParaRPr lang="en-US" dirty="0"/>
          </a:p>
          <a:p>
            <a:r>
              <a:rPr lang="en-US" dirty="0" smtClean="0"/>
              <a:t>In </a:t>
            </a:r>
            <a:r>
              <a:rPr lang="en-US" dirty="0"/>
              <a:t>all of these cases, information doesn't get documented, which means it can't be widely disseminated.</a:t>
            </a:r>
          </a:p>
          <a:p>
            <a:endParaRPr lang="en-US" dirty="0"/>
          </a:p>
        </p:txBody>
      </p:sp>
    </p:spTree>
    <p:extLst>
      <p:ext uri="{BB962C8B-B14F-4D97-AF65-F5344CB8AC3E}">
        <p14:creationId xmlns:p14="http://schemas.microsoft.com/office/powerpoint/2010/main" val="278682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015" y="422694"/>
            <a:ext cx="10550105" cy="6055744"/>
          </a:xfrm>
        </p:spPr>
        <p:txBody>
          <a:bodyPr/>
          <a:lstStyle/>
          <a:p>
            <a:r>
              <a:rPr lang="en-US" dirty="0"/>
              <a:t>Searching is time-consuming. When companies lack a </a:t>
            </a:r>
            <a:r>
              <a:rPr lang="en-US" i="1" dirty="0"/>
              <a:t>single</a:t>
            </a:r>
            <a:r>
              <a:rPr lang="en-US" dirty="0"/>
              <a:t> source of truth, information can be spread across too many different apps. </a:t>
            </a:r>
            <a:endParaRPr lang="en-US" dirty="0" smtClean="0"/>
          </a:p>
          <a:p>
            <a:endParaRPr lang="en-US" dirty="0" smtClean="0"/>
          </a:p>
          <a:p>
            <a:r>
              <a:rPr lang="en-US" dirty="0" smtClean="0"/>
              <a:t>If </a:t>
            </a:r>
            <a:r>
              <a:rPr lang="en-US" dirty="0"/>
              <a:t>an employee doesn't know where to look or has to look in too many places for an answer, they may simply stop looking, and start relying on colleagues to get them answers quickly.</a:t>
            </a:r>
          </a:p>
          <a:p>
            <a:endParaRPr lang="en-US" dirty="0" smtClean="0"/>
          </a:p>
          <a:p>
            <a:r>
              <a:rPr lang="en-US" dirty="0" smtClean="0"/>
              <a:t>Information </a:t>
            </a:r>
            <a:r>
              <a:rPr lang="en-US" dirty="0"/>
              <a:t>is outdated. If knowledge management processes are primarily used for document storage instead of knowledge application, old information proliferates making looking for the right answer exceedingly difficult. </a:t>
            </a:r>
            <a:endParaRPr lang="en-US" dirty="0" smtClean="0"/>
          </a:p>
          <a:p>
            <a:endParaRPr lang="en-US" dirty="0" smtClean="0"/>
          </a:p>
          <a:p>
            <a:r>
              <a:rPr lang="en-US" dirty="0" smtClean="0"/>
              <a:t>In </a:t>
            </a:r>
            <a:r>
              <a:rPr lang="en-US" dirty="0"/>
              <a:t>this case, again, employees simply stop relying on the knowledge base.</a:t>
            </a:r>
          </a:p>
          <a:p>
            <a:endParaRPr lang="en-US" dirty="0"/>
          </a:p>
        </p:txBody>
      </p:sp>
    </p:spTree>
    <p:extLst>
      <p:ext uri="{BB962C8B-B14F-4D97-AF65-F5344CB8AC3E}">
        <p14:creationId xmlns:p14="http://schemas.microsoft.com/office/powerpoint/2010/main" val="238576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Who owns knowledge management?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Who owns knowledge management depends on the structure and size of the company. In smaller companies, it may be the responsibility of everyone to maintain the knowledge base and encourage good usage, while large enterprises may decide to employ a dedicated </a:t>
            </a:r>
            <a:r>
              <a:rPr lang="en-US" sz="2400" b="1" u="sng" dirty="0">
                <a:hlinkClick r:id="rId2"/>
              </a:rPr>
              <a:t>knowledge manager</a:t>
            </a:r>
            <a:r>
              <a:rPr lang="en-US" sz="2400" dirty="0"/>
              <a:t>.</a:t>
            </a:r>
          </a:p>
        </p:txBody>
      </p:sp>
    </p:spTree>
    <p:extLst>
      <p:ext uri="{BB962C8B-B14F-4D97-AF65-F5344CB8AC3E}">
        <p14:creationId xmlns:p14="http://schemas.microsoft.com/office/powerpoint/2010/main" val="401773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management tools</a:t>
            </a:r>
            <a:br>
              <a:rPr lang="en-US" b="1" dirty="0"/>
            </a:br>
            <a:endParaRPr lang="en-US" dirty="0"/>
          </a:p>
        </p:txBody>
      </p:sp>
      <p:sp>
        <p:nvSpPr>
          <p:cNvPr id="3" name="Content Placeholder 2"/>
          <p:cNvSpPr>
            <a:spLocks noGrp="1"/>
          </p:cNvSpPr>
          <p:nvPr>
            <p:ph idx="1"/>
          </p:nvPr>
        </p:nvSpPr>
        <p:spPr>
          <a:xfrm>
            <a:off x="1103312" y="2052918"/>
            <a:ext cx="10714877" cy="4442773"/>
          </a:xfrm>
        </p:spPr>
        <p:txBody>
          <a:bodyPr>
            <a:normAutofit lnSpcReduction="10000"/>
          </a:bodyPr>
          <a:lstStyle/>
          <a:p>
            <a:pPr marL="0" indent="0">
              <a:buNone/>
            </a:pPr>
            <a:r>
              <a:rPr lang="en-US" sz="2400" b="1" dirty="0"/>
              <a:t>Document management systems</a:t>
            </a:r>
          </a:p>
          <a:p>
            <a:r>
              <a:rPr lang="en-US" b="1" dirty="0"/>
              <a:t>‍</a:t>
            </a:r>
            <a:r>
              <a:rPr lang="en-US" dirty="0"/>
              <a:t>These systems act as centralized digital filing cabinets for company documents. They make retrieving documents easy, support regulatory compliance, and enhance workflow. </a:t>
            </a:r>
            <a:endParaRPr lang="en-US" dirty="0" smtClean="0"/>
          </a:p>
          <a:p>
            <a:endParaRPr lang="en-US" dirty="0"/>
          </a:p>
          <a:p>
            <a:r>
              <a:rPr lang="en-US" dirty="0" smtClean="0"/>
              <a:t>In </a:t>
            </a:r>
            <a:r>
              <a:rPr lang="en-US" dirty="0"/>
              <a:t>addition, when a document management system is enhanced with passwords and backup procedures, document security is enhanced, but not thoroughly protected from outside access. </a:t>
            </a:r>
            <a:endParaRPr lang="en-US" dirty="0" smtClean="0"/>
          </a:p>
          <a:p>
            <a:pPr marL="0" indent="0">
              <a:buNone/>
            </a:pPr>
            <a:endParaRPr lang="en-US" dirty="0" smtClean="0"/>
          </a:p>
          <a:p>
            <a:r>
              <a:rPr lang="en-US" dirty="0" smtClean="0"/>
              <a:t>Many typical document management systems have functionality limitations so custom upgrades can increase costs. This type of system does not automatically capture data or analyze it.</a:t>
            </a:r>
          </a:p>
          <a:p>
            <a:pPr marL="0" indent="0">
              <a:buNone/>
            </a:pPr>
            <a:endParaRPr lang="en-US" dirty="0"/>
          </a:p>
        </p:txBody>
      </p:sp>
    </p:spTree>
    <p:extLst>
      <p:ext uri="{BB962C8B-B14F-4D97-AF65-F5344CB8AC3E}">
        <p14:creationId xmlns:p14="http://schemas.microsoft.com/office/powerpoint/2010/main" val="251057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76288" y="888521"/>
            <a:ext cx="10929757" cy="5400136"/>
          </a:xfrm>
        </p:spPr>
        <p:txBody>
          <a:bodyPr>
            <a:normAutofit/>
          </a:bodyPr>
          <a:lstStyle/>
          <a:p>
            <a:pPr marL="0" indent="0">
              <a:buNone/>
            </a:pPr>
            <a:r>
              <a:rPr lang="en-US" sz="2400" b="1" dirty="0"/>
              <a:t>Content management systems</a:t>
            </a:r>
          </a:p>
          <a:p>
            <a:r>
              <a:rPr lang="en-US" b="1" dirty="0"/>
              <a:t>‍</a:t>
            </a:r>
            <a:r>
              <a:rPr lang="en-US" b="1" u="sng" dirty="0">
                <a:hlinkClick r:id="rId2"/>
              </a:rPr>
              <a:t>Content management systems</a:t>
            </a:r>
            <a:r>
              <a:rPr lang="en-US" dirty="0"/>
              <a:t> are similar to document management systems, but store audio, video, and other media types in addition to documents.</a:t>
            </a:r>
            <a:br>
              <a:rPr lang="en-US" dirty="0"/>
            </a:br>
            <a:endParaRPr lang="en-US" dirty="0"/>
          </a:p>
          <a:p>
            <a:pPr marL="0" indent="0">
              <a:buNone/>
            </a:pPr>
            <a:endParaRPr lang="en-US" sz="2400" b="1" dirty="0" smtClean="0"/>
          </a:p>
          <a:p>
            <a:pPr marL="0" indent="0">
              <a:buNone/>
            </a:pPr>
            <a:r>
              <a:rPr lang="en-US" sz="2400" b="1" dirty="0" smtClean="0"/>
              <a:t>Databases</a:t>
            </a:r>
            <a:endParaRPr lang="en-US" sz="2400" b="1" dirty="0"/>
          </a:p>
          <a:p>
            <a:r>
              <a:rPr lang="en-US" b="1" dirty="0"/>
              <a:t>‍</a:t>
            </a:r>
            <a:r>
              <a:rPr lang="en-US" dirty="0"/>
              <a:t>A database is a computer application that allows people to capture, store, analyze, and interact with data. Databases are indexed in order to make information more accessible. </a:t>
            </a:r>
            <a:endParaRPr lang="en-US" dirty="0" smtClean="0"/>
          </a:p>
          <a:p>
            <a:r>
              <a:rPr lang="en-US" dirty="0" smtClean="0"/>
              <a:t>Data </a:t>
            </a:r>
            <a:r>
              <a:rPr lang="en-US" dirty="0"/>
              <a:t>stored in databases can be very secure because the system prohibits manipulation. </a:t>
            </a:r>
            <a:endParaRPr lang="en-US" dirty="0" smtClean="0"/>
          </a:p>
          <a:p>
            <a:r>
              <a:rPr lang="en-US" dirty="0" smtClean="0"/>
              <a:t>However</a:t>
            </a:r>
            <a:r>
              <a:rPr lang="en-US" dirty="0"/>
              <a:t>, they can be volatile and are often costly to design and set up. They also require a high level of skill to use and maintain.</a:t>
            </a:r>
            <a:br>
              <a:rPr lang="en-US" dirty="0"/>
            </a:br>
            <a:endParaRPr lang="en-US" dirty="0"/>
          </a:p>
          <a:p>
            <a:endParaRPr lang="en-US" dirty="0"/>
          </a:p>
        </p:txBody>
      </p:sp>
    </p:spTree>
    <p:extLst>
      <p:ext uri="{BB962C8B-B14F-4D97-AF65-F5344CB8AC3E}">
        <p14:creationId xmlns:p14="http://schemas.microsoft.com/office/powerpoint/2010/main" val="12350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694" y="802258"/>
            <a:ext cx="11274725" cy="5546784"/>
          </a:xfrm>
        </p:spPr>
        <p:txBody>
          <a:bodyPr>
            <a:normAutofit/>
          </a:bodyPr>
          <a:lstStyle/>
          <a:p>
            <a:pPr marL="0" indent="0">
              <a:buNone/>
            </a:pPr>
            <a:r>
              <a:rPr lang="en-US" sz="2400" b="1" dirty="0"/>
              <a:t>Data warehouses</a:t>
            </a:r>
          </a:p>
          <a:p>
            <a:r>
              <a:rPr lang="en-US" b="1" dirty="0"/>
              <a:t>‍</a:t>
            </a:r>
            <a:r>
              <a:rPr lang="en-US" dirty="0"/>
              <a:t>These enterprise-wide systems pull data from different parts of your organization and can be highly effective for reporting and analysis. </a:t>
            </a:r>
            <a:endParaRPr lang="en-US" dirty="0" smtClean="0"/>
          </a:p>
          <a:p>
            <a:r>
              <a:rPr lang="en-US" dirty="0" smtClean="0"/>
              <a:t>They </a:t>
            </a:r>
            <a:r>
              <a:rPr lang="en-US" dirty="0"/>
              <a:t>store current, as well as historic data and transform data into meaningful information. However, data warehouses are typically high-maintenance systems that require complex integration in order to provide a unified view of the data.</a:t>
            </a:r>
          </a:p>
          <a:p>
            <a:endParaRPr lang="en-US" b="1" dirty="0" smtClean="0"/>
          </a:p>
          <a:p>
            <a:pPr marL="0" indent="0">
              <a:buNone/>
            </a:pPr>
            <a:r>
              <a:rPr lang="en-US" sz="2400" b="1" dirty="0" smtClean="0"/>
              <a:t>Intranets</a:t>
            </a:r>
            <a:endParaRPr lang="en-US" sz="2400" b="1" dirty="0"/>
          </a:p>
          <a:p>
            <a:r>
              <a:rPr lang="en-US" b="1" dirty="0"/>
              <a:t>‍</a:t>
            </a:r>
            <a:r>
              <a:rPr lang="en-US" dirty="0"/>
              <a:t>These private computer networks built on searchable platforms can provide an easily accessible resource for information that enhances collaboration and social networking within your enterprise. </a:t>
            </a:r>
            <a:endParaRPr lang="en-US" dirty="0" smtClean="0"/>
          </a:p>
          <a:p>
            <a:r>
              <a:rPr lang="en-US" dirty="0" smtClean="0"/>
              <a:t>But</a:t>
            </a:r>
            <a:r>
              <a:rPr lang="en-US" dirty="0"/>
              <a:t> </a:t>
            </a:r>
            <a:r>
              <a:rPr lang="en-US" b="1" u="sng" dirty="0">
                <a:hlinkClick r:id="rId2"/>
              </a:rPr>
              <a:t>intranets do have some risks</a:t>
            </a:r>
            <a:r>
              <a:rPr lang="en-US" dirty="0"/>
              <a:t>, including easy access by unauthorized personnel. In addition, they are </a:t>
            </a:r>
            <a:r>
              <a:rPr lang="en-US" b="1" u="sng" dirty="0">
                <a:hlinkClick r:id="rId2"/>
              </a:rPr>
              <a:t>costly and time-consuming to maintain</a:t>
            </a:r>
            <a:r>
              <a:rPr lang="en-US" dirty="0"/>
              <a:t>.</a:t>
            </a:r>
            <a:br>
              <a:rPr lang="en-US" dirty="0"/>
            </a:br>
            <a:endParaRPr lang="en-US" dirty="0"/>
          </a:p>
          <a:p>
            <a:endParaRPr lang="en-US" dirty="0"/>
          </a:p>
        </p:txBody>
      </p:sp>
    </p:spTree>
    <p:extLst>
      <p:ext uri="{BB962C8B-B14F-4D97-AF65-F5344CB8AC3E}">
        <p14:creationId xmlns:p14="http://schemas.microsoft.com/office/powerpoint/2010/main" val="178569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Knowledge management strategies that drive productivity</a:t>
            </a:r>
            <a:r>
              <a:rPr lang="en-US" b="1" dirty="0"/>
              <a:t/>
            </a:r>
            <a:br>
              <a:rPr lang="en-US" b="1" dirty="0"/>
            </a:br>
            <a:endParaRPr lang="en-US" dirty="0"/>
          </a:p>
        </p:txBody>
      </p:sp>
      <p:sp>
        <p:nvSpPr>
          <p:cNvPr id="3" name="Content Placeholder 2"/>
          <p:cNvSpPr>
            <a:spLocks noGrp="1"/>
          </p:cNvSpPr>
          <p:nvPr>
            <p:ph idx="1"/>
          </p:nvPr>
        </p:nvSpPr>
        <p:spPr>
          <a:xfrm>
            <a:off x="741872" y="2052917"/>
            <a:ext cx="10705381" cy="4373761"/>
          </a:xfrm>
        </p:spPr>
        <p:txBody>
          <a:bodyPr/>
          <a:lstStyle/>
          <a:p>
            <a:pPr marL="0" indent="0">
              <a:buNone/>
            </a:pPr>
            <a:r>
              <a:rPr lang="en-US" sz="2400" b="1" dirty="0"/>
              <a:t>Make it easy to share </a:t>
            </a:r>
            <a:r>
              <a:rPr lang="en-US" sz="2400" b="1" dirty="0" smtClean="0"/>
              <a:t>knowledge</a:t>
            </a:r>
            <a:endParaRPr lang="en-US" sz="2400" b="1" dirty="0"/>
          </a:p>
          <a:p>
            <a:r>
              <a:rPr lang="en-US" dirty="0"/>
              <a:t>Create a culture in which employees share knowledge freely with each other, instead of hoarding it. </a:t>
            </a:r>
            <a:endParaRPr lang="en-US" dirty="0" smtClean="0"/>
          </a:p>
          <a:p>
            <a:r>
              <a:rPr lang="en-US" dirty="0" smtClean="0"/>
              <a:t>This </a:t>
            </a:r>
            <a:r>
              <a:rPr lang="en-US" dirty="0"/>
              <a:t>is done by implementing knowledge management tools that allow knowledge to be easily found and accessed.</a:t>
            </a:r>
          </a:p>
          <a:p>
            <a:endParaRPr lang="en-US" b="1" dirty="0" smtClean="0"/>
          </a:p>
          <a:p>
            <a:pPr marL="0" indent="0">
              <a:buNone/>
            </a:pPr>
            <a:r>
              <a:rPr lang="en-US" sz="2400" b="1" dirty="0" smtClean="0"/>
              <a:t>Create </a:t>
            </a:r>
            <a:r>
              <a:rPr lang="en-US" sz="2400" b="1" dirty="0"/>
              <a:t>repeatable processes</a:t>
            </a:r>
          </a:p>
          <a:p>
            <a:r>
              <a:rPr lang="en-US" dirty="0"/>
              <a:t>Don’t make employees re-invent the wheel every time they have important knowledge to share. Relying on templates and other easy-to-share and edit documents makes sharing knowledge even more effective and simple.</a:t>
            </a:r>
          </a:p>
          <a:p>
            <a:endParaRPr lang="en-US" dirty="0"/>
          </a:p>
        </p:txBody>
      </p:sp>
    </p:spTree>
    <p:extLst>
      <p:ext uri="{BB962C8B-B14F-4D97-AF65-F5344CB8AC3E}">
        <p14:creationId xmlns:p14="http://schemas.microsoft.com/office/powerpoint/2010/main" val="94473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15963" y="552450"/>
            <a:ext cx="11025187" cy="6099175"/>
          </a:xfrm>
        </p:spPr>
        <p:txBody>
          <a:bodyPr/>
          <a:lstStyle/>
          <a:p>
            <a:endParaRPr lang="en-US" b="1" dirty="0" smtClean="0"/>
          </a:p>
          <a:p>
            <a:pPr marL="0" indent="0">
              <a:buNone/>
            </a:pPr>
            <a:endParaRPr lang="en-US" b="1" dirty="0"/>
          </a:p>
          <a:p>
            <a:pPr marL="0" indent="0">
              <a:buNone/>
            </a:pPr>
            <a:r>
              <a:rPr lang="en-US" sz="2400" b="1" dirty="0" smtClean="0"/>
              <a:t>Incentivize </a:t>
            </a:r>
            <a:r>
              <a:rPr lang="en-US" sz="2400" b="1" dirty="0"/>
              <a:t>knowledge creation</a:t>
            </a:r>
          </a:p>
          <a:p>
            <a:r>
              <a:rPr lang="en-US" dirty="0"/>
              <a:t>Reward those who contribute the most knowledge. Implementing knowledge management tools that make it easy for contributors to gain recognition can help encourage more people to contribute knowledge.</a:t>
            </a:r>
          </a:p>
          <a:p>
            <a:pPr marL="0" indent="0">
              <a:buNone/>
            </a:pPr>
            <a:endParaRPr lang="en-US" b="1" dirty="0" smtClean="0"/>
          </a:p>
          <a:p>
            <a:pPr marL="0" indent="0">
              <a:buNone/>
            </a:pPr>
            <a:endParaRPr lang="en-US" b="1" dirty="0" smtClean="0"/>
          </a:p>
          <a:p>
            <a:pPr marL="0" indent="0">
              <a:buNone/>
            </a:pPr>
            <a:r>
              <a:rPr lang="en-US" sz="2400" b="1" dirty="0" smtClean="0"/>
              <a:t>Encourage </a:t>
            </a:r>
            <a:r>
              <a:rPr lang="en-US" sz="2400" b="1" dirty="0"/>
              <a:t>high usage</a:t>
            </a:r>
          </a:p>
          <a:p>
            <a:r>
              <a:rPr lang="en-US" dirty="0"/>
              <a:t>Asking questions is fine, but if employees are only interrupting colleagues to get answers instead of checking the knowledge base, start creating gentle reminders to check the KB before asking. </a:t>
            </a:r>
            <a:endParaRPr lang="en-US" dirty="0" smtClean="0"/>
          </a:p>
          <a:p>
            <a:r>
              <a:rPr lang="en-US" dirty="0" smtClean="0"/>
              <a:t>This </a:t>
            </a:r>
            <a:r>
              <a:rPr lang="en-US" dirty="0"/>
              <a:t>not only saves them time, but it increases overall efficiency.</a:t>
            </a:r>
          </a:p>
          <a:p>
            <a:endParaRPr lang="en-US" dirty="0"/>
          </a:p>
        </p:txBody>
      </p:sp>
    </p:spTree>
    <p:extLst>
      <p:ext uri="{BB962C8B-B14F-4D97-AF65-F5344CB8AC3E}">
        <p14:creationId xmlns:p14="http://schemas.microsoft.com/office/powerpoint/2010/main" val="198700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Knowledge management use cases</a:t>
            </a:r>
            <a:r>
              <a:rPr lang="en-US" b="1" dirty="0"/>
              <a:t/>
            </a:r>
            <a:br>
              <a:rPr lang="en-US" b="1" dirty="0"/>
            </a:br>
            <a:endParaRPr lang="en-US" dirty="0"/>
          </a:p>
        </p:txBody>
      </p:sp>
      <p:sp>
        <p:nvSpPr>
          <p:cNvPr id="3" name="Content Placeholder 2"/>
          <p:cNvSpPr>
            <a:spLocks noGrp="1"/>
          </p:cNvSpPr>
          <p:nvPr>
            <p:ph idx="1"/>
          </p:nvPr>
        </p:nvSpPr>
        <p:spPr>
          <a:xfrm>
            <a:off x="905774" y="1777042"/>
            <a:ext cx="10722634" cy="4615132"/>
          </a:xfrm>
        </p:spPr>
        <p:txBody>
          <a:bodyPr>
            <a:normAutofit/>
          </a:bodyPr>
          <a:lstStyle/>
          <a:p>
            <a:pPr marL="0" indent="0">
              <a:buNone/>
            </a:pPr>
            <a:r>
              <a:rPr lang="en-US" sz="2400" b="1" dirty="0"/>
              <a:t>Employee onboarding</a:t>
            </a:r>
          </a:p>
          <a:p>
            <a:r>
              <a:rPr lang="en-US" dirty="0"/>
              <a:t>New employees need a lot of information very quickly to become effective members of the organization. </a:t>
            </a:r>
            <a:endParaRPr lang="en-US" dirty="0" smtClean="0"/>
          </a:p>
          <a:p>
            <a:r>
              <a:rPr lang="en-US" dirty="0" smtClean="0"/>
              <a:t>A </a:t>
            </a:r>
            <a:r>
              <a:rPr lang="en-US" dirty="0"/>
              <a:t>knowledge management system can provide instant answers, ensuring everyone is on the same page from day one, limiting frustration and reducing training time</a:t>
            </a:r>
            <a:r>
              <a:rPr lang="en-US" dirty="0" smtClean="0"/>
              <a:t>.</a:t>
            </a:r>
          </a:p>
          <a:p>
            <a:pPr marL="0" indent="0">
              <a:buNone/>
            </a:pPr>
            <a:endParaRPr lang="en-US" dirty="0"/>
          </a:p>
          <a:p>
            <a:pPr marL="0" indent="0">
              <a:buNone/>
            </a:pPr>
            <a:r>
              <a:rPr lang="en-US" sz="2400" b="1" dirty="0"/>
              <a:t>Internal communications and updates</a:t>
            </a:r>
          </a:p>
          <a:p>
            <a:r>
              <a:rPr lang="en-US" dirty="0"/>
              <a:t>Good knowledge management can enhance collaboration by reducing chat noise. By using KM to create a dedicated place to ask and answer questions and provide updates, you're freeing up everyone's time to be more efficient</a:t>
            </a:r>
            <a:r>
              <a:rPr lang="en-US" dirty="0" smtClean="0"/>
              <a:t>.</a:t>
            </a:r>
            <a:endParaRPr lang="en-US" dirty="0"/>
          </a:p>
        </p:txBody>
      </p:sp>
    </p:spTree>
    <p:extLst>
      <p:ext uri="{BB962C8B-B14F-4D97-AF65-F5344CB8AC3E}">
        <p14:creationId xmlns:p14="http://schemas.microsoft.com/office/powerpoint/2010/main" val="69318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83" y="940280"/>
            <a:ext cx="11007305" cy="5624422"/>
          </a:xfrm>
        </p:spPr>
        <p:txBody>
          <a:bodyPr>
            <a:normAutofit/>
          </a:bodyPr>
          <a:lstStyle/>
          <a:p>
            <a:pPr marL="0" indent="0">
              <a:buNone/>
            </a:pPr>
            <a:r>
              <a:rPr lang="en-US" sz="2400" b="1" dirty="0" smtClean="0"/>
              <a:t>Streamlined </a:t>
            </a:r>
            <a:r>
              <a:rPr lang="en-US" sz="2400" b="1" dirty="0"/>
              <a:t>customer service</a:t>
            </a:r>
          </a:p>
          <a:p>
            <a:r>
              <a:rPr lang="en-US" dirty="0"/>
              <a:t>Since one of the main customer service metrics is ticket completion time, making sure reps have access to the information they need exactly when and where they need it makes good knowledge management a must. </a:t>
            </a:r>
            <a:endParaRPr lang="en-US" dirty="0" smtClean="0"/>
          </a:p>
          <a:p>
            <a:r>
              <a:rPr lang="en-US" dirty="0" smtClean="0"/>
              <a:t>Stop </a:t>
            </a:r>
            <a:r>
              <a:rPr lang="en-US" dirty="0"/>
              <a:t>putting customers on hold or leaving tickets open for days (or weeks) while reps track down the person with the right answer by having that person provide it for everyone, once.</a:t>
            </a:r>
          </a:p>
          <a:p>
            <a:pPr marL="0" indent="0">
              <a:buNone/>
            </a:pPr>
            <a:endParaRPr lang="en-US" sz="2400" b="1" dirty="0" smtClean="0"/>
          </a:p>
          <a:p>
            <a:pPr marL="0" indent="0">
              <a:buNone/>
            </a:pPr>
            <a:r>
              <a:rPr lang="en-US" sz="2400" b="1" dirty="0" smtClean="0"/>
              <a:t>Product </a:t>
            </a:r>
            <a:r>
              <a:rPr lang="en-US" sz="2400" b="1" dirty="0"/>
              <a:t>enablement</a:t>
            </a:r>
          </a:p>
          <a:p>
            <a:r>
              <a:rPr lang="en-US" dirty="0"/>
              <a:t>Keeping everyone up to date on the latest and greatest changes and updates to your product requires a streamlined solution accessible to everyone. Your knowledge management system should be available company-wide to ensure everyone knows what's available and when.</a:t>
            </a:r>
          </a:p>
          <a:p>
            <a:endParaRPr lang="en-US" dirty="0"/>
          </a:p>
          <a:p>
            <a:endParaRPr lang="en-US" dirty="0"/>
          </a:p>
        </p:txBody>
      </p:sp>
    </p:spTree>
    <p:extLst>
      <p:ext uri="{BB962C8B-B14F-4D97-AF65-F5344CB8AC3E}">
        <p14:creationId xmlns:p14="http://schemas.microsoft.com/office/powerpoint/2010/main" val="422553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knowledge management?</a:t>
            </a:r>
            <a:r>
              <a:rPr lang="en-US" dirty="0"/>
              <a:t/>
            </a:r>
            <a:br>
              <a:rPr lang="en-US" dirty="0"/>
            </a:br>
            <a:endParaRPr lang="en-US" dirty="0"/>
          </a:p>
        </p:txBody>
      </p:sp>
      <p:sp>
        <p:nvSpPr>
          <p:cNvPr id="3" name="Content Placeholder 2"/>
          <p:cNvSpPr>
            <a:spLocks noGrp="1"/>
          </p:cNvSpPr>
          <p:nvPr>
            <p:ph idx="1"/>
          </p:nvPr>
        </p:nvSpPr>
        <p:spPr>
          <a:xfrm>
            <a:off x="1103312" y="2052918"/>
            <a:ext cx="10464711" cy="4201233"/>
          </a:xfrm>
        </p:spPr>
        <p:txBody>
          <a:bodyPr/>
          <a:lstStyle/>
          <a:p>
            <a:r>
              <a:rPr lang="en-US" dirty="0"/>
              <a:t>Knowledge management (KM) is the process of organizing, creating, using, and sharing collective knowledge within an organization.  </a:t>
            </a:r>
          </a:p>
          <a:p>
            <a:endParaRPr lang="en-US" dirty="0" smtClean="0"/>
          </a:p>
          <a:p>
            <a:r>
              <a:rPr lang="en-US" dirty="0" smtClean="0"/>
              <a:t>Successful </a:t>
            </a:r>
            <a:r>
              <a:rPr lang="en-US" dirty="0"/>
              <a:t>knowledge management includes maintaining information in a place where it is easy to access.</a:t>
            </a:r>
          </a:p>
          <a:p>
            <a:endParaRPr lang="en-US" dirty="0" smtClean="0"/>
          </a:p>
          <a:p>
            <a:r>
              <a:rPr lang="en-US" dirty="0" smtClean="0"/>
              <a:t>Only </a:t>
            </a:r>
            <a:r>
              <a:rPr lang="en-US" dirty="0"/>
              <a:t>a few initiatives are able to truly transform how an organization operates, and knowledge management is one of them.</a:t>
            </a:r>
          </a:p>
        </p:txBody>
      </p:sp>
    </p:spTree>
    <p:extLst>
      <p:ext uri="{BB962C8B-B14F-4D97-AF65-F5344CB8AC3E}">
        <p14:creationId xmlns:p14="http://schemas.microsoft.com/office/powerpoint/2010/main" val="222873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e-Governance?</a:t>
            </a:r>
            <a:br>
              <a:rPr lang="en-US" b="1" dirty="0"/>
            </a:br>
            <a:endParaRPr lang="en-US" dirty="0"/>
          </a:p>
        </p:txBody>
      </p:sp>
      <p:sp>
        <p:nvSpPr>
          <p:cNvPr id="3" name="Content Placeholder 2"/>
          <p:cNvSpPr>
            <a:spLocks noGrp="1"/>
          </p:cNvSpPr>
          <p:nvPr>
            <p:ph idx="1"/>
          </p:nvPr>
        </p:nvSpPr>
        <p:spPr>
          <a:xfrm>
            <a:off x="1103312" y="1587260"/>
            <a:ext cx="10059269" cy="4661139"/>
          </a:xfrm>
        </p:spPr>
        <p:txBody>
          <a:bodyPr>
            <a:normAutofit lnSpcReduction="10000"/>
          </a:bodyPr>
          <a:lstStyle/>
          <a:p>
            <a:r>
              <a:rPr lang="en-US" dirty="0"/>
              <a:t>Electronic governance or e-governance is adopted by countries across the world. In a fast-growing and demanding economy like India, e-governance has become essential.  </a:t>
            </a:r>
            <a:endParaRPr lang="en-US" dirty="0" smtClean="0"/>
          </a:p>
          <a:p>
            <a:endParaRPr lang="en-US" dirty="0" smtClean="0"/>
          </a:p>
          <a:p>
            <a:r>
              <a:rPr lang="en-US" dirty="0" smtClean="0"/>
              <a:t>The </a:t>
            </a:r>
            <a:r>
              <a:rPr lang="en-US" dirty="0"/>
              <a:t>rapid growth of </a:t>
            </a:r>
            <a:r>
              <a:rPr lang="en-US" dirty="0" err="1"/>
              <a:t>digitalisation</a:t>
            </a:r>
            <a:r>
              <a:rPr lang="en-US" dirty="0"/>
              <a:t> has led to many governments across the globe to introduce and incorporate technology into governmental processes. </a:t>
            </a:r>
          </a:p>
          <a:p>
            <a:endParaRPr lang="en-US" dirty="0" smtClean="0"/>
          </a:p>
          <a:p>
            <a:r>
              <a:rPr lang="en-US" dirty="0" smtClean="0"/>
              <a:t>Electronic </a:t>
            </a:r>
            <a:r>
              <a:rPr lang="en-US" dirty="0"/>
              <a:t>governance or e-governance can be defined as the usage of Information and Communication Technology (ICT) by the government to provide and facilitate government services, exchange of information, communication transactions and integration of various standalone systems and services. </a:t>
            </a:r>
            <a:br>
              <a:rPr lang="en-US" dirty="0"/>
            </a:br>
            <a:endParaRPr lang="en-US" dirty="0"/>
          </a:p>
          <a:p>
            <a:endParaRPr lang="en-US" dirty="0"/>
          </a:p>
        </p:txBody>
      </p:sp>
    </p:spTree>
    <p:extLst>
      <p:ext uri="{BB962C8B-B14F-4D97-AF65-F5344CB8AC3E}">
        <p14:creationId xmlns:p14="http://schemas.microsoft.com/office/powerpoint/2010/main" val="169383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556" y="1518250"/>
            <a:ext cx="8954298" cy="4730150"/>
          </a:xfrm>
        </p:spPr>
        <p:txBody>
          <a:bodyPr/>
          <a:lstStyle/>
          <a:p>
            <a:r>
              <a:rPr lang="en-US" dirty="0"/>
              <a:t>In other words, it is the use of technology to perform government activities and achieve the objectives of governance.  </a:t>
            </a:r>
            <a:endParaRPr lang="en-US" dirty="0" smtClean="0"/>
          </a:p>
          <a:p>
            <a:endParaRPr lang="en-US" dirty="0" smtClean="0"/>
          </a:p>
          <a:p>
            <a:r>
              <a:rPr lang="en-US" dirty="0" smtClean="0"/>
              <a:t>Through </a:t>
            </a:r>
            <a:r>
              <a:rPr lang="en-US" dirty="0"/>
              <a:t>e-governance, government services are made available to citizens and businesses in a convenient, efficient and transparent manner. </a:t>
            </a:r>
            <a:endParaRPr lang="en-US" dirty="0" smtClean="0"/>
          </a:p>
          <a:p>
            <a:endParaRPr lang="en-US" dirty="0"/>
          </a:p>
          <a:p>
            <a:r>
              <a:rPr lang="en-US" dirty="0" smtClean="0"/>
              <a:t>Examples </a:t>
            </a:r>
            <a:r>
              <a:rPr lang="en-US" dirty="0"/>
              <a:t>of e-governance include Digital India initiative, National Portal of India, Prime Minister of India portal, </a:t>
            </a:r>
            <a:r>
              <a:rPr lang="en-US" dirty="0" err="1"/>
              <a:t>Aadhaar</a:t>
            </a:r>
            <a:r>
              <a:rPr lang="en-US" dirty="0"/>
              <a:t>, filing and payment of taxes online, digital land management systems, Common Entrance Test etc.  </a:t>
            </a:r>
          </a:p>
          <a:p>
            <a:endParaRPr lang="en-US" dirty="0"/>
          </a:p>
        </p:txBody>
      </p:sp>
    </p:spTree>
    <p:extLst>
      <p:ext uri="{BB962C8B-B14F-4D97-AF65-F5344CB8AC3E}">
        <p14:creationId xmlns:p14="http://schemas.microsoft.com/office/powerpoint/2010/main" val="271981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Types of interactions in e-Governance</a:t>
            </a:r>
            <a:r>
              <a:rPr lang="en-US" b="1" dirty="0"/>
              <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810884" y="1630392"/>
            <a:ext cx="9238970" cy="4618007"/>
          </a:xfrm>
        </p:spPr>
        <p:txBody>
          <a:bodyPr>
            <a:normAutofit/>
          </a:bodyPr>
          <a:lstStyle/>
          <a:p>
            <a:pPr marL="0" indent="0">
              <a:buNone/>
            </a:pPr>
            <a:r>
              <a:rPr lang="en-US" sz="2400" b="1" dirty="0"/>
              <a:t>Government to Government (G2G) </a:t>
            </a:r>
          </a:p>
          <a:p>
            <a:endParaRPr lang="en-US" dirty="0" smtClean="0"/>
          </a:p>
          <a:p>
            <a:r>
              <a:rPr lang="en-US" dirty="0" smtClean="0"/>
              <a:t>Information </a:t>
            </a:r>
            <a:r>
              <a:rPr lang="en-US" dirty="0"/>
              <a:t>is exchanged within the government i.e., either, between the central government, state government and local governments or between different branches of the same government. </a:t>
            </a:r>
          </a:p>
          <a:p>
            <a:endParaRPr lang="en-US" b="1" dirty="0" smtClean="0"/>
          </a:p>
          <a:p>
            <a:pPr marL="0" indent="0">
              <a:buNone/>
            </a:pPr>
            <a:r>
              <a:rPr lang="en-US" sz="2400" b="1" dirty="0" smtClean="0"/>
              <a:t>Government </a:t>
            </a:r>
            <a:r>
              <a:rPr lang="en-US" sz="2400" b="1" dirty="0"/>
              <a:t>to Citizen (G2C) </a:t>
            </a:r>
          </a:p>
          <a:p>
            <a:r>
              <a:rPr lang="en-US" dirty="0"/>
              <a:t>The citizens have a platform through which they can interact with the government and get access to the variety of public services offered by the Government.</a:t>
            </a:r>
          </a:p>
          <a:p>
            <a:endParaRPr lang="en-US" dirty="0"/>
          </a:p>
        </p:txBody>
      </p:sp>
    </p:spTree>
    <p:extLst>
      <p:ext uri="{BB962C8B-B14F-4D97-AF65-F5344CB8AC3E}">
        <p14:creationId xmlns:p14="http://schemas.microsoft.com/office/powerpoint/2010/main" val="1149722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smtClean="0"/>
              <a:t>Government </a:t>
            </a:r>
            <a:r>
              <a:rPr lang="en-US" sz="2400" b="1" dirty="0"/>
              <a:t>to Businesses (G2B) </a:t>
            </a:r>
          </a:p>
          <a:p>
            <a:r>
              <a:rPr lang="en-US" dirty="0"/>
              <a:t>The businesses are able to interact with the government seamlessly with respect to the services of the government offered to businesses</a:t>
            </a:r>
          </a:p>
          <a:p>
            <a:pPr marL="0" indent="0">
              <a:buNone/>
            </a:pPr>
            <a:endParaRPr lang="en-US" sz="2400" b="1" dirty="0" smtClean="0"/>
          </a:p>
          <a:p>
            <a:pPr marL="0" indent="0">
              <a:buNone/>
            </a:pPr>
            <a:r>
              <a:rPr lang="en-US" sz="2400" b="1" dirty="0" smtClean="0"/>
              <a:t>Government </a:t>
            </a:r>
            <a:r>
              <a:rPr lang="en-US" sz="2400" b="1" dirty="0"/>
              <a:t>to Employees (G2E) </a:t>
            </a:r>
          </a:p>
          <a:p>
            <a:r>
              <a:rPr lang="en-US" dirty="0"/>
              <a:t>The interaction between the government and its employees occurs in an efficient and speedy manner.</a:t>
            </a:r>
          </a:p>
          <a:p>
            <a:endParaRPr lang="en-US" dirty="0"/>
          </a:p>
        </p:txBody>
      </p:sp>
    </p:spTree>
    <p:extLst>
      <p:ext uri="{BB962C8B-B14F-4D97-AF65-F5344CB8AC3E}">
        <p14:creationId xmlns:p14="http://schemas.microsoft.com/office/powerpoint/2010/main" val="32982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e-Governance</a:t>
            </a:r>
            <a:br>
              <a:rPr lang="en-US" b="1" dirty="0"/>
            </a:br>
            <a:endParaRPr lang="en-US" dirty="0"/>
          </a:p>
        </p:txBody>
      </p:sp>
      <p:sp>
        <p:nvSpPr>
          <p:cNvPr id="3" name="Content Placeholder 2"/>
          <p:cNvSpPr>
            <a:spLocks noGrp="1"/>
          </p:cNvSpPr>
          <p:nvPr>
            <p:ph idx="1"/>
          </p:nvPr>
        </p:nvSpPr>
        <p:spPr>
          <a:xfrm>
            <a:off x="1103312" y="2052918"/>
            <a:ext cx="10619986" cy="4511784"/>
          </a:xfrm>
        </p:spPr>
        <p:txBody>
          <a:bodyPr>
            <a:normAutofit lnSpcReduction="10000"/>
          </a:bodyPr>
          <a:lstStyle/>
          <a:p>
            <a:r>
              <a:rPr lang="en-US" dirty="0"/>
              <a:t>To support and simplify governance for government, citizens, and businesses. </a:t>
            </a:r>
          </a:p>
          <a:p>
            <a:endParaRPr lang="en-US" dirty="0" smtClean="0"/>
          </a:p>
          <a:p>
            <a:r>
              <a:rPr lang="en-US" dirty="0" smtClean="0"/>
              <a:t>To </a:t>
            </a:r>
            <a:r>
              <a:rPr lang="en-US" dirty="0"/>
              <a:t>make government administration more transparent and accountable while addressing the society’s needs and expectations through efficient public services and effective interaction between the people, businesses, and government. </a:t>
            </a:r>
          </a:p>
          <a:p>
            <a:endParaRPr lang="en-US" dirty="0" smtClean="0"/>
          </a:p>
          <a:p>
            <a:r>
              <a:rPr lang="en-US" dirty="0" smtClean="0"/>
              <a:t>To </a:t>
            </a:r>
            <a:r>
              <a:rPr lang="en-US" dirty="0"/>
              <a:t>reduce corruption in the government. </a:t>
            </a:r>
          </a:p>
          <a:p>
            <a:endParaRPr lang="en-US" dirty="0" smtClean="0"/>
          </a:p>
          <a:p>
            <a:r>
              <a:rPr lang="en-US" dirty="0" smtClean="0"/>
              <a:t>To </a:t>
            </a:r>
            <a:r>
              <a:rPr lang="en-US" dirty="0"/>
              <a:t>ensure speedy administration of services and information. </a:t>
            </a:r>
          </a:p>
          <a:p>
            <a:endParaRPr lang="en-US" dirty="0" smtClean="0"/>
          </a:p>
          <a:p>
            <a:r>
              <a:rPr lang="en-US" dirty="0" smtClean="0"/>
              <a:t>To </a:t>
            </a:r>
            <a:r>
              <a:rPr lang="en-US" dirty="0"/>
              <a:t>reduce difficulties for business, provide immediate information and enable digital communication by e-business. </a:t>
            </a:r>
          </a:p>
          <a:p>
            <a:pPr marL="0" indent="0">
              <a:buNone/>
            </a:pPr>
            <a:endParaRPr lang="en-US" dirty="0"/>
          </a:p>
        </p:txBody>
      </p:sp>
    </p:spTree>
    <p:extLst>
      <p:ext uri="{BB962C8B-B14F-4D97-AF65-F5344CB8AC3E}">
        <p14:creationId xmlns:p14="http://schemas.microsoft.com/office/powerpoint/2010/main" val="169840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a:t>
            </a:r>
            <a:r>
              <a:rPr lang="en-US" b="1" dirty="0"/>
              <a:t>e-Governance</a:t>
            </a:r>
            <a:endParaRPr lang="en-US" dirty="0"/>
          </a:p>
        </p:txBody>
      </p:sp>
      <p:sp>
        <p:nvSpPr>
          <p:cNvPr id="3" name="Content Placeholder 2"/>
          <p:cNvSpPr>
            <a:spLocks noGrp="1"/>
          </p:cNvSpPr>
          <p:nvPr>
            <p:ph idx="1"/>
          </p:nvPr>
        </p:nvSpPr>
        <p:spPr>
          <a:xfrm>
            <a:off x="715992" y="1621766"/>
            <a:ext cx="11041812" cy="4917057"/>
          </a:xfrm>
        </p:spPr>
        <p:txBody>
          <a:bodyPr>
            <a:normAutofit fontScale="92500" lnSpcReduction="10000"/>
          </a:bodyPr>
          <a:lstStyle/>
          <a:p>
            <a:r>
              <a:rPr lang="en-US" dirty="0"/>
              <a:t>Lack of computer literacy: India is still a developing country and a vast majority of the citizens lack computer literacy which hinders the effectiveness of e-governance.</a:t>
            </a:r>
          </a:p>
          <a:p>
            <a:endParaRPr lang="en-US" dirty="0" smtClean="0"/>
          </a:p>
          <a:p>
            <a:r>
              <a:rPr lang="en-US" dirty="0" smtClean="0"/>
              <a:t>Lack </a:t>
            </a:r>
            <a:r>
              <a:rPr lang="en-US" dirty="0"/>
              <a:t>of accessibility to the internet or even computers in some parts of the country is a disadvantage to e-governance.</a:t>
            </a:r>
          </a:p>
          <a:p>
            <a:endParaRPr lang="en-US" dirty="0" smtClean="0"/>
          </a:p>
          <a:p>
            <a:r>
              <a:rPr lang="en-US" dirty="0" smtClean="0"/>
              <a:t>e-Governance </a:t>
            </a:r>
            <a:r>
              <a:rPr lang="en-US" dirty="0"/>
              <a:t>results in a loss of human interaction. As the system becomes more </a:t>
            </a:r>
            <a:r>
              <a:rPr lang="en-US" dirty="0" err="1"/>
              <a:t>mechanised</a:t>
            </a:r>
            <a:r>
              <a:rPr lang="en-US" dirty="0"/>
              <a:t>, lesser interaction takes place among people. </a:t>
            </a:r>
          </a:p>
          <a:p>
            <a:endParaRPr lang="en-US" dirty="0" smtClean="0"/>
          </a:p>
          <a:p>
            <a:r>
              <a:rPr lang="en-US" dirty="0" smtClean="0"/>
              <a:t>It </a:t>
            </a:r>
            <a:r>
              <a:rPr lang="en-US" dirty="0"/>
              <a:t>gives rise to the risk of personal data theft and leakage. </a:t>
            </a:r>
          </a:p>
          <a:p>
            <a:endParaRPr lang="en-US" dirty="0" smtClean="0"/>
          </a:p>
          <a:p>
            <a:r>
              <a:rPr lang="en-US" dirty="0" smtClean="0"/>
              <a:t>e-Governance </a:t>
            </a:r>
            <a:r>
              <a:rPr lang="en-US" dirty="0"/>
              <a:t>leads to a lax administration. The service provider can easily provide excuses for not providing the service on technical grounds such as “server is down” or “internet is not working”, etc.</a:t>
            </a:r>
          </a:p>
          <a:p>
            <a:endParaRPr lang="en-US" dirty="0"/>
          </a:p>
        </p:txBody>
      </p:sp>
    </p:spTree>
    <p:extLst>
      <p:ext uri="{BB962C8B-B14F-4D97-AF65-F5344CB8AC3E}">
        <p14:creationId xmlns:p14="http://schemas.microsoft.com/office/powerpoint/2010/main" val="243243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e-Governance in the Indian context</a:t>
            </a:r>
            <a:r>
              <a:rPr lang="en-US" b="1" dirty="0"/>
              <a:t/>
            </a:r>
            <a:br>
              <a:rPr lang="en-US" b="1" dirty="0"/>
            </a:br>
            <a:endParaRPr lang="en-US" dirty="0"/>
          </a:p>
        </p:txBody>
      </p:sp>
      <p:sp>
        <p:nvSpPr>
          <p:cNvPr id="3" name="Content Placeholder 2"/>
          <p:cNvSpPr>
            <a:spLocks noGrp="1"/>
          </p:cNvSpPr>
          <p:nvPr>
            <p:ph idx="1"/>
          </p:nvPr>
        </p:nvSpPr>
        <p:spPr>
          <a:xfrm>
            <a:off x="646111" y="1587260"/>
            <a:ext cx="10956417" cy="4917057"/>
          </a:xfrm>
        </p:spPr>
        <p:txBody>
          <a:bodyPr>
            <a:normAutofit/>
          </a:bodyPr>
          <a:lstStyle/>
          <a:p>
            <a:r>
              <a:rPr lang="en-US" dirty="0"/>
              <a:t>e-Governance in India is a recently developed concept. The launch of National Satellite-Based Computer Network (NICENET) in 1987 and subsequent launch of the District Information System of the National Informatics Centre (DISNIC) </a:t>
            </a:r>
            <a:r>
              <a:rPr lang="en-US" dirty="0" err="1"/>
              <a:t>programme</a:t>
            </a:r>
            <a:r>
              <a:rPr lang="en-US" dirty="0"/>
              <a:t> to </a:t>
            </a:r>
            <a:r>
              <a:rPr lang="en-US" dirty="0" err="1"/>
              <a:t>computerise</a:t>
            </a:r>
            <a:r>
              <a:rPr lang="en-US" dirty="0"/>
              <a:t> all district offices in the country for which free hardware and software was offered to the State Governments provided the requisite impetus for e-governance. </a:t>
            </a:r>
            <a:br>
              <a:rPr lang="en-US" dirty="0"/>
            </a:br>
            <a:endParaRPr lang="en-US" dirty="0"/>
          </a:p>
          <a:p>
            <a:r>
              <a:rPr lang="en-US" dirty="0"/>
              <a:t>e-Governance thereafter developed with the growth of technology. Today, there are a large number of e-Governance initiatives, both at the Union and State levels. In 2006, the </a:t>
            </a:r>
            <a:r>
              <a:rPr lang="en-US" b="1" dirty="0"/>
              <a:t>National e-Governance Plan</a:t>
            </a:r>
            <a:r>
              <a:rPr lang="en-US" dirty="0"/>
              <a:t> (</a:t>
            </a:r>
            <a:r>
              <a:rPr lang="en-US" dirty="0" err="1"/>
              <a:t>NeGP</a:t>
            </a:r>
            <a:r>
              <a:rPr lang="en-US" dirty="0"/>
              <a:t>) was formulated by the Department of Electronics and Information Technology and Department of Administrative Reforms and Public Grievances that aims at making all government services accessible to the common man, ensure efficiency, transparency and reliability of such services at affordable costs to </a:t>
            </a:r>
            <a:r>
              <a:rPr lang="en-US" dirty="0" err="1"/>
              <a:t>realise</a:t>
            </a:r>
            <a:r>
              <a:rPr lang="en-US" dirty="0"/>
              <a:t> the basic needs of the common man.  </a:t>
            </a:r>
          </a:p>
          <a:p>
            <a:endParaRPr lang="en-US" dirty="0"/>
          </a:p>
        </p:txBody>
      </p:sp>
    </p:spTree>
    <p:extLst>
      <p:ext uri="{BB962C8B-B14F-4D97-AF65-F5344CB8AC3E}">
        <p14:creationId xmlns:p14="http://schemas.microsoft.com/office/powerpoint/2010/main" val="1209622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a:t>
            </a:r>
            <a:r>
              <a:rPr lang="en-US" sz="2800" b="1" dirty="0" err="1"/>
              <a:t>NeGP</a:t>
            </a:r>
            <a:r>
              <a:rPr lang="en-US" sz="2800" b="1" dirty="0"/>
              <a:t> has enabled many e-governance initiatives like: </a:t>
            </a:r>
          </a:p>
        </p:txBody>
      </p:sp>
      <p:sp>
        <p:nvSpPr>
          <p:cNvPr id="3" name="Content Placeholder 2"/>
          <p:cNvSpPr>
            <a:spLocks noGrp="1"/>
          </p:cNvSpPr>
          <p:nvPr>
            <p:ph idx="1"/>
          </p:nvPr>
        </p:nvSpPr>
        <p:spPr>
          <a:xfrm>
            <a:off x="879894" y="1777042"/>
            <a:ext cx="10783019" cy="4710022"/>
          </a:xfrm>
        </p:spPr>
        <p:txBody>
          <a:bodyPr>
            <a:normAutofit/>
          </a:bodyPr>
          <a:lstStyle/>
          <a:p>
            <a:endParaRPr lang="en-US" b="1" dirty="0" smtClean="0">
              <a:hlinkClick r:id="rId2"/>
            </a:endParaRPr>
          </a:p>
          <a:p>
            <a:r>
              <a:rPr lang="en-US" b="1" dirty="0" smtClean="0">
                <a:hlinkClick r:id="rId2"/>
              </a:rPr>
              <a:t>Digital </a:t>
            </a:r>
            <a:r>
              <a:rPr lang="en-US" b="1" dirty="0">
                <a:hlinkClick r:id="rId2"/>
              </a:rPr>
              <a:t>India</a:t>
            </a:r>
            <a:r>
              <a:rPr lang="en-US" b="1" dirty="0"/>
              <a:t> </a:t>
            </a:r>
            <a:r>
              <a:rPr lang="en-US" dirty="0"/>
              <a:t>was launched in 2015 to empower the country digitally.  Its main components are:</a:t>
            </a:r>
          </a:p>
          <a:p>
            <a:pPr lvl="1"/>
            <a:r>
              <a:rPr lang="en-US" dirty="0"/>
              <a:t>Developing a secure and stable digital infrastructure</a:t>
            </a:r>
          </a:p>
          <a:p>
            <a:pPr lvl="1"/>
            <a:r>
              <a:rPr lang="en-US" dirty="0"/>
              <a:t>Delivering government services digitally</a:t>
            </a:r>
          </a:p>
          <a:p>
            <a:pPr lvl="1"/>
            <a:r>
              <a:rPr lang="en-US" dirty="0"/>
              <a:t>Achieving universal digital literacy</a:t>
            </a:r>
          </a:p>
          <a:p>
            <a:r>
              <a:rPr lang="en-US" b="1" dirty="0" err="1" smtClean="0"/>
              <a:t>Aadhaar</a:t>
            </a:r>
            <a:r>
              <a:rPr lang="en-US" b="1" dirty="0"/>
              <a:t> </a:t>
            </a:r>
            <a:r>
              <a:rPr lang="en-US" dirty="0"/>
              <a:t>is a unique identification number issued by </a:t>
            </a:r>
            <a:r>
              <a:rPr lang="en-US" dirty="0">
                <a:hlinkClick r:id="rId3"/>
              </a:rPr>
              <a:t>UIDAI </a:t>
            </a:r>
            <a:r>
              <a:rPr lang="en-US" dirty="0"/>
              <a:t>that serves as proof of identity and address on the basis of biometric data. It is being used to provide many benefits to the members of the society. One can </a:t>
            </a:r>
            <a:r>
              <a:rPr lang="en-US" b="1" dirty="0"/>
              <a:t>e-sign</a:t>
            </a:r>
            <a:r>
              <a:rPr lang="en-US" dirty="0"/>
              <a:t> documents using </a:t>
            </a:r>
            <a:r>
              <a:rPr lang="en-US" dirty="0" err="1"/>
              <a:t>Aadhar</a:t>
            </a:r>
            <a:r>
              <a:rPr lang="en-US" dirty="0"/>
              <a:t>. </a:t>
            </a:r>
          </a:p>
          <a:p>
            <a:r>
              <a:rPr lang="en-US" b="1" dirty="0"/>
              <a:t>myGov.in</a:t>
            </a:r>
            <a:r>
              <a:rPr lang="en-US" dirty="0"/>
              <a:t> is a national citizen engagement platform where people can share ideas and be involved with matters of policy and governance. </a:t>
            </a:r>
          </a:p>
          <a:p>
            <a:endParaRPr lang="en-US" dirty="0"/>
          </a:p>
        </p:txBody>
      </p:sp>
    </p:spTree>
    <p:extLst>
      <p:ext uri="{BB962C8B-B14F-4D97-AF65-F5344CB8AC3E}">
        <p14:creationId xmlns:p14="http://schemas.microsoft.com/office/powerpoint/2010/main" val="128457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718" y="664234"/>
            <a:ext cx="11119448" cy="5727940"/>
          </a:xfrm>
        </p:spPr>
        <p:txBody>
          <a:bodyPr>
            <a:normAutofit lnSpcReduction="10000"/>
          </a:bodyPr>
          <a:lstStyle/>
          <a:p>
            <a:r>
              <a:rPr lang="en-US" b="1" dirty="0"/>
              <a:t>UMANG</a:t>
            </a:r>
            <a:r>
              <a:rPr lang="en-US" dirty="0"/>
              <a:t> is a Unified Mobile Application which provides access to central and state government services including </a:t>
            </a:r>
            <a:r>
              <a:rPr lang="en-US" dirty="0" err="1"/>
              <a:t>Aadhar</a:t>
            </a:r>
            <a:r>
              <a:rPr lang="en-US" dirty="0"/>
              <a:t>, Digital Locker, PAN, Employee Provident Fund services, etc. </a:t>
            </a:r>
          </a:p>
          <a:p>
            <a:endParaRPr lang="en-US" b="1" dirty="0" smtClean="0"/>
          </a:p>
          <a:p>
            <a:r>
              <a:rPr lang="en-US" b="1" dirty="0" smtClean="0"/>
              <a:t>Digital </a:t>
            </a:r>
            <a:r>
              <a:rPr lang="en-US" b="1" dirty="0"/>
              <a:t>Locker</a:t>
            </a:r>
            <a:r>
              <a:rPr lang="en-US" dirty="0"/>
              <a:t> helps citizens digitally store important documents like mark sheets, PAN, </a:t>
            </a:r>
            <a:r>
              <a:rPr lang="en-US" dirty="0" err="1"/>
              <a:t>Aadhar</a:t>
            </a:r>
            <a:r>
              <a:rPr lang="en-US" dirty="0"/>
              <a:t>, and degree certificates. This reduces the need for physical documents and facilitates easy sharing of documents.  </a:t>
            </a:r>
          </a:p>
          <a:p>
            <a:endParaRPr lang="en-US" b="1" dirty="0" smtClean="0"/>
          </a:p>
          <a:p>
            <a:r>
              <a:rPr lang="en-US" b="1" dirty="0" err="1" smtClean="0"/>
              <a:t>PayGov</a:t>
            </a:r>
            <a:r>
              <a:rPr lang="en-US" dirty="0"/>
              <a:t> facilitates online payments to all public and private banks. </a:t>
            </a:r>
          </a:p>
          <a:p>
            <a:endParaRPr lang="en-US" b="1" dirty="0" smtClean="0"/>
          </a:p>
          <a:p>
            <a:r>
              <a:rPr lang="en-US" b="1" dirty="0" smtClean="0"/>
              <a:t>Mobile </a:t>
            </a:r>
            <a:r>
              <a:rPr lang="en-US" b="1" dirty="0" err="1"/>
              <a:t>Seva</a:t>
            </a:r>
            <a:r>
              <a:rPr lang="en-US" b="1" dirty="0"/>
              <a:t> </a:t>
            </a:r>
            <a:r>
              <a:rPr lang="en-US" dirty="0"/>
              <a:t>aims at providing government services through mobile phones and tablets. The m-App store has over 200 live applications which can be used to access various government services. </a:t>
            </a:r>
          </a:p>
          <a:p>
            <a:endParaRPr lang="en-US" b="1" dirty="0" smtClean="0"/>
          </a:p>
          <a:p>
            <a:r>
              <a:rPr lang="en-US" b="1" dirty="0" err="1" smtClean="0"/>
              <a:t>Computerisation</a:t>
            </a:r>
            <a:r>
              <a:rPr lang="en-US" b="1" dirty="0" smtClean="0"/>
              <a:t> </a:t>
            </a:r>
            <a:r>
              <a:rPr lang="en-US" b="1" dirty="0"/>
              <a:t>of Land Records </a:t>
            </a:r>
            <a:r>
              <a:rPr lang="en-US" dirty="0"/>
              <a:t>ensures that landowners get digital and updated copies of documents relating to their property.  </a:t>
            </a:r>
          </a:p>
          <a:p>
            <a:endParaRPr lang="en-US" dirty="0"/>
          </a:p>
        </p:txBody>
      </p:sp>
    </p:spTree>
    <p:extLst>
      <p:ext uri="{BB962C8B-B14F-4D97-AF65-F5344CB8AC3E}">
        <p14:creationId xmlns:p14="http://schemas.microsoft.com/office/powerpoint/2010/main" val="3680716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State level e-governance initiatives include:</a:t>
            </a:r>
          </a:p>
        </p:txBody>
      </p:sp>
      <p:sp>
        <p:nvSpPr>
          <p:cNvPr id="3" name="Content Placeholder 2"/>
          <p:cNvSpPr>
            <a:spLocks noGrp="1"/>
          </p:cNvSpPr>
          <p:nvPr>
            <p:ph idx="1"/>
          </p:nvPr>
        </p:nvSpPr>
        <p:spPr>
          <a:xfrm>
            <a:off x="1103312" y="2052918"/>
            <a:ext cx="10619986" cy="4313376"/>
          </a:xfrm>
        </p:spPr>
        <p:txBody>
          <a:bodyPr/>
          <a:lstStyle/>
          <a:p>
            <a:r>
              <a:rPr lang="en-US" b="1" dirty="0"/>
              <a:t>E-</a:t>
            </a:r>
            <a:r>
              <a:rPr lang="en-US" b="1" dirty="0" err="1"/>
              <a:t>Seva</a:t>
            </a:r>
            <a:r>
              <a:rPr lang="en-US" dirty="0"/>
              <a:t> (Andhra Pradesh) facilitates payment of utility bills, issuance of certificates, licenses and permits. </a:t>
            </a:r>
          </a:p>
          <a:p>
            <a:endParaRPr lang="en-US" b="1" dirty="0" smtClean="0"/>
          </a:p>
          <a:p>
            <a:r>
              <a:rPr lang="en-US" b="1" dirty="0" err="1" smtClean="0"/>
              <a:t>Khajane</a:t>
            </a:r>
            <a:r>
              <a:rPr lang="en-US" b="1" dirty="0" smtClean="0"/>
              <a:t> </a:t>
            </a:r>
            <a:r>
              <a:rPr lang="en-US" b="1" dirty="0"/>
              <a:t>Project</a:t>
            </a:r>
            <a:r>
              <a:rPr lang="en-US" dirty="0"/>
              <a:t> (Karnataka) digitalized the treasury system of the state.</a:t>
            </a:r>
          </a:p>
          <a:p>
            <a:endParaRPr lang="en-US" b="1" dirty="0" smtClean="0"/>
          </a:p>
          <a:p>
            <a:r>
              <a:rPr lang="en-US" b="1" dirty="0" smtClean="0"/>
              <a:t>FRIENDS</a:t>
            </a:r>
            <a:r>
              <a:rPr lang="en-US" b="1" dirty="0"/>
              <a:t> </a:t>
            </a:r>
            <a:r>
              <a:rPr lang="en-US" dirty="0"/>
              <a:t>(Kerala) is a single-window facility to pay taxes and other financial dues to the State government.</a:t>
            </a:r>
            <a:r>
              <a:rPr lang="en-US" b="1" dirty="0"/>
              <a:t> </a:t>
            </a:r>
            <a:endParaRPr lang="en-US" dirty="0"/>
          </a:p>
          <a:p>
            <a:endParaRPr lang="en-US" b="1" dirty="0" smtClean="0"/>
          </a:p>
          <a:p>
            <a:r>
              <a:rPr lang="en-US" b="1" dirty="0" err="1" smtClean="0"/>
              <a:t>Lokvani</a:t>
            </a:r>
            <a:r>
              <a:rPr lang="en-US" b="1" dirty="0" smtClean="0"/>
              <a:t> </a:t>
            </a:r>
            <a:r>
              <a:rPr lang="en-US" b="1" dirty="0"/>
              <a:t>Project </a:t>
            </a:r>
            <a:r>
              <a:rPr lang="en-US" dirty="0"/>
              <a:t>(Uttar Pradesh) is a single-window solution relating to the handling of grievances, land record maintenance and providing a mixture of essential services.</a:t>
            </a:r>
          </a:p>
          <a:p>
            <a:endParaRPr lang="en-US" dirty="0"/>
          </a:p>
        </p:txBody>
      </p:sp>
    </p:spTree>
    <p:extLst>
      <p:ext uri="{BB962C8B-B14F-4D97-AF65-F5344CB8AC3E}">
        <p14:creationId xmlns:p14="http://schemas.microsoft.com/office/powerpoint/2010/main" val="151672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knowledge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800" b="1" dirty="0"/>
              <a:t>Tacit </a:t>
            </a:r>
            <a:r>
              <a:rPr lang="en-US" sz="2800" b="1" dirty="0" smtClean="0"/>
              <a:t>knowledge</a:t>
            </a:r>
            <a:endParaRPr lang="en-US" sz="2800" dirty="0" smtClean="0"/>
          </a:p>
          <a:p>
            <a:endParaRPr lang="en-US" dirty="0" smtClean="0"/>
          </a:p>
          <a:p>
            <a:r>
              <a:rPr lang="en-US" dirty="0" smtClean="0"/>
              <a:t>This </a:t>
            </a:r>
            <a:r>
              <a:rPr lang="en-US" dirty="0"/>
              <a:t>type of knowledge is typically acquired through experience, and it is intuitively understood. </a:t>
            </a:r>
            <a:endParaRPr lang="en-US" dirty="0" smtClean="0"/>
          </a:p>
          <a:p>
            <a:r>
              <a:rPr lang="en-US" dirty="0" smtClean="0"/>
              <a:t>As </a:t>
            </a:r>
            <a:r>
              <a:rPr lang="en-US" dirty="0"/>
              <a:t>a result, it is challenging to articulate and codify, making it difficult to transfer this information to other individuals. </a:t>
            </a:r>
          </a:p>
          <a:p>
            <a:r>
              <a:rPr lang="en-US" dirty="0" smtClean="0"/>
              <a:t>Examples </a:t>
            </a:r>
            <a:r>
              <a:rPr lang="en-US" dirty="0"/>
              <a:t>of tacit knowledge can include language, facial recognition, or leadership skills.</a:t>
            </a:r>
          </a:p>
          <a:p>
            <a:endParaRPr lang="en-US" dirty="0"/>
          </a:p>
        </p:txBody>
      </p:sp>
    </p:spTree>
    <p:extLst>
      <p:ext uri="{BB962C8B-B14F-4D97-AF65-F5344CB8AC3E}">
        <p14:creationId xmlns:p14="http://schemas.microsoft.com/office/powerpoint/2010/main" val="1301201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India </a:t>
            </a:r>
            <a:r>
              <a:rPr lang="en-US" b="1" dirty="0" err="1"/>
              <a:t>programme</a:t>
            </a:r>
            <a:endParaRPr lang="en-US" dirty="0"/>
          </a:p>
        </p:txBody>
      </p:sp>
      <p:sp>
        <p:nvSpPr>
          <p:cNvPr id="3" name="Content Placeholder 2"/>
          <p:cNvSpPr>
            <a:spLocks noGrp="1"/>
          </p:cNvSpPr>
          <p:nvPr>
            <p:ph idx="1"/>
          </p:nvPr>
        </p:nvSpPr>
        <p:spPr>
          <a:xfrm>
            <a:off x="707366" y="1853248"/>
            <a:ext cx="10584611" cy="4444035"/>
          </a:xfrm>
        </p:spPr>
        <p:txBody>
          <a:bodyPr>
            <a:normAutofit fontScale="92500" lnSpcReduction="20000"/>
          </a:bodyPr>
          <a:lstStyle/>
          <a:p>
            <a:r>
              <a:rPr lang="en-US" dirty="0"/>
              <a:t>Minister Narendra Modi launched the much ambitious 'Digital India' </a:t>
            </a:r>
            <a:r>
              <a:rPr lang="en-US" dirty="0" err="1"/>
              <a:t>programme</a:t>
            </a:r>
            <a:r>
              <a:rPr lang="en-US" dirty="0"/>
              <a:t> on Wednesday,</a:t>
            </a:r>
          </a:p>
          <a:p>
            <a:endParaRPr lang="en-US" dirty="0" smtClean="0"/>
          </a:p>
          <a:p>
            <a:r>
              <a:rPr lang="en-US" dirty="0" smtClean="0"/>
              <a:t>July </a:t>
            </a:r>
            <a:r>
              <a:rPr lang="en-US" dirty="0"/>
              <a:t>1, at the Indira Gandhi Indoor Stadium in the national capital. Top industrialists like RIL</a:t>
            </a:r>
          </a:p>
          <a:p>
            <a:endParaRPr lang="en-US" dirty="0" smtClean="0"/>
          </a:p>
          <a:p>
            <a:r>
              <a:rPr lang="en-US" dirty="0" smtClean="0"/>
              <a:t>Chairman </a:t>
            </a:r>
            <a:r>
              <a:rPr lang="en-US" dirty="0"/>
              <a:t>and Managing Director </a:t>
            </a:r>
            <a:r>
              <a:rPr lang="en-US" dirty="0" err="1"/>
              <a:t>Mukesh</a:t>
            </a:r>
            <a:r>
              <a:rPr lang="en-US" dirty="0"/>
              <a:t> </a:t>
            </a:r>
            <a:r>
              <a:rPr lang="en-US" dirty="0" err="1"/>
              <a:t>Ambani</a:t>
            </a:r>
            <a:r>
              <a:rPr lang="en-US" dirty="0"/>
              <a:t>, Tata Group chairman Cyrus Mistry, Wipro</a:t>
            </a:r>
          </a:p>
          <a:p>
            <a:endParaRPr lang="en-US" dirty="0" smtClean="0"/>
          </a:p>
          <a:p>
            <a:r>
              <a:rPr lang="en-US" dirty="0" smtClean="0"/>
              <a:t>Chairman </a:t>
            </a:r>
            <a:r>
              <a:rPr lang="en-US" dirty="0"/>
              <a:t>Azim </a:t>
            </a:r>
            <a:r>
              <a:rPr lang="en-US" dirty="0" err="1"/>
              <a:t>Premji</a:t>
            </a:r>
            <a:r>
              <a:rPr lang="en-US" dirty="0"/>
              <a:t> and many others, were among the business honchos who shared their</a:t>
            </a:r>
          </a:p>
          <a:p>
            <a:endParaRPr lang="en-US" dirty="0" smtClean="0"/>
          </a:p>
          <a:p>
            <a:r>
              <a:rPr lang="en-US" dirty="0" smtClean="0"/>
              <a:t>ideas </a:t>
            </a:r>
            <a:r>
              <a:rPr lang="en-US" dirty="0"/>
              <a:t>of taking digital revolution to the masses.</a:t>
            </a:r>
          </a:p>
        </p:txBody>
      </p:sp>
    </p:spTree>
    <p:extLst>
      <p:ext uri="{BB962C8B-B14F-4D97-AF65-F5344CB8AC3E}">
        <p14:creationId xmlns:p14="http://schemas.microsoft.com/office/powerpoint/2010/main" val="3741657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Digital India?</a:t>
            </a:r>
            <a:endParaRPr lang="en-US" dirty="0"/>
          </a:p>
        </p:txBody>
      </p:sp>
      <p:sp>
        <p:nvSpPr>
          <p:cNvPr id="3" name="Content Placeholder 2"/>
          <p:cNvSpPr>
            <a:spLocks noGrp="1"/>
          </p:cNvSpPr>
          <p:nvPr>
            <p:ph idx="1"/>
          </p:nvPr>
        </p:nvSpPr>
        <p:spPr>
          <a:xfrm>
            <a:off x="646111" y="1483743"/>
            <a:ext cx="11223837" cy="4968815"/>
          </a:xfrm>
        </p:spPr>
        <p:txBody>
          <a:bodyPr>
            <a:normAutofit lnSpcReduction="10000"/>
          </a:bodyPr>
          <a:lstStyle/>
          <a:p>
            <a:r>
              <a:rPr lang="en-US" dirty="0"/>
              <a:t>With the launch of Digital India </a:t>
            </a:r>
            <a:r>
              <a:rPr lang="en-US" dirty="0" err="1"/>
              <a:t>programme</a:t>
            </a:r>
            <a:r>
              <a:rPr lang="en-US" dirty="0"/>
              <a:t>, the government is taking a big step forward </a:t>
            </a:r>
            <a:r>
              <a:rPr lang="en-US" dirty="0" smtClean="0"/>
              <a:t>to transform </a:t>
            </a:r>
            <a:r>
              <a:rPr lang="en-US" dirty="0"/>
              <a:t>the country into a digitally empowered knowledge economy. Includes various </a:t>
            </a:r>
            <a:r>
              <a:rPr lang="en-US" dirty="0" smtClean="0"/>
              <a:t>schemes worth </a:t>
            </a:r>
            <a:r>
              <a:rPr lang="en-US" dirty="0"/>
              <a:t>over </a:t>
            </a:r>
            <a:r>
              <a:rPr lang="en-US" dirty="0" err="1"/>
              <a:t>Rs</a:t>
            </a:r>
            <a:r>
              <a:rPr lang="en-US" dirty="0"/>
              <a:t> 1 lakh crore like Digital Locker, e-</a:t>
            </a:r>
            <a:r>
              <a:rPr lang="en-US" dirty="0" err="1"/>
              <a:t>eduction</a:t>
            </a:r>
            <a:r>
              <a:rPr lang="en-US" dirty="0"/>
              <a:t>, e-health, e-sign and </a:t>
            </a:r>
            <a:r>
              <a:rPr lang="en-US" dirty="0" smtClean="0"/>
              <a:t>national scholarship </a:t>
            </a:r>
            <a:r>
              <a:rPr lang="en-US" dirty="0"/>
              <a:t>portal. </a:t>
            </a:r>
            <a:endParaRPr lang="en-US" dirty="0" smtClean="0"/>
          </a:p>
          <a:p>
            <a:endParaRPr lang="en-US" dirty="0" smtClean="0"/>
          </a:p>
          <a:p>
            <a:r>
              <a:rPr lang="en-US" dirty="0" err="1" smtClean="0"/>
              <a:t>BharatNet</a:t>
            </a:r>
            <a:r>
              <a:rPr lang="en-US" dirty="0" smtClean="0"/>
              <a:t> </a:t>
            </a:r>
            <a:r>
              <a:rPr lang="en-US" dirty="0"/>
              <a:t>in 11 states and Next Generation Network (NGN), are also a </a:t>
            </a:r>
            <a:r>
              <a:rPr lang="en-US" dirty="0" smtClean="0"/>
              <a:t>part of </a:t>
            </a:r>
            <a:r>
              <a:rPr lang="en-US" dirty="0"/>
              <a:t>Digital India campaign. </a:t>
            </a:r>
            <a:endParaRPr lang="en-US" dirty="0" smtClean="0"/>
          </a:p>
          <a:p>
            <a:endParaRPr lang="en-US" dirty="0" smtClean="0"/>
          </a:p>
          <a:p>
            <a:r>
              <a:rPr lang="en-US" dirty="0" smtClean="0"/>
              <a:t>The </a:t>
            </a:r>
            <a:r>
              <a:rPr lang="en-US" dirty="0" err="1"/>
              <a:t>programme</a:t>
            </a:r>
            <a:r>
              <a:rPr lang="en-US" dirty="0"/>
              <a:t> includes projects that aim to ensure that </a:t>
            </a:r>
            <a:r>
              <a:rPr lang="en-US" dirty="0" smtClean="0"/>
              <a:t>government services </a:t>
            </a:r>
            <a:r>
              <a:rPr lang="en-US" dirty="0"/>
              <a:t>are available to citizens electronically and people get benefit of the latest </a:t>
            </a:r>
            <a:r>
              <a:rPr lang="en-US" dirty="0" smtClean="0"/>
              <a:t>information and </a:t>
            </a:r>
            <a:r>
              <a:rPr lang="en-US" dirty="0"/>
              <a:t>communication technology. </a:t>
            </a:r>
            <a:endParaRPr lang="en-US" dirty="0" smtClean="0"/>
          </a:p>
          <a:p>
            <a:endParaRPr lang="en-US" dirty="0"/>
          </a:p>
          <a:p>
            <a:r>
              <a:rPr lang="en-US" dirty="0" smtClean="0"/>
              <a:t>The </a:t>
            </a:r>
            <a:r>
              <a:rPr lang="en-US" dirty="0"/>
              <a:t>Ministry of Communications and IT is the nodal agency </a:t>
            </a:r>
            <a:r>
              <a:rPr lang="en-US" dirty="0" smtClean="0"/>
              <a:t>to implement </a:t>
            </a:r>
            <a:r>
              <a:rPr lang="en-US" dirty="0"/>
              <a:t>the </a:t>
            </a:r>
            <a:r>
              <a:rPr lang="en-US" dirty="0" err="1"/>
              <a:t>programme</a:t>
            </a:r>
            <a:r>
              <a:rPr lang="en-US" dirty="0"/>
              <a:t>.</a:t>
            </a:r>
          </a:p>
        </p:txBody>
      </p:sp>
    </p:spTree>
    <p:extLst>
      <p:ext uri="{BB962C8B-B14F-4D97-AF65-F5344CB8AC3E}">
        <p14:creationId xmlns:p14="http://schemas.microsoft.com/office/powerpoint/2010/main" val="2055070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Apps for Digital India</a:t>
            </a:r>
            <a:endParaRPr lang="en-US" dirty="0"/>
          </a:p>
        </p:txBody>
      </p:sp>
      <p:sp>
        <p:nvSpPr>
          <p:cNvPr id="3" name="Content Placeholder 2"/>
          <p:cNvSpPr>
            <a:spLocks noGrp="1"/>
          </p:cNvSpPr>
          <p:nvPr>
            <p:ph idx="1"/>
          </p:nvPr>
        </p:nvSpPr>
        <p:spPr/>
        <p:txBody>
          <a:bodyPr>
            <a:normAutofit/>
          </a:bodyPr>
          <a:lstStyle/>
          <a:p>
            <a:r>
              <a:rPr lang="en-US" sz="2800" dirty="0"/>
              <a:t>Digital India </a:t>
            </a:r>
            <a:r>
              <a:rPr lang="en-US" sz="2800" dirty="0" smtClean="0"/>
              <a:t>Portal </a:t>
            </a:r>
          </a:p>
          <a:p>
            <a:endParaRPr lang="en-US" sz="2800" dirty="0" smtClean="0"/>
          </a:p>
          <a:p>
            <a:r>
              <a:rPr lang="en-US" sz="2800" dirty="0" err="1" smtClean="0"/>
              <a:t>MyGov</a:t>
            </a:r>
            <a:r>
              <a:rPr lang="en-US" sz="2800" dirty="0" smtClean="0"/>
              <a:t> </a:t>
            </a:r>
            <a:r>
              <a:rPr lang="en-US" sz="2800" dirty="0"/>
              <a:t>Mobile </a:t>
            </a:r>
            <a:r>
              <a:rPr lang="en-US" sz="2800" dirty="0" smtClean="0"/>
              <a:t>App </a:t>
            </a:r>
          </a:p>
          <a:p>
            <a:endParaRPr lang="en-US" sz="2800" dirty="0" smtClean="0"/>
          </a:p>
          <a:p>
            <a:r>
              <a:rPr lang="en-US" sz="2800" dirty="0" err="1" smtClean="0"/>
              <a:t>Swachh</a:t>
            </a:r>
            <a:r>
              <a:rPr lang="en-US" sz="2800" dirty="0" smtClean="0"/>
              <a:t> </a:t>
            </a:r>
            <a:r>
              <a:rPr lang="en-US" sz="2800" dirty="0"/>
              <a:t>Bharat Mission App </a:t>
            </a:r>
          </a:p>
          <a:p>
            <a:endParaRPr lang="en-US" sz="2800" dirty="0" smtClean="0"/>
          </a:p>
          <a:p>
            <a:r>
              <a:rPr lang="en-US" sz="2800" dirty="0" err="1" smtClean="0"/>
              <a:t>Aadhaar</a:t>
            </a:r>
            <a:r>
              <a:rPr lang="en-US" sz="2800" dirty="0" smtClean="0"/>
              <a:t> Mobile</a:t>
            </a:r>
            <a:endParaRPr lang="en-US" sz="2800" dirty="0"/>
          </a:p>
        </p:txBody>
      </p:sp>
    </p:spTree>
    <p:extLst>
      <p:ext uri="{BB962C8B-B14F-4D97-AF65-F5344CB8AC3E}">
        <p14:creationId xmlns:p14="http://schemas.microsoft.com/office/powerpoint/2010/main" val="864952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Vision Of Digital India</a:t>
            </a:r>
            <a:endParaRPr lang="en-US" dirty="0"/>
          </a:p>
        </p:txBody>
      </p:sp>
      <p:sp>
        <p:nvSpPr>
          <p:cNvPr id="3" name="Content Placeholder 2"/>
          <p:cNvSpPr>
            <a:spLocks noGrp="1"/>
          </p:cNvSpPr>
          <p:nvPr>
            <p:ph idx="1"/>
          </p:nvPr>
        </p:nvSpPr>
        <p:spPr>
          <a:xfrm>
            <a:off x="819510" y="1604514"/>
            <a:ext cx="9980762" cy="4960188"/>
          </a:xfrm>
        </p:spPr>
        <p:txBody>
          <a:bodyPr>
            <a:normAutofit fontScale="92500" lnSpcReduction="20000"/>
          </a:bodyPr>
          <a:lstStyle/>
          <a:p>
            <a:r>
              <a:rPr lang="en-US" dirty="0"/>
              <a:t>Digital Infrastructure as a Utility to Every Citizen</a:t>
            </a:r>
          </a:p>
          <a:p>
            <a:r>
              <a:rPr lang="en-US" dirty="0" smtClean="0"/>
              <a:t>Governance </a:t>
            </a:r>
            <a:r>
              <a:rPr lang="en-US" dirty="0"/>
              <a:t>&amp; Services on Demand</a:t>
            </a:r>
          </a:p>
          <a:p>
            <a:r>
              <a:rPr lang="en-US" dirty="0" smtClean="0"/>
              <a:t>Digital </a:t>
            </a:r>
            <a:r>
              <a:rPr lang="en-US" dirty="0"/>
              <a:t>Empowerment of Citizens</a:t>
            </a:r>
          </a:p>
          <a:p>
            <a:r>
              <a:rPr lang="en-US" dirty="0" smtClean="0"/>
              <a:t>Pillars </a:t>
            </a:r>
            <a:r>
              <a:rPr lang="en-US" dirty="0"/>
              <a:t>Of Digital India</a:t>
            </a:r>
          </a:p>
          <a:p>
            <a:r>
              <a:rPr lang="en-US" dirty="0" smtClean="0"/>
              <a:t>Broadband </a:t>
            </a:r>
            <a:r>
              <a:rPr lang="en-US" dirty="0"/>
              <a:t>Highways</a:t>
            </a:r>
          </a:p>
          <a:p>
            <a:r>
              <a:rPr lang="en-US" dirty="0" smtClean="0"/>
              <a:t>Universal </a:t>
            </a:r>
            <a:r>
              <a:rPr lang="en-US" dirty="0"/>
              <a:t>Access to Phones</a:t>
            </a:r>
          </a:p>
          <a:p>
            <a:r>
              <a:rPr lang="en-US" dirty="0" smtClean="0"/>
              <a:t>Public </a:t>
            </a:r>
            <a:r>
              <a:rPr lang="en-US" dirty="0"/>
              <a:t>Internet Access </a:t>
            </a:r>
            <a:r>
              <a:rPr lang="en-US" dirty="0" err="1"/>
              <a:t>Programme</a:t>
            </a:r>
            <a:endParaRPr lang="en-US" dirty="0"/>
          </a:p>
          <a:p>
            <a:r>
              <a:rPr lang="en-US" dirty="0" smtClean="0"/>
              <a:t>e-Governance </a:t>
            </a:r>
            <a:r>
              <a:rPr lang="en-US" dirty="0"/>
              <a:t>- Reforming government through Technology</a:t>
            </a:r>
          </a:p>
          <a:p>
            <a:r>
              <a:rPr lang="en-US" dirty="0" smtClean="0"/>
              <a:t>e-</a:t>
            </a:r>
            <a:r>
              <a:rPr lang="en-US" dirty="0" err="1" smtClean="0"/>
              <a:t>Kranti</a:t>
            </a:r>
            <a:r>
              <a:rPr lang="en-US" dirty="0" smtClean="0"/>
              <a:t> </a:t>
            </a:r>
            <a:r>
              <a:rPr lang="en-US" dirty="0"/>
              <a:t>- Electronic delivery of services</a:t>
            </a:r>
          </a:p>
          <a:p>
            <a:r>
              <a:rPr lang="en-US" dirty="0" smtClean="0"/>
              <a:t>Information </a:t>
            </a:r>
            <a:r>
              <a:rPr lang="en-US" dirty="0"/>
              <a:t>for All</a:t>
            </a:r>
          </a:p>
          <a:p>
            <a:r>
              <a:rPr lang="en-US" dirty="0" smtClean="0"/>
              <a:t>Electronics </a:t>
            </a:r>
            <a:r>
              <a:rPr lang="en-US" dirty="0"/>
              <a:t>Manufacturing - Target NET ZERO Imports</a:t>
            </a:r>
          </a:p>
          <a:p>
            <a:r>
              <a:rPr lang="en-US" dirty="0" smtClean="0"/>
              <a:t>IT </a:t>
            </a:r>
            <a:r>
              <a:rPr lang="en-US" dirty="0"/>
              <a:t>for Jobs</a:t>
            </a:r>
          </a:p>
          <a:p>
            <a:r>
              <a:rPr lang="en-US" dirty="0" smtClean="0"/>
              <a:t>Early </a:t>
            </a:r>
            <a:r>
              <a:rPr lang="en-US" dirty="0"/>
              <a:t>Harvest </a:t>
            </a:r>
            <a:r>
              <a:rPr lang="en-US" dirty="0" err="1"/>
              <a:t>Programmes</a:t>
            </a:r>
            <a:endParaRPr lang="en-US" dirty="0"/>
          </a:p>
        </p:txBody>
      </p:sp>
    </p:spTree>
    <p:extLst>
      <p:ext uri="{BB962C8B-B14F-4D97-AF65-F5344CB8AC3E}">
        <p14:creationId xmlns:p14="http://schemas.microsoft.com/office/powerpoint/2010/main" val="3299959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of Digital India by 2019</a:t>
            </a:r>
            <a:endParaRPr lang="en-US" dirty="0"/>
          </a:p>
        </p:txBody>
      </p:sp>
      <p:sp>
        <p:nvSpPr>
          <p:cNvPr id="3" name="Content Placeholder 2"/>
          <p:cNvSpPr>
            <a:spLocks noGrp="1"/>
          </p:cNvSpPr>
          <p:nvPr>
            <p:ph idx="1"/>
          </p:nvPr>
        </p:nvSpPr>
        <p:spPr>
          <a:xfrm>
            <a:off x="646112" y="1639020"/>
            <a:ext cx="10973670" cy="4865298"/>
          </a:xfrm>
        </p:spPr>
        <p:txBody>
          <a:bodyPr/>
          <a:lstStyle/>
          <a:p>
            <a:r>
              <a:rPr lang="en-US" dirty="0"/>
              <a:t>Broadband in 2.5 lakh villages, universal phone connectivity</a:t>
            </a:r>
          </a:p>
          <a:p>
            <a:r>
              <a:rPr lang="en-US" dirty="0" smtClean="0"/>
              <a:t>Net </a:t>
            </a:r>
            <a:r>
              <a:rPr lang="en-US" dirty="0"/>
              <a:t>Zero Imports by 2020</a:t>
            </a:r>
          </a:p>
          <a:p>
            <a:r>
              <a:rPr lang="el-GR" dirty="0" smtClean="0"/>
              <a:t>400,000 </a:t>
            </a:r>
            <a:r>
              <a:rPr lang="en-US" dirty="0"/>
              <a:t>Public Internet Access Points</a:t>
            </a:r>
          </a:p>
          <a:p>
            <a:r>
              <a:rPr lang="en-US" dirty="0" err="1" smtClean="0"/>
              <a:t>Wi-fi</a:t>
            </a:r>
            <a:r>
              <a:rPr lang="en-US" dirty="0" smtClean="0"/>
              <a:t> </a:t>
            </a:r>
            <a:r>
              <a:rPr lang="en-US" dirty="0"/>
              <a:t>in 2.5 lakh schools, all universities; Public </a:t>
            </a:r>
            <a:r>
              <a:rPr lang="en-US" dirty="0" err="1"/>
              <a:t>wi-fi</a:t>
            </a:r>
            <a:r>
              <a:rPr lang="en-US" dirty="0"/>
              <a:t> hotspots for citizens</a:t>
            </a:r>
          </a:p>
          <a:p>
            <a:r>
              <a:rPr lang="en-US" dirty="0" smtClean="0"/>
              <a:t>Digital </a:t>
            </a:r>
            <a:r>
              <a:rPr lang="en-US" dirty="0"/>
              <a:t>Inclusion: 1.7 Cr trained for IT, Telecom and Electronics Jobs</a:t>
            </a:r>
          </a:p>
          <a:p>
            <a:r>
              <a:rPr lang="en-US" dirty="0" smtClean="0"/>
              <a:t>Job </a:t>
            </a:r>
            <a:r>
              <a:rPr lang="en-US" dirty="0"/>
              <a:t>creation: Direct 1.7 Cr. and Indirect at least 8.5 Cr.</a:t>
            </a:r>
          </a:p>
          <a:p>
            <a:r>
              <a:rPr lang="en-US" dirty="0" smtClean="0"/>
              <a:t>e-Governance </a:t>
            </a:r>
            <a:r>
              <a:rPr lang="en-US" dirty="0"/>
              <a:t>&amp; </a:t>
            </a:r>
            <a:r>
              <a:rPr lang="en-US" dirty="0" err="1"/>
              <a:t>eServices</a:t>
            </a:r>
            <a:r>
              <a:rPr lang="en-US" dirty="0"/>
              <a:t>: Across government</a:t>
            </a:r>
          </a:p>
          <a:p>
            <a:r>
              <a:rPr lang="en-US" dirty="0" smtClean="0"/>
              <a:t>India </a:t>
            </a:r>
            <a:r>
              <a:rPr lang="en-US" dirty="0"/>
              <a:t>to be leader in IT use in services - health, education, banking</a:t>
            </a:r>
          </a:p>
          <a:p>
            <a:r>
              <a:rPr lang="en-US" dirty="0" smtClean="0"/>
              <a:t>Digitally </a:t>
            </a:r>
            <a:r>
              <a:rPr lang="en-US" dirty="0"/>
              <a:t>empowered citizens - public cloud, internet access</a:t>
            </a:r>
          </a:p>
        </p:txBody>
      </p:sp>
    </p:spTree>
    <p:extLst>
      <p:ext uri="{BB962C8B-B14F-4D97-AF65-F5344CB8AC3E}">
        <p14:creationId xmlns:p14="http://schemas.microsoft.com/office/powerpoint/2010/main" val="16492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817" y="1293793"/>
            <a:ext cx="8946541" cy="4195481"/>
          </a:xfrm>
        </p:spPr>
        <p:txBody>
          <a:bodyPr/>
          <a:lstStyle/>
          <a:p>
            <a:pPr marL="0" indent="0" algn="ctr">
              <a:buNone/>
            </a:pPr>
            <a:endParaRPr lang="en-US" dirty="0" smtClean="0"/>
          </a:p>
          <a:p>
            <a:pPr marL="0" indent="0" algn="ctr">
              <a:buNone/>
            </a:pPr>
            <a:endParaRPr lang="en-US" dirty="0"/>
          </a:p>
          <a:p>
            <a:pPr marL="0" indent="0" algn="ctr">
              <a:buNone/>
            </a:pPr>
            <a:r>
              <a:rPr lang="en-US" sz="11500" b="1" dirty="0" smtClean="0"/>
              <a:t>THANK YOU</a:t>
            </a:r>
            <a:endParaRPr lang="en-US" sz="11500" b="1" dirty="0"/>
          </a:p>
        </p:txBody>
      </p:sp>
    </p:spTree>
    <p:extLst>
      <p:ext uri="{BB962C8B-B14F-4D97-AF65-F5344CB8AC3E}">
        <p14:creationId xmlns:p14="http://schemas.microsoft.com/office/powerpoint/2010/main" val="287345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41872"/>
            <a:ext cx="10136907" cy="5538158"/>
          </a:xfrm>
        </p:spPr>
        <p:txBody>
          <a:bodyPr>
            <a:normAutofit/>
          </a:bodyPr>
          <a:lstStyle/>
          <a:p>
            <a:pPr marL="0" indent="0">
              <a:buNone/>
            </a:pPr>
            <a:r>
              <a:rPr lang="en-US" sz="2800" b="1" dirty="0"/>
              <a:t>Implicit </a:t>
            </a:r>
            <a:r>
              <a:rPr lang="en-US" sz="2800" b="1" dirty="0" smtClean="0"/>
              <a:t>knowledge</a:t>
            </a:r>
          </a:p>
          <a:p>
            <a:r>
              <a:rPr lang="en-US" dirty="0" smtClean="0"/>
              <a:t>While </a:t>
            </a:r>
            <a:r>
              <a:rPr lang="en-US" dirty="0"/>
              <a:t>some literature equivocates implicit knowledge to tacit knowledge, some academics break out this type separately, expressing that the definition of tactic knowledge is more nuanced. </a:t>
            </a:r>
            <a:endParaRPr lang="en-US" dirty="0" smtClean="0"/>
          </a:p>
          <a:p>
            <a:r>
              <a:rPr lang="en-US" dirty="0" smtClean="0"/>
              <a:t>While </a:t>
            </a:r>
            <a:r>
              <a:rPr lang="en-US" dirty="0"/>
              <a:t>tacit knowledge is difficult to codify, implicit knowledge does not necessarily have this problem. Instead, implicit information has yet to be documented. </a:t>
            </a:r>
            <a:endParaRPr lang="en-US" dirty="0" smtClean="0"/>
          </a:p>
          <a:p>
            <a:endParaRPr lang="en-US" dirty="0" smtClean="0"/>
          </a:p>
          <a:p>
            <a:pPr marL="0" indent="0">
              <a:buNone/>
            </a:pPr>
            <a:r>
              <a:rPr lang="en-US" sz="2800" b="1" dirty="0"/>
              <a:t>Explicit </a:t>
            </a:r>
            <a:r>
              <a:rPr lang="en-US" sz="2800" b="1" dirty="0" smtClean="0"/>
              <a:t>knowledge</a:t>
            </a:r>
            <a:r>
              <a:rPr lang="en-US" sz="2800" dirty="0"/>
              <a:t> </a:t>
            </a:r>
            <a:endParaRPr lang="en-US" sz="2800" dirty="0" smtClean="0"/>
          </a:p>
          <a:p>
            <a:r>
              <a:rPr lang="en-US" dirty="0" smtClean="0"/>
              <a:t>Explicit </a:t>
            </a:r>
            <a:r>
              <a:rPr lang="en-US" dirty="0"/>
              <a:t>knowledge is captured within various document types such as manuals, reports, and guides, allowing organizations to easily share knowledge across teams. </a:t>
            </a:r>
            <a:endParaRPr lang="en-US" dirty="0" smtClean="0"/>
          </a:p>
          <a:p>
            <a:r>
              <a:rPr lang="en-US" dirty="0" smtClean="0"/>
              <a:t>This </a:t>
            </a:r>
            <a:r>
              <a:rPr lang="en-US" dirty="0"/>
              <a:t>type of knowledge is perhaps the most well-known and examples of it include knowledge assets such as databases, white papers, and case studies. </a:t>
            </a:r>
          </a:p>
        </p:txBody>
      </p:sp>
    </p:spTree>
    <p:extLst>
      <p:ext uri="{BB962C8B-B14F-4D97-AF65-F5344CB8AC3E}">
        <p14:creationId xmlns:p14="http://schemas.microsoft.com/office/powerpoint/2010/main" val="204533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management process</a:t>
            </a:r>
            <a:r>
              <a:rPr lang="en-US" dirty="0"/>
              <a:t/>
            </a:r>
            <a:br>
              <a:rPr lang="en-US" dirty="0"/>
            </a:br>
            <a:endParaRPr lang="en-US" dirty="0"/>
          </a:p>
        </p:txBody>
      </p:sp>
      <p:sp>
        <p:nvSpPr>
          <p:cNvPr id="3" name="Content Placeholder 2"/>
          <p:cNvSpPr>
            <a:spLocks noGrp="1"/>
          </p:cNvSpPr>
          <p:nvPr>
            <p:ph idx="1"/>
          </p:nvPr>
        </p:nvSpPr>
        <p:spPr>
          <a:xfrm>
            <a:off x="715992" y="1716658"/>
            <a:ext cx="11153955" cy="4796286"/>
          </a:xfrm>
        </p:spPr>
        <p:txBody>
          <a:bodyPr>
            <a:normAutofit lnSpcReduction="10000"/>
          </a:bodyPr>
          <a:lstStyle/>
          <a:p>
            <a:pPr marL="0" indent="0" fontAlgn="base">
              <a:buNone/>
            </a:pPr>
            <a:r>
              <a:rPr lang="en-US" dirty="0" smtClean="0"/>
              <a:t>Effective </a:t>
            </a:r>
            <a:r>
              <a:rPr lang="en-US" dirty="0"/>
              <a:t>knowledge management system typically goes through three main steps:</a:t>
            </a:r>
          </a:p>
          <a:p>
            <a:pPr fontAlgn="base"/>
            <a:endParaRPr lang="en-US" b="1" dirty="0" smtClean="0"/>
          </a:p>
          <a:p>
            <a:pPr fontAlgn="base"/>
            <a:r>
              <a:rPr lang="en-US" b="1" dirty="0" smtClean="0"/>
              <a:t>Knowledge </a:t>
            </a:r>
            <a:r>
              <a:rPr lang="en-US" b="1" dirty="0"/>
              <a:t>Creation:</a:t>
            </a:r>
            <a:r>
              <a:rPr lang="en-US" dirty="0"/>
              <a:t> During this step, organizations identify and document any existing or new knowledge that they want to circulate across the company.</a:t>
            </a:r>
          </a:p>
          <a:p>
            <a:pPr fontAlgn="base"/>
            <a:endParaRPr lang="en-US" b="1" dirty="0" smtClean="0"/>
          </a:p>
          <a:p>
            <a:pPr fontAlgn="base"/>
            <a:r>
              <a:rPr lang="en-US" b="1" dirty="0" smtClean="0"/>
              <a:t>Knowledge </a:t>
            </a:r>
            <a:r>
              <a:rPr lang="en-US" b="1" dirty="0"/>
              <a:t>Storage:</a:t>
            </a:r>
            <a:r>
              <a:rPr lang="en-US" dirty="0"/>
              <a:t> During this stage, an information technology system is typically used to host organizational knowledge for distribution. Information may need to be formatted in a particular way to meet the requirements of that repository.</a:t>
            </a:r>
          </a:p>
          <a:p>
            <a:pPr fontAlgn="base"/>
            <a:endParaRPr lang="en-US" b="1" dirty="0" smtClean="0"/>
          </a:p>
          <a:p>
            <a:pPr fontAlgn="base"/>
            <a:r>
              <a:rPr lang="en-US" b="1" dirty="0" smtClean="0"/>
              <a:t>Knowledge </a:t>
            </a:r>
            <a:r>
              <a:rPr lang="en-US" b="1" dirty="0"/>
              <a:t>Sharing:</a:t>
            </a:r>
            <a:r>
              <a:rPr lang="en-US" dirty="0"/>
              <a:t> In this final stage, processes to share knowledge are communicated broadly across the organization. The rate in which information spreads will vary depending on organizational culture. Companies that encourage and reward this behavior will certainly have a competitive advantage over other ones in their industry. </a:t>
            </a:r>
          </a:p>
          <a:p>
            <a:endParaRPr lang="en-US" dirty="0"/>
          </a:p>
        </p:txBody>
      </p:sp>
    </p:spTree>
    <p:extLst>
      <p:ext uri="{BB962C8B-B14F-4D97-AF65-F5344CB8AC3E}">
        <p14:creationId xmlns:p14="http://schemas.microsoft.com/office/powerpoint/2010/main" val="367204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knowledge management helps organizations</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When </a:t>
            </a:r>
            <a:r>
              <a:rPr lang="en-US" dirty="0"/>
              <a:t>an organization is able to easily access, share, and update business knowledge, it can become more productive and cost-efficient. </a:t>
            </a:r>
            <a:endParaRPr lang="en-US" dirty="0" smtClean="0"/>
          </a:p>
          <a:p>
            <a:endParaRPr lang="en-US" dirty="0"/>
          </a:p>
          <a:p>
            <a:r>
              <a:rPr lang="en-US" dirty="0" smtClean="0"/>
              <a:t>The </a:t>
            </a:r>
            <a:r>
              <a:rPr lang="en-US" dirty="0"/>
              <a:t>ability to access the right knowledge at the right time, via a robust knowledge management system, informs accurate decision-making and stimulates collaboration and innovation</a:t>
            </a:r>
          </a:p>
        </p:txBody>
      </p:sp>
    </p:spTree>
    <p:extLst>
      <p:ext uri="{BB962C8B-B14F-4D97-AF65-F5344CB8AC3E}">
        <p14:creationId xmlns:p14="http://schemas.microsoft.com/office/powerpoint/2010/main" val="292829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Benefits of knowledge management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Faster decision-making</a:t>
            </a:r>
          </a:p>
          <a:p>
            <a:r>
              <a:rPr lang="en-US" dirty="0"/>
              <a:t>Efficient access to knowledge and information</a:t>
            </a:r>
          </a:p>
          <a:p>
            <a:r>
              <a:rPr lang="en-US" dirty="0"/>
              <a:t>Increased collaboration and idea generation</a:t>
            </a:r>
          </a:p>
          <a:p>
            <a:r>
              <a:rPr lang="en-US" dirty="0"/>
              <a:t>Enhanced communication throughout your organization</a:t>
            </a:r>
          </a:p>
          <a:p>
            <a:r>
              <a:rPr lang="en-US" dirty="0"/>
              <a:t>Improved quality of information and data</a:t>
            </a:r>
          </a:p>
          <a:p>
            <a:r>
              <a:rPr lang="en-US" dirty="0"/>
              <a:t>More security for intellectual property</a:t>
            </a:r>
          </a:p>
          <a:p>
            <a:r>
              <a:rPr lang="en-US" dirty="0"/>
              <a:t>Optimized training</a:t>
            </a:r>
          </a:p>
          <a:p>
            <a:pPr marL="0" indent="0">
              <a:buNone/>
            </a:pPr>
            <a:endParaRPr lang="en-US" dirty="0"/>
          </a:p>
        </p:txBody>
      </p:sp>
    </p:spTree>
    <p:extLst>
      <p:ext uri="{BB962C8B-B14F-4D97-AF65-F5344CB8AC3E}">
        <p14:creationId xmlns:p14="http://schemas.microsoft.com/office/powerpoint/2010/main" val="53473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Will knowledge management improve work performance?</a:t>
            </a:r>
            <a:r>
              <a:rPr lang="en-US" b="1" dirty="0"/>
              <a:t/>
            </a:r>
            <a:br>
              <a:rPr lang="en-US" b="1" dirty="0"/>
            </a:br>
            <a:endParaRPr lang="en-US" dirty="0"/>
          </a:p>
        </p:txBody>
      </p:sp>
      <p:sp>
        <p:nvSpPr>
          <p:cNvPr id="3" name="Content Placeholder 2"/>
          <p:cNvSpPr>
            <a:spLocks noGrp="1"/>
          </p:cNvSpPr>
          <p:nvPr>
            <p:ph idx="1"/>
          </p:nvPr>
        </p:nvSpPr>
        <p:spPr>
          <a:xfrm>
            <a:off x="621292" y="2018412"/>
            <a:ext cx="10989863" cy="4468652"/>
          </a:xfrm>
        </p:spPr>
        <p:txBody>
          <a:bodyPr>
            <a:normAutofit/>
          </a:bodyPr>
          <a:lstStyle/>
          <a:p>
            <a:pPr marL="0" indent="0">
              <a:buNone/>
            </a:pPr>
            <a:endParaRPr lang="en-US" dirty="0"/>
          </a:p>
          <a:p>
            <a:r>
              <a:rPr lang="en-US" dirty="0"/>
              <a:t>As your enterprise grows, so too will the need to access a reliable knowledge database in order to effectively run your business, serve your clients, and increase revenue. </a:t>
            </a:r>
            <a:endParaRPr lang="en-US" dirty="0" smtClean="0"/>
          </a:p>
          <a:p>
            <a:endParaRPr lang="en-US" dirty="0" smtClean="0"/>
          </a:p>
          <a:p>
            <a:r>
              <a:rPr lang="en-US" dirty="0" smtClean="0"/>
              <a:t>Without </a:t>
            </a:r>
            <a:r>
              <a:rPr lang="en-US" dirty="0"/>
              <a:t>a knowledge management system in place, your employees will be forced to learn and relearn processes and information. That’s an inefficient and costly practice. </a:t>
            </a:r>
            <a:endParaRPr lang="en-US" dirty="0" smtClean="0"/>
          </a:p>
          <a:p>
            <a:endParaRPr lang="en-US" dirty="0" smtClean="0"/>
          </a:p>
          <a:p>
            <a:r>
              <a:rPr lang="en-US" dirty="0" smtClean="0"/>
              <a:t>Plus</a:t>
            </a:r>
            <a:r>
              <a:rPr lang="en-US" dirty="0"/>
              <a:t>, you may also run the risk of losing those processes or information if a knowledge leader or legacy employee leaves your company.</a:t>
            </a:r>
          </a:p>
        </p:txBody>
      </p:sp>
    </p:spTree>
    <p:extLst>
      <p:ext uri="{BB962C8B-B14F-4D97-AF65-F5344CB8AC3E}">
        <p14:creationId xmlns:p14="http://schemas.microsoft.com/office/powerpoint/2010/main" val="136380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What kind of information is captured in knowledge management?</a:t>
            </a:r>
            <a:br>
              <a:rPr lang="en-US" sz="3200" b="1" dirty="0"/>
            </a:br>
            <a:endParaRPr lang="en-US" sz="3200" dirty="0"/>
          </a:p>
        </p:txBody>
      </p:sp>
      <p:pic>
        <p:nvPicPr>
          <p:cNvPr id="1026" name="Picture 2" descr="https://assets-global.website-files.com/5da60b8bfc98fdf11111b791/614ceeaeb87aeef18093d417_knowledge-management-captures-information.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79007" y="2052638"/>
            <a:ext cx="4155370" cy="415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3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475</TotalTime>
  <Words>1608</Words>
  <Application>Microsoft Office PowerPoint</Application>
  <PresentationFormat>Widescreen</PresentationFormat>
  <Paragraphs>264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Times New Roman</vt:lpstr>
      <vt:lpstr>Wingdings 3</vt:lpstr>
      <vt:lpstr>Ion</vt:lpstr>
      <vt:lpstr>PowerPoint Presentation</vt:lpstr>
      <vt:lpstr>What is knowledge management? </vt:lpstr>
      <vt:lpstr>Types of knowledge </vt:lpstr>
      <vt:lpstr>PowerPoint Presentation</vt:lpstr>
      <vt:lpstr>Knowledge management process </vt:lpstr>
      <vt:lpstr>How knowledge management helps organizations </vt:lpstr>
      <vt:lpstr>Benefits of knowledge management </vt:lpstr>
      <vt:lpstr>Will knowledge management improve work performance? </vt:lpstr>
      <vt:lpstr>What kind of information is captured in knowledge management? </vt:lpstr>
      <vt:lpstr>Why knowledge management fails </vt:lpstr>
      <vt:lpstr>PowerPoint Presentation</vt:lpstr>
      <vt:lpstr>Who owns knowledge management? </vt:lpstr>
      <vt:lpstr>Knowledge management tools </vt:lpstr>
      <vt:lpstr>PowerPoint Presentation</vt:lpstr>
      <vt:lpstr>PowerPoint Presentation</vt:lpstr>
      <vt:lpstr>Knowledge management strategies that drive productivity </vt:lpstr>
      <vt:lpstr>PowerPoint Presentation</vt:lpstr>
      <vt:lpstr>Knowledge management use cases </vt:lpstr>
      <vt:lpstr>PowerPoint Presentation</vt:lpstr>
      <vt:lpstr>What is e-Governance? </vt:lpstr>
      <vt:lpstr>PowerPoint Presentation</vt:lpstr>
      <vt:lpstr>Types of interactions in e-Governance   </vt:lpstr>
      <vt:lpstr>PowerPoint Presentation</vt:lpstr>
      <vt:lpstr>Objectives of e-Governance </vt:lpstr>
      <vt:lpstr>Problems with e-Governance</vt:lpstr>
      <vt:lpstr>e-Governance in the Indian context </vt:lpstr>
      <vt:lpstr>The NeGP has enabled many e-governance initiatives like: </vt:lpstr>
      <vt:lpstr>PowerPoint Presentation</vt:lpstr>
      <vt:lpstr>State level e-governance initiatives include:</vt:lpstr>
      <vt:lpstr>Digital India programme</vt:lpstr>
      <vt:lpstr>What is Digital India?</vt:lpstr>
      <vt:lpstr>Apps for Digital India</vt:lpstr>
      <vt:lpstr>Vision Of Digital India</vt:lpstr>
      <vt:lpstr>Impact of Digital India by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HP</cp:lastModifiedBy>
  <cp:revision>141</cp:revision>
  <dcterms:created xsi:type="dcterms:W3CDTF">2021-11-07T10:05:15Z</dcterms:created>
  <dcterms:modified xsi:type="dcterms:W3CDTF">2022-04-30T08:47:10Z</dcterms:modified>
</cp:coreProperties>
</file>