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9" d="100"/>
          <a:sy n="89" d="100"/>
        </p:scale>
        <p:origin x="41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4/28/2022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07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45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86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06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33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81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4/28/2022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33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164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20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49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8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47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35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56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41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36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0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pPr/>
              <a:t>4/28/2022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2472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medium.com/code-dementia/building-a-social-network-using-mern-stack-85037914b944" TargetMode="External"/><Relationship Id="rId3" Type="http://schemas.openxmlformats.org/officeDocument/2006/relationships/hyperlink" Target="https://en.wikipedia.org/wiki/Social_media" TargetMode="External"/><Relationship Id="rId7" Type="http://schemas.openxmlformats.org/officeDocument/2006/relationships/hyperlink" Target="https://www.tutorialspoint.com/mongodb/index.htm" TargetMode="External"/><Relationship Id="rId2" Type="http://schemas.openxmlformats.org/officeDocument/2006/relationships/hyperlink" Target="https://github.com/varunkmr038/Clubhouse" TargetMode="External"/><Relationship Id="rId1" Type="http://schemas.openxmlformats.org/officeDocument/2006/relationships/slideLayout" Target="../slideLayouts/slideLayout2.xml"/><Relationship Id="rId6" Type="http://schemas.openxmlformats.org/officeDocument/2006/relationships/hyperlink" Target="https://www.tutorialspoint.com/socket.io/index.htm" TargetMode="External"/><Relationship Id="rId5" Type="http://schemas.openxmlformats.org/officeDocument/2006/relationships/hyperlink" Target="https://www.javatpoint.com/software-requirement-specifications" TargetMode="External"/><Relationship Id="rId4" Type="http://schemas.openxmlformats.org/officeDocument/2006/relationships/hyperlink" Target="https://www.geeksforgeeks.org/mern-stack/" TargetMode="External"/><Relationship Id="rId9" Type="http://schemas.openxmlformats.org/officeDocument/2006/relationships/hyperlink" Target="https://en.wikipedia.org/wiki/Data-flow_diagr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656FE-03BA-47FC-8E58-4E7ADFC6977D}"/>
              </a:ext>
            </a:extLst>
          </p:cNvPr>
          <p:cNvSpPr>
            <a:spLocks noGrp="1"/>
          </p:cNvSpPr>
          <p:nvPr>
            <p:ph type="ctrTitle"/>
          </p:nvPr>
        </p:nvSpPr>
        <p:spPr>
          <a:xfrm>
            <a:off x="1154955" y="969672"/>
            <a:ext cx="8825658" cy="2424559"/>
          </a:xfrm>
        </p:spPr>
        <p:txBody>
          <a:bodyPr/>
          <a:lstStyle/>
          <a:p>
            <a:r>
              <a:rPr lang="en-US" dirty="0"/>
              <a:t/>
            </a:r>
            <a:br>
              <a:rPr lang="en-US" dirty="0"/>
            </a:br>
            <a:r>
              <a:rPr lang="en-IN" dirty="0"/>
              <a:t/>
            </a:r>
            <a:br>
              <a:rPr lang="en-IN" dirty="0"/>
            </a:br>
            <a:r>
              <a:rPr lang="en-IN" dirty="0"/>
              <a:t/>
            </a:r>
            <a:br>
              <a:rPr lang="en-IN" dirty="0"/>
            </a:br>
            <a:r>
              <a:rPr lang="en-IN" dirty="0" smtClean="0">
                <a:latin typeface="Times New Roman" panose="02020603050405020304" pitchFamily="18" charset="0"/>
                <a:cs typeface="Times New Roman" panose="02020603050405020304" pitchFamily="18" charset="0"/>
              </a:rPr>
              <a:t>Software Engineering (IT-304)</a:t>
            </a:r>
            <a:r>
              <a:rPr lang="en-IN" dirty="0"/>
              <a:t/>
            </a:r>
            <a:br>
              <a:rPr lang="en-IN" dirty="0"/>
            </a:br>
            <a:endParaRPr lang="en-IN" dirty="0"/>
          </a:p>
        </p:txBody>
      </p:sp>
      <p:sp>
        <p:nvSpPr>
          <p:cNvPr id="3" name="Subtitle 2">
            <a:extLst>
              <a:ext uri="{FF2B5EF4-FFF2-40B4-BE49-F238E27FC236}">
                <a16:creationId xmlns:a16="http://schemas.microsoft.com/office/drawing/2014/main" xmlns="" id="{3A3317E1-6F2B-43CD-B95E-02E1E9E6DFCB}"/>
              </a:ext>
            </a:extLst>
          </p:cNvPr>
          <p:cNvSpPr>
            <a:spLocks noGrp="1"/>
          </p:cNvSpPr>
          <p:nvPr>
            <p:ph type="subTitle" idx="1"/>
          </p:nvPr>
        </p:nvSpPr>
        <p:spPr>
          <a:xfrm>
            <a:off x="1154955" y="3394231"/>
            <a:ext cx="8825658" cy="605653"/>
          </a:xfrm>
        </p:spPr>
        <p:txBody>
          <a:bodyPr>
            <a:normAutofit fontScale="25000" lnSpcReduction="20000"/>
          </a:bodyPr>
          <a:lstStyle/>
          <a:p>
            <a:r>
              <a:rPr lang="en-US" sz="9600" dirty="0">
                <a:solidFill>
                  <a:schemeClr val="bg1"/>
                </a:solidFill>
                <a:latin typeface="Times New Roman" panose="02020603050405020304" pitchFamily="18" charset="0"/>
                <a:cs typeface="Times New Roman" panose="02020603050405020304" pitchFamily="18" charset="0"/>
              </a:rPr>
              <a:t>Project work under guidance of </a:t>
            </a:r>
            <a:r>
              <a:rPr lang="en-US" sz="9600" dirty="0">
                <a:solidFill>
                  <a:schemeClr val="bg1"/>
                </a:solidFill>
              </a:rPr>
              <a:t>: </a:t>
            </a:r>
            <a:r>
              <a:rPr lang="en-US" sz="9600" b="1" dirty="0" smtClean="0">
                <a:solidFill>
                  <a:schemeClr val="bg1"/>
                </a:solidFill>
                <a:latin typeface="Times New Roman" panose="02020603050405020304" pitchFamily="18" charset="0"/>
                <a:cs typeface="Times New Roman" panose="02020603050405020304" pitchFamily="18" charset="0"/>
              </a:rPr>
              <a:t>Mr. Santosh ray</a:t>
            </a:r>
          </a:p>
          <a:p>
            <a:endParaRPr lang="en-US" sz="9600" dirty="0">
              <a:solidFill>
                <a:schemeClr val="bg1"/>
              </a:solidFill>
              <a:latin typeface="Times New Roman" panose="02020603050405020304" pitchFamily="18" charset="0"/>
              <a:cs typeface="Times New Roman" panose="02020603050405020304" pitchFamily="18" charset="0"/>
            </a:endParaRPr>
          </a:p>
          <a:p>
            <a:r>
              <a:rPr lang="en-US" sz="9600" b="1" cap="small" dirty="0">
                <a:solidFill>
                  <a:schemeClr val="bg1"/>
                </a:solidFill>
              </a:rPr>
              <a:t>Submitted by:</a:t>
            </a:r>
            <a:endParaRPr lang="en-US" sz="9600" dirty="0">
              <a:solidFill>
                <a:schemeClr val="bg1"/>
              </a:solidFill>
            </a:endParaRPr>
          </a:p>
          <a:p>
            <a:r>
              <a:rPr lang="en-US" sz="9600" cap="small" dirty="0">
                <a:solidFill>
                  <a:schemeClr val="bg1"/>
                </a:solidFill>
              </a:rPr>
              <a:t>Varun Kumar: 2K19/IT/140</a:t>
            </a:r>
            <a:endParaRPr lang="en-US" sz="9600" dirty="0">
              <a:solidFill>
                <a:schemeClr val="bg1"/>
              </a:solidFill>
            </a:endParaRPr>
          </a:p>
          <a:p>
            <a:r>
              <a:rPr lang="en-US" sz="9600" cap="small" dirty="0" err="1">
                <a:solidFill>
                  <a:schemeClr val="bg1"/>
                </a:solidFill>
              </a:rPr>
              <a:t>Yashit</a:t>
            </a:r>
            <a:r>
              <a:rPr lang="en-US" sz="9600" cap="small" dirty="0">
                <a:solidFill>
                  <a:schemeClr val="bg1"/>
                </a:solidFill>
              </a:rPr>
              <a:t> Kumar: 2K19/IT/149</a:t>
            </a:r>
            <a:endParaRPr lang="en-US" sz="9600" dirty="0">
              <a:solidFill>
                <a:schemeClr val="bg1"/>
              </a:solidFill>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1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TECHNOLOGIES USED</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BACKEND</a:t>
            </a:r>
            <a:endParaRPr lang="en-US" sz="1400" dirty="0"/>
          </a:p>
          <a:p>
            <a:pPr marL="0" indent="0">
              <a:buNone/>
            </a:pPr>
            <a:endParaRPr lang="en-US" dirty="0"/>
          </a:p>
          <a:p>
            <a:pPr lvl="0"/>
            <a:r>
              <a:rPr lang="en-US" b="1" dirty="0" smtClean="0"/>
              <a:t>Node.js</a:t>
            </a:r>
            <a:endParaRPr lang="en-US" dirty="0"/>
          </a:p>
          <a:p>
            <a:pPr lvl="0"/>
            <a:r>
              <a:rPr lang="en-US" b="1" dirty="0" smtClean="0"/>
              <a:t>Express.js </a:t>
            </a:r>
          </a:p>
          <a:p>
            <a:pPr lvl="0"/>
            <a:r>
              <a:rPr lang="en-US" b="1" dirty="0" smtClean="0"/>
              <a:t>MongoDB</a:t>
            </a:r>
            <a:endParaRPr lang="en-US" dirty="0"/>
          </a:p>
          <a:p>
            <a:pPr lvl="0"/>
            <a:r>
              <a:rPr lang="en-US" b="1" dirty="0" smtClean="0"/>
              <a:t>Socket.io</a:t>
            </a:r>
            <a:r>
              <a:rPr lang="en-US" dirty="0"/>
              <a:t> </a:t>
            </a:r>
          </a:p>
          <a:p>
            <a:pPr lvl="0"/>
            <a:r>
              <a:rPr lang="en-US" b="1" dirty="0" err="1" smtClean="0"/>
              <a:t>Cloudinary</a:t>
            </a:r>
            <a:endParaRPr lang="en-US" dirty="0"/>
          </a:p>
        </p:txBody>
      </p:sp>
    </p:spTree>
    <p:extLst>
      <p:ext uri="{BB962C8B-B14F-4D97-AF65-F5344CB8AC3E}">
        <p14:creationId xmlns:p14="http://schemas.microsoft.com/office/powerpoint/2010/main" val="74325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SDLC MODEL</a:t>
            </a:r>
            <a:br>
              <a:rPr lang="en-US" b="1" dirty="0"/>
            </a:br>
            <a:endParaRPr lang="en-US" dirty="0"/>
          </a:p>
        </p:txBody>
      </p:sp>
      <p:sp>
        <p:nvSpPr>
          <p:cNvPr id="3" name="Content Placeholder 2"/>
          <p:cNvSpPr>
            <a:spLocks noGrp="1"/>
          </p:cNvSpPr>
          <p:nvPr>
            <p:ph idx="1"/>
          </p:nvPr>
        </p:nvSpPr>
        <p:spPr/>
        <p:txBody>
          <a:bodyPr/>
          <a:lstStyle/>
          <a:p>
            <a:r>
              <a:rPr lang="en-US" dirty="0"/>
              <a:t>Iterative and Incremental development is a combination of both iterative design or iterative method and incremental build model for development.</a:t>
            </a:r>
          </a:p>
          <a:p>
            <a:pPr marL="0" indent="0">
              <a:buNone/>
            </a:pPr>
            <a:endParaRPr lang="en-US" dirty="0"/>
          </a:p>
          <a:p>
            <a:r>
              <a:rPr lang="en-US" dirty="0"/>
              <a:t>In this incremental model, the whole requirement is divided into various builds. During each iteration, the development module goes through the requirements, design, implementation and testing phases. Each subsequent release of the module adds function to the previous release. </a:t>
            </a:r>
          </a:p>
          <a:p>
            <a:endParaRPr lang="en-US" dirty="0" smtClean="0"/>
          </a:p>
          <a:p>
            <a:r>
              <a:rPr lang="en-US" dirty="0" smtClean="0"/>
              <a:t>The </a:t>
            </a:r>
            <a:r>
              <a:rPr lang="en-US" dirty="0"/>
              <a:t>process continues till the complete system is ready as per the requirement.</a:t>
            </a:r>
          </a:p>
          <a:p>
            <a:endParaRPr lang="en-US" dirty="0"/>
          </a:p>
        </p:txBody>
      </p:sp>
    </p:spTree>
    <p:extLst>
      <p:ext uri="{BB962C8B-B14F-4D97-AF65-F5344CB8AC3E}">
        <p14:creationId xmlns:p14="http://schemas.microsoft.com/office/powerpoint/2010/main" val="42363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Requirements</a:t>
            </a:r>
            <a:br>
              <a:rPr lang="en-US" b="1" dirty="0"/>
            </a:br>
            <a:endParaRPr lang="en-US" dirty="0"/>
          </a:p>
        </p:txBody>
      </p:sp>
      <p:sp>
        <p:nvSpPr>
          <p:cNvPr id="3" name="Content Placeholder 2"/>
          <p:cNvSpPr>
            <a:spLocks noGrp="1"/>
          </p:cNvSpPr>
          <p:nvPr>
            <p:ph idx="1"/>
          </p:nvPr>
        </p:nvSpPr>
        <p:spPr>
          <a:xfrm>
            <a:off x="923026" y="2363638"/>
            <a:ext cx="10532853" cy="4002656"/>
          </a:xfrm>
        </p:spPr>
        <p:txBody>
          <a:bodyPr/>
          <a:lstStyle/>
          <a:p>
            <a:r>
              <a:rPr lang="en-US" u="sng" dirty="0"/>
              <a:t>Sign up and Sign in</a:t>
            </a:r>
            <a:r>
              <a:rPr lang="en-US" dirty="0"/>
              <a:t> - We firstly made two pages, first is signup page and other is sign in page for user to make its identity and then for authentication of user to use the resources of website as user will provide his credentials for signup then using our sever we will store its identity </a:t>
            </a:r>
            <a:endParaRPr lang="en-US" dirty="0" smtClean="0"/>
          </a:p>
          <a:p>
            <a:r>
              <a:rPr lang="en-US" dirty="0" smtClean="0"/>
              <a:t>He </a:t>
            </a:r>
            <a:r>
              <a:rPr lang="en-US" dirty="0"/>
              <a:t>will going to give his credentials to us again for sign in this time and if his entered email and passwords matches with the one our DB is storing then we send him one token that contains some user id as the matching criterion for next time when he will request ,that will be stored in cookies of his system and whenever he will be requesting next time its request will contain that cookie and we will only check that user id not the password this time . so in this fashion sign in worked for authenticating the user. Also before authentication we have made another check at sign up of validation of correct data before it will be stored in our DATABASE.</a:t>
            </a:r>
          </a:p>
          <a:p>
            <a:endParaRPr lang="en-US" dirty="0"/>
          </a:p>
        </p:txBody>
      </p:sp>
    </p:spTree>
    <p:extLst>
      <p:ext uri="{BB962C8B-B14F-4D97-AF65-F5344CB8AC3E}">
        <p14:creationId xmlns:p14="http://schemas.microsoft.com/office/powerpoint/2010/main" val="304891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10706367" cy="3943949"/>
          </a:xfrm>
        </p:spPr>
        <p:txBody>
          <a:bodyPr>
            <a:normAutofit/>
          </a:bodyPr>
          <a:lstStyle/>
          <a:p>
            <a:r>
              <a:rPr lang="en-US" u="sng" dirty="0"/>
              <a:t>Post Upload</a:t>
            </a:r>
            <a:r>
              <a:rPr lang="en-US" dirty="0"/>
              <a:t> – Users can upload post by writing some content and uploading the image. Other users can interact by giving likes and comments on the post </a:t>
            </a:r>
          </a:p>
          <a:p>
            <a:pPr marL="0" indent="0">
              <a:buNone/>
            </a:pPr>
            <a:endParaRPr lang="en-US" dirty="0"/>
          </a:p>
          <a:p>
            <a:r>
              <a:rPr lang="en-US" u="sng" dirty="0"/>
              <a:t>Deleting post and comments</a:t>
            </a:r>
            <a:r>
              <a:rPr lang="en-US" dirty="0"/>
              <a:t> - Also we gave one delete button there just after the posts and messages to delete that post or comment That U made and that are not relevant.</a:t>
            </a:r>
          </a:p>
          <a:p>
            <a:pPr marL="0" indent="0">
              <a:buNone/>
            </a:pPr>
            <a:endParaRPr lang="en-US" dirty="0"/>
          </a:p>
          <a:p>
            <a:r>
              <a:rPr lang="en-US" u="sng" dirty="0"/>
              <a:t>Uploading image feature </a:t>
            </a:r>
            <a:r>
              <a:rPr lang="en-US" dirty="0"/>
              <a:t>- Also after that we have uploading the file feature as well in our site. That we use to provide uploading avatar feature to user to change his avatar and whatever he will upload there . we will going to save that in our database and going to display that file on our site as his profile photo.</a:t>
            </a:r>
          </a:p>
          <a:p>
            <a:endParaRPr lang="en-US" dirty="0"/>
          </a:p>
        </p:txBody>
      </p:sp>
    </p:spTree>
    <p:extLst>
      <p:ext uri="{BB962C8B-B14F-4D97-AF65-F5344CB8AC3E}">
        <p14:creationId xmlns:p14="http://schemas.microsoft.com/office/powerpoint/2010/main" val="229323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809884" cy="4047466"/>
          </a:xfrm>
        </p:spPr>
        <p:txBody>
          <a:bodyPr>
            <a:normAutofit/>
          </a:bodyPr>
          <a:lstStyle/>
          <a:p>
            <a:r>
              <a:rPr lang="en-US" u="sng" dirty="0"/>
              <a:t>Chatting engine</a:t>
            </a:r>
            <a:r>
              <a:rPr lang="en-US" dirty="0"/>
              <a:t> - user can do chatting with his friends that we made that gives </a:t>
            </a:r>
            <a:r>
              <a:rPr lang="en-US" dirty="0" err="1"/>
              <a:t>whatsapp</a:t>
            </a:r>
            <a:r>
              <a:rPr lang="en-US" dirty="0"/>
              <a:t> type of feature for chatting and you can also implement this feature using socket.io library that provides 2-way communication with the server and all the observers of that server means that helps in implementing the client – server continuously talking system.</a:t>
            </a:r>
          </a:p>
          <a:p>
            <a:pPr marL="0" indent="0">
              <a:buNone/>
            </a:pPr>
            <a:endParaRPr lang="en-US" dirty="0"/>
          </a:p>
          <a:p>
            <a:r>
              <a:rPr lang="en-US" u="sng" dirty="0"/>
              <a:t>Friendship establishing </a:t>
            </a:r>
            <a:r>
              <a:rPr lang="en-US" dirty="0"/>
              <a:t>– Users can build connections by following and unfollowing the users. </a:t>
            </a:r>
          </a:p>
          <a:p>
            <a:pPr marL="0" indent="0">
              <a:buNone/>
            </a:pPr>
            <a:endParaRPr lang="en-US" dirty="0"/>
          </a:p>
          <a:p>
            <a:r>
              <a:rPr lang="en-US" u="sng" dirty="0"/>
              <a:t> Bio and other social media handle</a:t>
            </a:r>
            <a:r>
              <a:rPr lang="en-US" dirty="0"/>
              <a:t> -  Users can update their bio in their profile and After all of this stuff we have links provided above to just go to their </a:t>
            </a:r>
            <a:r>
              <a:rPr lang="en-US" dirty="0" err="1"/>
              <a:t>facebook</a:t>
            </a:r>
            <a:r>
              <a:rPr lang="en-US" dirty="0"/>
              <a:t>, Instagram, </a:t>
            </a:r>
            <a:r>
              <a:rPr lang="en-US" dirty="0" err="1"/>
              <a:t>youtube</a:t>
            </a:r>
            <a:r>
              <a:rPr lang="en-US" dirty="0"/>
              <a:t> page to visit about their non-private activities</a:t>
            </a:r>
          </a:p>
        </p:txBody>
      </p:sp>
    </p:spTree>
    <p:extLst>
      <p:ext uri="{BB962C8B-B14F-4D97-AF65-F5344CB8AC3E}">
        <p14:creationId xmlns:p14="http://schemas.microsoft.com/office/powerpoint/2010/main" val="317416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10068012" cy="3495375"/>
          </a:xfrm>
        </p:spPr>
        <p:txBody>
          <a:bodyPr/>
          <a:lstStyle/>
          <a:p>
            <a:r>
              <a:rPr lang="en-US" u="sng" dirty="0"/>
              <a:t>Update password</a:t>
            </a:r>
            <a:r>
              <a:rPr lang="en-US" dirty="0"/>
              <a:t> -  Users can also update their password.</a:t>
            </a:r>
          </a:p>
          <a:p>
            <a:pPr marL="0" indent="0">
              <a:buNone/>
            </a:pPr>
            <a:endParaRPr lang="en-US" dirty="0"/>
          </a:p>
          <a:p>
            <a:r>
              <a:rPr lang="en-US" u="sng" dirty="0"/>
              <a:t>Notifications</a:t>
            </a:r>
            <a:r>
              <a:rPr lang="en-US" dirty="0"/>
              <a:t> – Users will also get notifications whenever someone follows them or like and comment on their post.</a:t>
            </a:r>
          </a:p>
          <a:p>
            <a:pPr marL="0" indent="0">
              <a:buNone/>
            </a:pPr>
            <a:endParaRPr lang="en-US" dirty="0"/>
          </a:p>
          <a:p>
            <a:r>
              <a:rPr lang="en-US" u="sng" dirty="0"/>
              <a:t>Sign out</a:t>
            </a:r>
            <a:r>
              <a:rPr lang="en-US" dirty="0"/>
              <a:t> - after this mailing techniques we have Sign out link at top – right corner of our site which will directly remove our session after clicking on to that link. And finally we will be sent back to sign in page then</a:t>
            </a:r>
          </a:p>
          <a:p>
            <a:endParaRPr lang="en-US" dirty="0"/>
          </a:p>
        </p:txBody>
      </p:sp>
    </p:spTree>
    <p:extLst>
      <p:ext uri="{BB962C8B-B14F-4D97-AF65-F5344CB8AC3E}">
        <p14:creationId xmlns:p14="http://schemas.microsoft.com/office/powerpoint/2010/main" val="159262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  DIAGRAM</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Users\HP\Downloads\WhatsApp Image 2022-04-28 at 1.46.26 AM.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877295" y="-319055"/>
            <a:ext cx="5819775" cy="9698380"/>
          </a:xfrm>
          <a:prstGeom prst="rect">
            <a:avLst/>
          </a:prstGeom>
          <a:noFill/>
          <a:ln>
            <a:noFill/>
          </a:ln>
        </p:spPr>
      </p:pic>
    </p:spTree>
    <p:extLst>
      <p:ext uri="{BB962C8B-B14F-4D97-AF65-F5344CB8AC3E}">
        <p14:creationId xmlns:p14="http://schemas.microsoft.com/office/powerpoint/2010/main" val="310509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DIAGRAM</a:t>
            </a:r>
            <a:r>
              <a:rPr lang="en-US" dirty="0"/>
              <a:t/>
            </a:r>
            <a:br>
              <a:rPr lang="en-US" dirty="0"/>
            </a:br>
            <a:endParaRPr lang="en-US" dirty="0"/>
          </a:p>
        </p:txBody>
      </p:sp>
      <p:pic>
        <p:nvPicPr>
          <p:cNvPr id="4" name="Content Placeholder 3" descr="C:\Users\HP\Downloads\WhatsApp Image 2022-04-28 at 1.47.20 A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491984" y="-1157659"/>
            <a:ext cx="4842851" cy="10670879"/>
          </a:xfrm>
          <a:prstGeom prst="rect">
            <a:avLst/>
          </a:prstGeom>
          <a:noFill/>
          <a:ln>
            <a:noFill/>
          </a:ln>
        </p:spPr>
      </p:pic>
    </p:spTree>
    <p:extLst>
      <p:ext uri="{BB962C8B-B14F-4D97-AF65-F5344CB8AC3E}">
        <p14:creationId xmlns:p14="http://schemas.microsoft.com/office/powerpoint/2010/main" val="115846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a:t>
            </a:r>
            <a:endParaRPr lang="en-US" dirty="0"/>
          </a:p>
        </p:txBody>
      </p:sp>
      <p:sp>
        <p:nvSpPr>
          <p:cNvPr id="3" name="Content Placeholder 2"/>
          <p:cNvSpPr>
            <a:spLocks noGrp="1"/>
          </p:cNvSpPr>
          <p:nvPr>
            <p:ph idx="1"/>
          </p:nvPr>
        </p:nvSpPr>
        <p:spPr>
          <a:xfrm>
            <a:off x="1327482" y="2724268"/>
            <a:ext cx="9257129" cy="3555761"/>
          </a:xfrm>
        </p:spPr>
        <p:txBody>
          <a:bodyPr>
            <a:normAutofit/>
          </a:bodyPr>
          <a:lstStyle/>
          <a:p>
            <a:r>
              <a:rPr lang="en-US" b="1" i="1" u="heavy" dirty="0"/>
              <a:t>T ES T C A S E -</a:t>
            </a:r>
            <a:r>
              <a:rPr lang="en-US" b="1" i="1" u="heavy" dirty="0" smtClean="0"/>
              <a:t>1</a:t>
            </a:r>
            <a:endParaRPr lang="en-US" dirty="0"/>
          </a:p>
          <a:p>
            <a:r>
              <a:rPr lang="en-US" dirty="0"/>
              <a:t>TEST NO.	</a:t>
            </a:r>
            <a:r>
              <a:rPr lang="en-US" dirty="0" smtClean="0"/>
              <a:t>1</a:t>
            </a:r>
            <a:endParaRPr lang="en-US" dirty="0"/>
          </a:p>
          <a:p>
            <a:r>
              <a:rPr lang="en-US" dirty="0"/>
              <a:t>TEST TYPE	: Unit </a:t>
            </a:r>
            <a:r>
              <a:rPr lang="en-US" dirty="0" smtClean="0"/>
              <a:t>Testing</a:t>
            </a:r>
            <a:endParaRPr lang="en-US" dirty="0"/>
          </a:p>
          <a:p>
            <a:r>
              <a:rPr lang="en-US" dirty="0"/>
              <a:t>INPUT	: </a:t>
            </a:r>
            <a:r>
              <a:rPr lang="en-US" dirty="0" smtClean="0"/>
              <a:t>Password</a:t>
            </a:r>
            <a:endParaRPr lang="en-US" dirty="0"/>
          </a:p>
          <a:p>
            <a:r>
              <a:rPr lang="en-US" dirty="0"/>
              <a:t>OBJECTIVE	: Checking Password </a:t>
            </a:r>
            <a:r>
              <a:rPr lang="en-US" dirty="0" smtClean="0"/>
              <a:t>Security</a:t>
            </a:r>
            <a:endParaRPr lang="en-US" dirty="0"/>
          </a:p>
          <a:p>
            <a:r>
              <a:rPr lang="en-US" dirty="0"/>
              <a:t>EXPECTED OUTPUT: Access to Authorized Users </a:t>
            </a:r>
            <a:r>
              <a:rPr lang="en-US" dirty="0" smtClean="0"/>
              <a:t>Only</a:t>
            </a:r>
            <a:endParaRPr lang="en-US" dirty="0"/>
          </a:p>
          <a:p>
            <a:r>
              <a:rPr lang="en-US" dirty="0"/>
              <a:t>ACTUAL OUTPUT	: Password Security </a:t>
            </a:r>
            <a:r>
              <a:rPr lang="en-US" dirty="0" smtClean="0"/>
              <a:t>Successful</a:t>
            </a:r>
            <a:endParaRPr lang="en-US" dirty="0"/>
          </a:p>
          <a:p>
            <a:r>
              <a:rPr lang="en-US" dirty="0"/>
              <a:t>RESULT	: Access to Only Authorized Users</a:t>
            </a:r>
          </a:p>
          <a:p>
            <a:endParaRPr lang="en-US" dirty="0"/>
          </a:p>
        </p:txBody>
      </p:sp>
    </p:spTree>
    <p:extLst>
      <p:ext uri="{BB962C8B-B14F-4D97-AF65-F5344CB8AC3E}">
        <p14:creationId xmlns:p14="http://schemas.microsoft.com/office/powerpoint/2010/main" val="375651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567680" cy="3504002"/>
          </a:xfrm>
        </p:spPr>
        <p:txBody>
          <a:bodyPr>
            <a:normAutofit fontScale="92500" lnSpcReduction="10000"/>
          </a:bodyPr>
          <a:lstStyle/>
          <a:p>
            <a:r>
              <a:rPr lang="en-US" b="1" i="1" u="heavy" dirty="0"/>
              <a:t>T E S T C A S E -</a:t>
            </a:r>
            <a:r>
              <a:rPr lang="en-US" b="1" i="1" u="heavy" dirty="0" smtClean="0"/>
              <a:t>2</a:t>
            </a:r>
            <a:endParaRPr lang="en-US" dirty="0"/>
          </a:p>
          <a:p>
            <a:r>
              <a:rPr lang="en-US" dirty="0"/>
              <a:t>TEST NO.	</a:t>
            </a:r>
            <a:r>
              <a:rPr lang="en-US" dirty="0" smtClean="0"/>
              <a:t>2</a:t>
            </a:r>
            <a:endParaRPr lang="en-US" dirty="0"/>
          </a:p>
          <a:p>
            <a:r>
              <a:rPr lang="en-US" dirty="0"/>
              <a:t>TEST TYPE	UNIT </a:t>
            </a:r>
            <a:r>
              <a:rPr lang="en-US" dirty="0" smtClean="0"/>
              <a:t>TESTING</a:t>
            </a:r>
            <a:endParaRPr lang="en-US" dirty="0"/>
          </a:p>
          <a:p>
            <a:r>
              <a:rPr lang="en-US" dirty="0"/>
              <a:t>INPUT	: Password during Registration</a:t>
            </a:r>
            <a:r>
              <a:rPr lang="en-US" dirty="0" smtClean="0"/>
              <a:t>.</a:t>
            </a:r>
            <a:endParaRPr lang="en-US" dirty="0"/>
          </a:p>
          <a:p>
            <a:r>
              <a:rPr lang="en-US" dirty="0"/>
              <a:t>OBJECTIVE	: Password must contain at least one lower case, one upper case , one numeric and one special </a:t>
            </a:r>
            <a:r>
              <a:rPr lang="en-US" dirty="0" smtClean="0"/>
              <a:t>character</a:t>
            </a:r>
            <a:endParaRPr lang="en-US" dirty="0"/>
          </a:p>
          <a:p>
            <a:r>
              <a:rPr lang="en-US" dirty="0"/>
              <a:t>EXPECTED OUTPUT : ERROR </a:t>
            </a:r>
            <a:r>
              <a:rPr lang="en-US" dirty="0" smtClean="0"/>
              <a:t>MESSAGE</a:t>
            </a:r>
            <a:endParaRPr lang="en-US" dirty="0"/>
          </a:p>
          <a:p>
            <a:r>
              <a:rPr lang="en-US" dirty="0"/>
              <a:t> </a:t>
            </a:r>
            <a:r>
              <a:rPr lang="en-US" dirty="0" smtClean="0"/>
              <a:t>ACTUAL </a:t>
            </a:r>
            <a:r>
              <a:rPr lang="en-US" dirty="0"/>
              <a:t>OUTPUT	: ERROR </a:t>
            </a:r>
            <a:r>
              <a:rPr lang="en-US" dirty="0" smtClean="0"/>
              <a:t>MESSAGE</a:t>
            </a:r>
            <a:endParaRPr lang="en-US" dirty="0"/>
          </a:p>
          <a:p>
            <a:r>
              <a:rPr lang="en-US" dirty="0"/>
              <a:t>RESULT    :     Password must contain at least one lower case, one upper case ,one numeric and special character</a:t>
            </a:r>
          </a:p>
          <a:p>
            <a:endParaRPr lang="en-US" dirty="0"/>
          </a:p>
        </p:txBody>
      </p:sp>
    </p:spTree>
    <p:extLst>
      <p:ext uri="{BB962C8B-B14F-4D97-AF65-F5344CB8AC3E}">
        <p14:creationId xmlns:p14="http://schemas.microsoft.com/office/powerpoint/2010/main" val="70409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E010F-DC74-4F82-93A1-E72F256E2EC9}"/>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TOPIC</a:t>
            </a:r>
            <a:endParaRPr lang="en-IN" dirty="0"/>
          </a:p>
        </p:txBody>
      </p:sp>
      <p:sp>
        <p:nvSpPr>
          <p:cNvPr id="3" name="Content Placeholder 2">
            <a:extLst>
              <a:ext uri="{FF2B5EF4-FFF2-40B4-BE49-F238E27FC236}">
                <a16:creationId xmlns:a16="http://schemas.microsoft.com/office/drawing/2014/main" xmlns="" id="{12092C2A-BD3C-4137-8A2D-89D9F76EC4FC}"/>
              </a:ext>
            </a:extLst>
          </p:cNvPr>
          <p:cNvSpPr>
            <a:spLocks noGrp="1"/>
          </p:cNvSpPr>
          <p:nvPr>
            <p:ph idx="1"/>
          </p:nvPr>
        </p:nvSpPr>
        <p:spPr>
          <a:xfrm>
            <a:off x="779228" y="3457515"/>
            <a:ext cx="9137139" cy="2606856"/>
          </a:xfrm>
        </p:spPr>
        <p:txBody>
          <a:bodyPr>
            <a:noAutofit/>
          </a:bodyPr>
          <a:lstStyle/>
          <a:p>
            <a:pPr marL="0" indent="0">
              <a:buNone/>
            </a:pPr>
            <a:r>
              <a:rPr lang="en-IN" sz="6000" dirty="0" smtClean="0">
                <a:solidFill>
                  <a:schemeClr val="accent1">
                    <a:lumMod val="75000"/>
                  </a:schemeClr>
                </a:solidFill>
                <a:latin typeface="Times New Roman" panose="02020603050405020304" pitchFamily="18" charset="0"/>
                <a:cs typeface="Times New Roman" panose="02020603050405020304" pitchFamily="18" charset="0"/>
              </a:rPr>
              <a:t>Clubhouse – Social Media Application</a:t>
            </a:r>
          </a:p>
          <a:p>
            <a:pPr marL="0" indent="0">
              <a:buNone/>
            </a:pPr>
            <a:r>
              <a:rPr lang="en-IN" sz="6000"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63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032842" cy="3426364"/>
          </a:xfrm>
        </p:spPr>
        <p:txBody>
          <a:bodyPr>
            <a:normAutofit lnSpcReduction="10000"/>
          </a:bodyPr>
          <a:lstStyle/>
          <a:p>
            <a:r>
              <a:rPr lang="en-US" b="1" i="1" u="heavy" dirty="0"/>
              <a:t>T E S T C A S E -</a:t>
            </a:r>
            <a:r>
              <a:rPr lang="en-US" b="1" i="1" u="heavy" dirty="0" smtClean="0"/>
              <a:t>3</a:t>
            </a:r>
            <a:endParaRPr lang="en-US" dirty="0"/>
          </a:p>
          <a:p>
            <a:r>
              <a:rPr lang="en-US" dirty="0"/>
              <a:t>TEST NO.	</a:t>
            </a:r>
            <a:r>
              <a:rPr lang="en-US" dirty="0" smtClean="0"/>
              <a:t>3</a:t>
            </a:r>
            <a:endParaRPr lang="en-US" dirty="0"/>
          </a:p>
          <a:p>
            <a:r>
              <a:rPr lang="en-US" dirty="0"/>
              <a:t>TEST TYPE	UNIT </a:t>
            </a:r>
            <a:r>
              <a:rPr lang="en-US" dirty="0" smtClean="0"/>
              <a:t>TESTING</a:t>
            </a:r>
            <a:endParaRPr lang="en-US" dirty="0"/>
          </a:p>
          <a:p>
            <a:r>
              <a:rPr lang="en-US" dirty="0"/>
              <a:t>INPUT	: Username during Registration</a:t>
            </a:r>
            <a:r>
              <a:rPr lang="en-US" dirty="0" smtClean="0"/>
              <a:t>.</a:t>
            </a:r>
            <a:endParaRPr lang="en-US" dirty="0"/>
          </a:p>
          <a:p>
            <a:r>
              <a:rPr lang="en-US" dirty="0"/>
              <a:t>OBJECTIVE	:  Username should be unique and contain only alphanumeric and underscore</a:t>
            </a:r>
            <a:r>
              <a:rPr lang="en-US" dirty="0" smtClean="0"/>
              <a:t>.</a:t>
            </a:r>
            <a:endParaRPr lang="en-US" dirty="0"/>
          </a:p>
          <a:p>
            <a:r>
              <a:rPr lang="en-US" dirty="0"/>
              <a:t>EXPECTED OUTPUT : ERROR </a:t>
            </a:r>
            <a:r>
              <a:rPr lang="en-US" dirty="0" smtClean="0"/>
              <a:t>MESSAGE</a:t>
            </a:r>
            <a:endParaRPr lang="en-US" dirty="0"/>
          </a:p>
          <a:p>
            <a:r>
              <a:rPr lang="en-US" dirty="0" smtClean="0"/>
              <a:t>ACTUAL </a:t>
            </a:r>
            <a:r>
              <a:rPr lang="en-US" dirty="0"/>
              <a:t>OUTPUT	: ERROR </a:t>
            </a:r>
            <a:r>
              <a:rPr lang="en-US" dirty="0" smtClean="0"/>
              <a:t>MESSAGE</a:t>
            </a:r>
            <a:r>
              <a:rPr lang="en-US" dirty="0"/>
              <a:t> </a:t>
            </a:r>
          </a:p>
          <a:p>
            <a:r>
              <a:rPr lang="en-US" dirty="0"/>
              <a:t>RESULT    : Username is already taken.</a:t>
            </a:r>
          </a:p>
          <a:p>
            <a:pPr marL="0" indent="0">
              <a:buNone/>
            </a:pPr>
            <a:endParaRPr lang="en-US" dirty="0"/>
          </a:p>
          <a:p>
            <a:endParaRPr lang="en-US" dirty="0"/>
          </a:p>
        </p:txBody>
      </p:sp>
    </p:spTree>
    <p:extLst>
      <p:ext uri="{BB962C8B-B14F-4D97-AF65-F5344CB8AC3E}">
        <p14:creationId xmlns:p14="http://schemas.microsoft.com/office/powerpoint/2010/main" val="412942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154954" y="2603500"/>
            <a:ext cx="10611476" cy="3849058"/>
          </a:xfrm>
        </p:spPr>
        <p:txBody>
          <a:bodyPr>
            <a:normAutofit/>
          </a:bodyPr>
          <a:lstStyle/>
          <a:p>
            <a:r>
              <a:rPr lang="en-US" dirty="0"/>
              <a:t>So we conclude that in this project user is authenticated before making the entry to the network  and have the privilege to communicate , with other users and share thoughts , ideas, and information through the virtual networks .</a:t>
            </a:r>
          </a:p>
          <a:p>
            <a:r>
              <a:rPr lang="en-US" dirty="0"/>
              <a:t> It is internet-based and gives users quick content. Content includes personal information, documents, and photos. </a:t>
            </a:r>
          </a:p>
          <a:p>
            <a:r>
              <a:rPr lang="en-US" dirty="0"/>
              <a:t>Users engage with social media, often utilizing it for messaging.</a:t>
            </a:r>
          </a:p>
          <a:p>
            <a:r>
              <a:rPr lang="en-US" dirty="0"/>
              <a:t>So it is the perfect and the secure way of self presentational and to connect people and a good social tool. </a:t>
            </a:r>
          </a:p>
          <a:p>
            <a:r>
              <a:rPr lang="en-US" dirty="0"/>
              <a:t>A large number of corner cases have been covered in the source code making it less likely to cause problem in case of abnormal input this makes it handy and reduce user dependency for its working</a:t>
            </a:r>
          </a:p>
          <a:p>
            <a:endParaRPr lang="en-US" dirty="0"/>
          </a:p>
        </p:txBody>
      </p:sp>
    </p:spTree>
    <p:extLst>
      <p:ext uri="{BB962C8B-B14F-4D97-AF65-F5344CB8AC3E}">
        <p14:creationId xmlns:p14="http://schemas.microsoft.com/office/powerpoint/2010/main" val="100858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 </a:t>
            </a:r>
            <a:endParaRPr lang="en-US" dirty="0"/>
          </a:p>
        </p:txBody>
      </p:sp>
      <p:sp>
        <p:nvSpPr>
          <p:cNvPr id="3" name="Content Placeholder 2"/>
          <p:cNvSpPr>
            <a:spLocks noGrp="1"/>
          </p:cNvSpPr>
          <p:nvPr>
            <p:ph idx="1"/>
          </p:nvPr>
        </p:nvSpPr>
        <p:spPr>
          <a:xfrm>
            <a:off x="1154954" y="2603500"/>
            <a:ext cx="10464827" cy="3391858"/>
          </a:xfrm>
        </p:spPr>
        <p:txBody>
          <a:bodyPr/>
          <a:lstStyle/>
          <a:p>
            <a:r>
              <a:rPr lang="en-US" dirty="0"/>
              <a:t>1. Developing the channels so that users can chat in group.</a:t>
            </a:r>
          </a:p>
          <a:p>
            <a:r>
              <a:rPr lang="en-US" dirty="0"/>
              <a:t>2. Introducing voice group chat so that users can have group calls and have fun in </a:t>
            </a:r>
            <a:r>
              <a:rPr lang="en-US" dirty="0" err="1"/>
              <a:t>realtime</a:t>
            </a:r>
            <a:r>
              <a:rPr lang="en-US" dirty="0"/>
              <a:t>.</a:t>
            </a:r>
          </a:p>
          <a:p>
            <a:r>
              <a:rPr lang="en-US" dirty="0"/>
              <a:t>3.  Implementing friend recommendation system based on mutual connections.</a:t>
            </a:r>
          </a:p>
          <a:p>
            <a:r>
              <a:rPr lang="en-US" dirty="0"/>
              <a:t>4. Implementing Real time notifications using socket </a:t>
            </a:r>
            <a:r>
              <a:rPr lang="en-US" dirty="0" err="1"/>
              <a:t>io</a:t>
            </a:r>
            <a:r>
              <a:rPr lang="en-US" dirty="0"/>
              <a:t>.</a:t>
            </a:r>
          </a:p>
          <a:p>
            <a:endParaRPr lang="en-US" dirty="0"/>
          </a:p>
        </p:txBody>
      </p:sp>
    </p:spTree>
    <p:extLst>
      <p:ext uri="{BB962C8B-B14F-4D97-AF65-F5344CB8AC3E}">
        <p14:creationId xmlns:p14="http://schemas.microsoft.com/office/powerpoint/2010/main" val="397887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r>
              <a:rPr lang="en-US" dirty="0"/>
              <a:t/>
            </a:r>
            <a:br>
              <a:rPr lang="en-US" dirty="0"/>
            </a:br>
            <a:endParaRPr lang="en-US" dirty="0"/>
          </a:p>
        </p:txBody>
      </p:sp>
      <p:sp>
        <p:nvSpPr>
          <p:cNvPr id="3" name="Content Placeholder 2"/>
          <p:cNvSpPr>
            <a:spLocks noGrp="1"/>
          </p:cNvSpPr>
          <p:nvPr>
            <p:ph idx="1"/>
          </p:nvPr>
        </p:nvSpPr>
        <p:spPr>
          <a:xfrm>
            <a:off x="1154954" y="2603499"/>
            <a:ext cx="10922027" cy="4099225"/>
          </a:xfrm>
        </p:spPr>
        <p:txBody>
          <a:bodyPr>
            <a:normAutofit lnSpcReduction="10000"/>
          </a:bodyPr>
          <a:lstStyle/>
          <a:p>
            <a:r>
              <a:rPr lang="en-US" b="1" dirty="0"/>
              <a:t>Source Code - </a:t>
            </a:r>
            <a:r>
              <a:rPr lang="en-US" b="1" u="sng" dirty="0">
                <a:hlinkClick r:id="rId2"/>
              </a:rPr>
              <a:t>https://github.com/varunkmr038/Clubhouse</a:t>
            </a:r>
            <a:endParaRPr lang="en-US" dirty="0"/>
          </a:p>
          <a:p>
            <a:pPr marL="0" indent="0">
              <a:buNone/>
            </a:pPr>
            <a:endParaRPr lang="en-US" dirty="0"/>
          </a:p>
          <a:p>
            <a:pPr marL="0" indent="0">
              <a:buNone/>
            </a:pPr>
            <a:endParaRPr lang="en-US" dirty="0"/>
          </a:p>
          <a:p>
            <a:r>
              <a:rPr lang="en-US" b="1" u="sng" dirty="0">
                <a:hlinkClick r:id="rId3"/>
              </a:rPr>
              <a:t>https://en.wikipedia.org/wiki/Social_media</a:t>
            </a:r>
            <a:endParaRPr lang="en-US" dirty="0"/>
          </a:p>
          <a:p>
            <a:r>
              <a:rPr lang="en-US" b="1" u="sng" dirty="0">
                <a:hlinkClick r:id="rId4"/>
              </a:rPr>
              <a:t>https://www.geeksforgeeks.org/mern-stack/</a:t>
            </a:r>
            <a:endParaRPr lang="en-US" dirty="0"/>
          </a:p>
          <a:p>
            <a:r>
              <a:rPr lang="en-US" b="1" u="sng" dirty="0">
                <a:hlinkClick r:id="rId5"/>
              </a:rPr>
              <a:t>https://www.javatpoint.com/software-requirement-specifications</a:t>
            </a:r>
            <a:endParaRPr lang="en-US" dirty="0"/>
          </a:p>
          <a:p>
            <a:r>
              <a:rPr lang="en-US" b="1" u="sng" dirty="0">
                <a:hlinkClick r:id="rId6"/>
              </a:rPr>
              <a:t>https://www.tutorialspoint.com/socket.io/index.htm</a:t>
            </a:r>
            <a:endParaRPr lang="en-US" dirty="0"/>
          </a:p>
          <a:p>
            <a:r>
              <a:rPr lang="en-US" b="1" u="sng" dirty="0">
                <a:hlinkClick r:id="rId7"/>
              </a:rPr>
              <a:t>https://www.tutorialspoint.com/mongodb/index.htm</a:t>
            </a:r>
            <a:endParaRPr lang="en-US" dirty="0"/>
          </a:p>
          <a:p>
            <a:r>
              <a:rPr lang="en-US" b="1" u="sng" dirty="0">
                <a:hlinkClick r:id="rId8"/>
              </a:rPr>
              <a:t>https://medium.com/code-dementia/building-a-social-network-using-mern-stack-85037914b944</a:t>
            </a:r>
            <a:endParaRPr lang="en-US" dirty="0"/>
          </a:p>
          <a:p>
            <a:r>
              <a:rPr lang="en-US" b="1" u="sng" dirty="0">
                <a:hlinkClick r:id="rId9"/>
              </a:rPr>
              <a:t>https://en.wikipedia.org/wiki/Data-flow_diagram</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8340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974785" y="2493034"/>
            <a:ext cx="9937629" cy="4080294"/>
          </a:xfrm>
        </p:spPr>
        <p:txBody>
          <a:bodyPr>
            <a:normAutofit/>
          </a:bodyPr>
          <a:lstStyle/>
          <a:p>
            <a:r>
              <a:rPr lang="en-US" dirty="0"/>
              <a:t>Online Social Networking was developed to serve as a medium to connect people  from various walks of life from various parts of the world. </a:t>
            </a:r>
            <a:endParaRPr lang="en-US" dirty="0" smtClean="0"/>
          </a:p>
          <a:p>
            <a:endParaRPr lang="en-US" dirty="0" smtClean="0"/>
          </a:p>
          <a:p>
            <a:r>
              <a:rPr lang="en-US" dirty="0" smtClean="0"/>
              <a:t>Social </a:t>
            </a:r>
            <a:r>
              <a:rPr lang="en-US" dirty="0"/>
              <a:t>networking applications are so prevalent in the world today that it has helped individuals as well as large corporate in one way or the other and also proved to be a cost effective way to bring the world together</a:t>
            </a:r>
            <a:r>
              <a:rPr lang="en-US" dirty="0" smtClean="0"/>
              <a:t>.</a:t>
            </a:r>
          </a:p>
          <a:p>
            <a:pPr marL="0" indent="0">
              <a:buNone/>
            </a:pPr>
            <a:endParaRPr lang="en-US" dirty="0"/>
          </a:p>
          <a:p>
            <a:r>
              <a:rPr lang="en-US" dirty="0"/>
              <a:t>So in this project we had  made a  website to provide a connectivity between the users and try to connect people from different area and network , where every individual has the benefit of uploading and retrieving data and also provides  facilitates the sharing of ideas, thoughts, and information through the building of virtual networks and communities. </a:t>
            </a:r>
          </a:p>
          <a:p>
            <a:endParaRPr lang="en-US" dirty="0"/>
          </a:p>
          <a:p>
            <a:endParaRPr lang="en-US" dirty="0" smtClean="0"/>
          </a:p>
        </p:txBody>
      </p:sp>
    </p:spTree>
    <p:extLst>
      <p:ext uri="{BB962C8B-B14F-4D97-AF65-F5344CB8AC3E}">
        <p14:creationId xmlns:p14="http://schemas.microsoft.com/office/powerpoint/2010/main" val="69314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4438" y="1026544"/>
            <a:ext cx="10812668" cy="4977440"/>
          </a:xfrm>
          <a:prstGeom prst="rect">
            <a:avLst/>
          </a:prstGeom>
        </p:spPr>
      </p:pic>
    </p:spTree>
    <p:extLst>
      <p:ext uri="{BB962C8B-B14F-4D97-AF65-F5344CB8AC3E}">
        <p14:creationId xmlns:p14="http://schemas.microsoft.com/office/powerpoint/2010/main" val="999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 AND SCOPE</a:t>
            </a:r>
            <a:r>
              <a:rPr lang="en-US" dirty="0"/>
              <a:t/>
            </a:r>
            <a:br>
              <a:rPr lang="en-US" dirty="0"/>
            </a:br>
            <a:endParaRPr lang="en-US" dirty="0"/>
          </a:p>
        </p:txBody>
      </p:sp>
      <p:sp>
        <p:nvSpPr>
          <p:cNvPr id="3" name="Content Placeholder 2"/>
          <p:cNvSpPr>
            <a:spLocks noGrp="1"/>
          </p:cNvSpPr>
          <p:nvPr>
            <p:ph idx="1"/>
          </p:nvPr>
        </p:nvSpPr>
        <p:spPr>
          <a:xfrm>
            <a:off x="1154954" y="2398143"/>
            <a:ext cx="9860978" cy="3621657"/>
          </a:xfrm>
        </p:spPr>
        <p:txBody>
          <a:bodyPr>
            <a:normAutofit fontScale="92500" lnSpcReduction="20000"/>
          </a:bodyPr>
          <a:lstStyle/>
          <a:p>
            <a:r>
              <a:rPr lang="en-US" dirty="0"/>
              <a:t>The main objective of the project is to establish a network among the people residing in all over the world. All the information can be easily accessed and shared among the people</a:t>
            </a:r>
            <a:r>
              <a:rPr lang="en-US" dirty="0" smtClean="0"/>
              <a:t>.</a:t>
            </a:r>
          </a:p>
          <a:p>
            <a:pPr marL="0" indent="0">
              <a:buNone/>
            </a:pPr>
            <a:endParaRPr lang="en-US" dirty="0"/>
          </a:p>
          <a:p>
            <a:pPr lvl="0"/>
            <a:r>
              <a:rPr lang="en-US" dirty="0"/>
              <a:t>To have attractive and Secure Login page to access</a:t>
            </a:r>
          </a:p>
          <a:p>
            <a:pPr marL="0" indent="0">
              <a:buNone/>
            </a:pPr>
            <a:endParaRPr lang="en-US" dirty="0"/>
          </a:p>
          <a:p>
            <a:pPr lvl="0"/>
            <a:r>
              <a:rPr lang="en-US" dirty="0"/>
              <a:t>Make new user account in more user friendly and proper validation of </a:t>
            </a:r>
            <a:r>
              <a:rPr lang="en-US" dirty="0" smtClean="0"/>
              <a:t>details</a:t>
            </a:r>
          </a:p>
          <a:p>
            <a:pPr marL="0" indent="0">
              <a:buNone/>
            </a:pPr>
            <a:r>
              <a:rPr lang="en-US" dirty="0" smtClean="0"/>
              <a:t> </a:t>
            </a:r>
          </a:p>
          <a:p>
            <a:pPr lvl="0"/>
            <a:r>
              <a:rPr lang="en-US" dirty="0" smtClean="0"/>
              <a:t>Search </a:t>
            </a:r>
            <a:r>
              <a:rPr lang="en-US" dirty="0"/>
              <a:t>People easily on entire network</a:t>
            </a:r>
          </a:p>
          <a:p>
            <a:pPr marL="0" indent="0">
              <a:buNone/>
            </a:pPr>
            <a:r>
              <a:rPr lang="en-US" dirty="0"/>
              <a:t> </a:t>
            </a:r>
          </a:p>
          <a:p>
            <a:pPr lvl="0"/>
            <a:r>
              <a:rPr lang="en-US" dirty="0"/>
              <a:t>Follow other users to make friends.</a:t>
            </a:r>
          </a:p>
          <a:p>
            <a:endParaRPr lang="en-US" dirty="0" smtClean="0"/>
          </a:p>
        </p:txBody>
      </p:sp>
    </p:spTree>
    <p:extLst>
      <p:ext uri="{BB962C8B-B14F-4D97-AF65-F5344CB8AC3E}">
        <p14:creationId xmlns:p14="http://schemas.microsoft.com/office/powerpoint/2010/main" val="301771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8825659" cy="3978455"/>
          </a:xfrm>
        </p:spPr>
        <p:txBody>
          <a:bodyPr>
            <a:normAutofit fontScale="77500" lnSpcReduction="20000"/>
          </a:bodyPr>
          <a:lstStyle/>
          <a:p>
            <a:pPr lvl="0"/>
            <a:r>
              <a:rPr lang="en-US" dirty="0"/>
              <a:t>Creating a public profile having social, professional and personal information</a:t>
            </a:r>
          </a:p>
          <a:p>
            <a:pPr marL="0" indent="0">
              <a:buNone/>
            </a:pPr>
            <a:endParaRPr lang="en-US" dirty="0"/>
          </a:p>
          <a:p>
            <a:pPr lvl="0"/>
            <a:r>
              <a:rPr lang="en-US" dirty="0"/>
              <a:t>Ease of editing of profile anytime</a:t>
            </a:r>
          </a:p>
          <a:p>
            <a:pPr marL="0" indent="0">
              <a:buNone/>
            </a:pPr>
            <a:endParaRPr lang="en-US" dirty="0"/>
          </a:p>
          <a:p>
            <a:pPr lvl="0"/>
            <a:r>
              <a:rPr lang="en-US" dirty="0"/>
              <a:t>Chat with Online friends</a:t>
            </a:r>
          </a:p>
          <a:p>
            <a:pPr marL="0" indent="0">
              <a:buNone/>
            </a:pPr>
            <a:endParaRPr lang="en-US" dirty="0"/>
          </a:p>
          <a:p>
            <a:pPr lvl="0"/>
            <a:r>
              <a:rPr lang="en-US" dirty="0" smtClean="0"/>
              <a:t>Upload </a:t>
            </a:r>
            <a:r>
              <a:rPr lang="en-US" dirty="0"/>
              <a:t>and Share Images on network</a:t>
            </a:r>
          </a:p>
          <a:p>
            <a:pPr marL="0" indent="0">
              <a:buNone/>
            </a:pPr>
            <a:endParaRPr lang="en-US" dirty="0"/>
          </a:p>
          <a:p>
            <a:pPr lvl="0"/>
            <a:r>
              <a:rPr lang="en-US" dirty="0"/>
              <a:t>Send messages to other friends</a:t>
            </a:r>
          </a:p>
          <a:p>
            <a:pPr marL="0" indent="0">
              <a:buNone/>
            </a:pPr>
            <a:endParaRPr lang="en-US" dirty="0"/>
          </a:p>
          <a:p>
            <a:pPr lvl="0"/>
            <a:r>
              <a:rPr lang="en-US" dirty="0"/>
              <a:t>Like and comment on other users post.</a:t>
            </a:r>
          </a:p>
          <a:p>
            <a:pPr marL="0" indent="0">
              <a:buNone/>
            </a:pPr>
            <a:endParaRPr lang="en-US" dirty="0"/>
          </a:p>
          <a:p>
            <a:pPr lvl="0"/>
            <a:r>
              <a:rPr lang="en-US" dirty="0"/>
              <a:t>Receive notifications about like, comment and new follower.</a:t>
            </a:r>
          </a:p>
          <a:p>
            <a:endParaRPr lang="en-US" dirty="0"/>
          </a:p>
        </p:txBody>
      </p:sp>
    </p:spTree>
    <p:extLst>
      <p:ext uri="{BB962C8B-B14F-4D97-AF65-F5344CB8AC3E}">
        <p14:creationId xmlns:p14="http://schemas.microsoft.com/office/powerpoint/2010/main" val="284038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ENVIRONMENT</a:t>
            </a:r>
            <a:br>
              <a:rPr lang="en-US" b="1" dirty="0"/>
            </a:br>
            <a:endParaRPr lang="en-US" dirty="0"/>
          </a:p>
        </p:txBody>
      </p:sp>
      <p:sp>
        <p:nvSpPr>
          <p:cNvPr id="3" name="Content Placeholder 2"/>
          <p:cNvSpPr>
            <a:spLocks noGrp="1"/>
          </p:cNvSpPr>
          <p:nvPr>
            <p:ph idx="1"/>
          </p:nvPr>
        </p:nvSpPr>
        <p:spPr>
          <a:xfrm>
            <a:off x="1154954" y="2603499"/>
            <a:ext cx="9421031" cy="3771421"/>
          </a:xfrm>
        </p:spPr>
        <p:txBody>
          <a:bodyPr>
            <a:normAutofit/>
          </a:bodyPr>
          <a:lstStyle/>
          <a:p>
            <a:r>
              <a:rPr lang="en-US" b="1" i="1" dirty="0"/>
              <a:t>Server Side:</a:t>
            </a:r>
          </a:p>
          <a:p>
            <a:r>
              <a:rPr lang="en-US" dirty="0"/>
              <a:t>➔  </a:t>
            </a:r>
            <a:r>
              <a:rPr lang="en-US" b="1" dirty="0"/>
              <a:t>Processor </a:t>
            </a:r>
            <a:r>
              <a:rPr lang="en-US" dirty="0"/>
              <a:t>:   Intel® Core™ i7-9750H CPU @ 2.60GHz</a:t>
            </a:r>
          </a:p>
          <a:p>
            <a:r>
              <a:rPr lang="en-US" dirty="0"/>
              <a:t>➔  </a:t>
            </a:r>
            <a:r>
              <a:rPr lang="en-US" b="1" dirty="0"/>
              <a:t>RAM</a:t>
            </a:r>
            <a:r>
              <a:rPr lang="en-US" dirty="0"/>
              <a:t>: </a:t>
            </a:r>
            <a:r>
              <a:rPr lang="en-US" dirty="0" smtClean="0"/>
              <a:t> 8.00 </a:t>
            </a:r>
            <a:r>
              <a:rPr lang="en-US" dirty="0"/>
              <a:t>GB</a:t>
            </a:r>
          </a:p>
          <a:p>
            <a:r>
              <a:rPr lang="en-US" dirty="0"/>
              <a:t>➔  </a:t>
            </a:r>
            <a:r>
              <a:rPr lang="en-US" b="1" dirty="0"/>
              <a:t>OS</a:t>
            </a:r>
            <a:r>
              <a:rPr lang="en-US" dirty="0"/>
              <a:t>:  Windows 10 Home</a:t>
            </a:r>
          </a:p>
          <a:p>
            <a:r>
              <a:rPr lang="en-US" dirty="0"/>
              <a:t>➔  </a:t>
            </a:r>
            <a:r>
              <a:rPr lang="en-US" b="1" dirty="0"/>
              <a:t>Database</a:t>
            </a:r>
            <a:r>
              <a:rPr lang="en-US" dirty="0"/>
              <a:t>: </a:t>
            </a:r>
            <a:r>
              <a:rPr lang="en-US" dirty="0" err="1"/>
              <a:t>MongoDb</a:t>
            </a:r>
            <a:r>
              <a:rPr lang="en-US" dirty="0"/>
              <a:t> Atlas</a:t>
            </a:r>
          </a:p>
          <a:p>
            <a:r>
              <a:rPr lang="en-US" dirty="0"/>
              <a:t>➔  </a:t>
            </a:r>
            <a:r>
              <a:rPr lang="en-US" b="1" dirty="0"/>
              <a:t>Application</a:t>
            </a:r>
            <a:r>
              <a:rPr lang="en-US" dirty="0"/>
              <a:t>:  Node.js  (for  creating  our  web  server),  </a:t>
            </a:r>
            <a:r>
              <a:rPr lang="en-US" dirty="0" err="1"/>
              <a:t>Mongodb</a:t>
            </a:r>
            <a:r>
              <a:rPr lang="en-US" dirty="0"/>
              <a:t> Compass server (GUI for Managing Database), </a:t>
            </a:r>
            <a:r>
              <a:rPr lang="en-US" dirty="0" err="1"/>
              <a:t>Heroku</a:t>
            </a:r>
            <a:r>
              <a:rPr lang="en-US" dirty="0"/>
              <a:t> Server (for Hosting</a:t>
            </a:r>
          </a:p>
          <a:p>
            <a:r>
              <a:rPr lang="en-US" dirty="0"/>
              <a:t>website).</a:t>
            </a:r>
          </a:p>
          <a:p>
            <a:r>
              <a:rPr lang="en-US" dirty="0"/>
              <a:t>➔  </a:t>
            </a:r>
            <a:r>
              <a:rPr lang="en-US" b="1" dirty="0"/>
              <a:t>IDE</a:t>
            </a:r>
            <a:r>
              <a:rPr lang="en-US" dirty="0"/>
              <a:t>:  Visual Studio Code</a:t>
            </a:r>
          </a:p>
          <a:p>
            <a:endParaRPr lang="en-US" dirty="0"/>
          </a:p>
        </p:txBody>
      </p:sp>
    </p:spTree>
    <p:extLst>
      <p:ext uri="{BB962C8B-B14F-4D97-AF65-F5344CB8AC3E}">
        <p14:creationId xmlns:p14="http://schemas.microsoft.com/office/powerpoint/2010/main" val="180316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9774714" cy="3728289"/>
          </a:xfrm>
        </p:spPr>
        <p:txBody>
          <a:bodyPr/>
          <a:lstStyle/>
          <a:p>
            <a:r>
              <a:rPr lang="en-US" b="1" dirty="0" smtClean="0"/>
              <a:t>Client </a:t>
            </a:r>
            <a:r>
              <a:rPr lang="en-US" b="1" dirty="0"/>
              <a:t>Side </a:t>
            </a:r>
            <a:r>
              <a:rPr lang="en-US" dirty="0"/>
              <a:t>(minimum requirement):</a:t>
            </a:r>
          </a:p>
          <a:p>
            <a:r>
              <a:rPr lang="en-US" dirty="0"/>
              <a:t>➔  </a:t>
            </a:r>
            <a:r>
              <a:rPr lang="en-US" b="1" dirty="0"/>
              <a:t>Processor</a:t>
            </a:r>
            <a:r>
              <a:rPr lang="en-US" dirty="0"/>
              <a:t>: Intel Dual Core</a:t>
            </a:r>
          </a:p>
          <a:p>
            <a:r>
              <a:rPr lang="en-US" dirty="0"/>
              <a:t>➔  </a:t>
            </a:r>
            <a:r>
              <a:rPr lang="en-US" b="1" dirty="0"/>
              <a:t>HDD</a:t>
            </a:r>
            <a:r>
              <a:rPr lang="en-US" dirty="0"/>
              <a:t>: Minimum 1GB Disk Space free</a:t>
            </a:r>
          </a:p>
          <a:p>
            <a:r>
              <a:rPr lang="en-US" dirty="0"/>
              <a:t>➔  </a:t>
            </a:r>
            <a:r>
              <a:rPr lang="en-US" b="1" dirty="0"/>
              <a:t>RAM</a:t>
            </a:r>
            <a:r>
              <a:rPr lang="en-US" dirty="0"/>
              <a:t>: Minimum 1GB</a:t>
            </a:r>
          </a:p>
          <a:p>
            <a:r>
              <a:rPr lang="en-US" dirty="0"/>
              <a:t>➔ </a:t>
            </a:r>
            <a:r>
              <a:rPr lang="en-US" b="1" dirty="0"/>
              <a:t>OS: </a:t>
            </a:r>
            <a:r>
              <a:rPr lang="en-US" dirty="0"/>
              <a:t>Windows 7, 8, 8.1, 10, Linux.</a:t>
            </a:r>
          </a:p>
          <a:p>
            <a:r>
              <a:rPr lang="en-US" dirty="0"/>
              <a:t>➔  </a:t>
            </a:r>
            <a:r>
              <a:rPr lang="en-US" b="1" dirty="0"/>
              <a:t>Browser</a:t>
            </a:r>
            <a:r>
              <a:rPr lang="en-US" dirty="0"/>
              <a:t>: Chrome Recommended</a:t>
            </a:r>
          </a:p>
          <a:p>
            <a:endParaRPr lang="en-US" dirty="0"/>
          </a:p>
        </p:txBody>
      </p:sp>
    </p:spTree>
    <p:extLst>
      <p:ext uri="{BB962C8B-B14F-4D97-AF65-F5344CB8AC3E}">
        <p14:creationId xmlns:p14="http://schemas.microsoft.com/office/powerpoint/2010/main" val="104414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TECHNOLOGIES USED</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FRONTEND</a:t>
            </a:r>
            <a:r>
              <a:rPr lang="en-US" sz="1400" b="1" dirty="0"/>
              <a:t> </a:t>
            </a:r>
            <a:endParaRPr lang="en-US" sz="1400" dirty="0"/>
          </a:p>
          <a:p>
            <a:pPr marL="0" indent="0">
              <a:buNone/>
            </a:pPr>
            <a:endParaRPr lang="en-US" dirty="0"/>
          </a:p>
          <a:p>
            <a:pPr lvl="0"/>
            <a:r>
              <a:rPr lang="en-US" b="1" dirty="0" smtClean="0"/>
              <a:t>Next.js</a:t>
            </a:r>
            <a:endParaRPr lang="en-US" dirty="0"/>
          </a:p>
          <a:p>
            <a:pPr lvl="0"/>
            <a:r>
              <a:rPr lang="en-US" b="1" dirty="0"/>
              <a:t>React.js </a:t>
            </a:r>
            <a:endParaRPr lang="en-US" b="1" dirty="0" smtClean="0"/>
          </a:p>
          <a:p>
            <a:pPr lvl="0"/>
            <a:r>
              <a:rPr lang="en-US" b="1" dirty="0" smtClean="0"/>
              <a:t>Material </a:t>
            </a:r>
            <a:r>
              <a:rPr lang="en-US" b="1" dirty="0"/>
              <a:t>UI </a:t>
            </a:r>
            <a:endParaRPr lang="en-US" dirty="0"/>
          </a:p>
          <a:p>
            <a:pPr lvl="0"/>
            <a:r>
              <a:rPr lang="en-US" b="1" dirty="0" smtClean="0"/>
              <a:t>Bootstrap </a:t>
            </a:r>
            <a:r>
              <a:rPr lang="en-US" dirty="0"/>
              <a:t> </a:t>
            </a:r>
          </a:p>
          <a:p>
            <a:pPr lvl="0"/>
            <a:r>
              <a:rPr lang="en-US" b="1" dirty="0" smtClean="0"/>
              <a:t>HTML</a:t>
            </a:r>
            <a:r>
              <a:rPr lang="en-US" dirty="0" smtClean="0"/>
              <a:t> </a:t>
            </a:r>
            <a:r>
              <a:rPr lang="en-US" dirty="0"/>
              <a:t> </a:t>
            </a:r>
          </a:p>
          <a:p>
            <a:pPr lvl="0"/>
            <a:r>
              <a:rPr lang="en-US" b="1" dirty="0" smtClean="0"/>
              <a:t>CSS</a:t>
            </a:r>
            <a:endParaRPr lang="en-US" dirty="0"/>
          </a:p>
        </p:txBody>
      </p:sp>
    </p:spTree>
    <p:extLst>
      <p:ext uri="{BB962C8B-B14F-4D97-AF65-F5344CB8AC3E}">
        <p14:creationId xmlns:p14="http://schemas.microsoft.com/office/powerpoint/2010/main" val="4203067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Gallery</Template>
  <TotalTime>242</TotalTime>
  <Words>1125</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Ion Boardroom</vt:lpstr>
      <vt:lpstr>   Software Engineering (IT-304) </vt:lpstr>
      <vt:lpstr>TOPIC</vt:lpstr>
      <vt:lpstr>INTRODUCTION </vt:lpstr>
      <vt:lpstr>PowerPoint Presentation</vt:lpstr>
      <vt:lpstr>OBJECTIVE AND SCOPE </vt:lpstr>
      <vt:lpstr>PowerPoint Presentation</vt:lpstr>
      <vt:lpstr>OPERATING ENVIRONMENT </vt:lpstr>
      <vt:lpstr>PowerPoint Presentation</vt:lpstr>
      <vt:lpstr>TECHNOLOGIES USED </vt:lpstr>
      <vt:lpstr>TECHNOLOGIES USED </vt:lpstr>
      <vt:lpstr>SDLC MODEL </vt:lpstr>
      <vt:lpstr>Functional Requirements </vt:lpstr>
      <vt:lpstr>PowerPoint Presentation</vt:lpstr>
      <vt:lpstr>PowerPoint Presentation</vt:lpstr>
      <vt:lpstr>PowerPoint Presentation</vt:lpstr>
      <vt:lpstr>DATA FLOW  DIAGRAM </vt:lpstr>
      <vt:lpstr>E-R DIAGRAM </vt:lpstr>
      <vt:lpstr>TESTING</vt:lpstr>
      <vt:lpstr>PowerPoint Presentation</vt:lpstr>
      <vt:lpstr>PowerPoint Presentation</vt:lpstr>
      <vt:lpstr>CONCLUSION </vt:lpstr>
      <vt:lpstr>Future Work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HP</dc:creator>
  <cp:lastModifiedBy>HP</cp:lastModifiedBy>
  <cp:revision>31</cp:revision>
  <dcterms:created xsi:type="dcterms:W3CDTF">2020-10-05T15:13:03Z</dcterms:created>
  <dcterms:modified xsi:type="dcterms:W3CDTF">2022-04-28T14:21:04Z</dcterms:modified>
</cp:coreProperties>
</file>