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E4E34F-E277-4274-8683-0880510913D0}" v="12" dt="2023-12-11T12:12:30.5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9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1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9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7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89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1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2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5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0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0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E9FF3597-294D-4BCC-9A3B-F73618BFB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D03D3-ACC7-A9D7-523A-FCFDEC57F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361" y="720435"/>
            <a:ext cx="6397165" cy="47531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7B9FF-2E4A-ABE3-C81B-21873BEF3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8987" y="1217018"/>
            <a:ext cx="6397165" cy="507123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Desing a trade brokerage system.</a:t>
            </a:r>
          </a:p>
          <a:p>
            <a:pPr>
              <a:lnSpc>
                <a:spcPct val="110000"/>
              </a:lnSpc>
            </a:pPr>
            <a:r>
              <a:rPr lang="en-US" sz="1500" b="1" u="sng" dirty="0"/>
              <a:t>Functional Requirements: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Supporting request from multiple platforms such as Website, mobile, call.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Trades are booked in the system &amp; sent to exchange.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Tasks supported : Trade Validation, Trade booking, trade update/cancelation, Reporting status.</a:t>
            </a:r>
          </a:p>
          <a:p>
            <a:pPr>
              <a:lnSpc>
                <a:spcPct val="110000"/>
              </a:lnSpc>
            </a:pPr>
            <a:r>
              <a:rPr lang="en-US" sz="1500" b="1" u="sng" dirty="0"/>
              <a:t>No Functional Requirements: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Highly available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Volume : 100k/hour. 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DB Space Requirements: 1 trade = 1 kb (assumption)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 1 year = 12 months = 22(working days) *12= 264 * 7 (trading hours)= 1848*100000(volume)= 184.8 GB/per year. (approx.)</a:t>
            </a:r>
            <a:endParaRPr lang="en-US" sz="1700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95A814-33CD-4A6C-8F2B-378289DBB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696640" y="-148"/>
            <a:ext cx="3495360" cy="34014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579214A-A9B1-4E84-BF32-CA24669E0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695889" y="-5385"/>
            <a:ext cx="3496111" cy="3401447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B87FB5-EA9B-5AAB-F758-45183CEAF1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7" r="-3" b="-3"/>
          <a:stretch/>
        </p:blipFill>
        <p:spPr>
          <a:xfrm>
            <a:off x="8696640" y="3396062"/>
            <a:ext cx="3496111" cy="346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7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9FF3597-294D-4BCC-9A3B-F73618BFB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71BC7-0696-4EC9-883B-6A8198D6A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1" y="720435"/>
            <a:ext cx="6397165" cy="1507375"/>
          </a:xfrm>
        </p:spPr>
        <p:txBody>
          <a:bodyPr>
            <a:normAutofit/>
          </a:bodyPr>
          <a:lstStyle/>
          <a:p>
            <a:r>
              <a:rPr lang="en-US" dirty="0"/>
              <a:t>Architecture Selection: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8E06E-D893-0D41-DED6-F4E67B639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1" y="2427316"/>
            <a:ext cx="6397165" cy="351351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Based on the stated requirements the solution can be created using a monolithic architecture as well as microservices architecture. </a:t>
            </a:r>
          </a:p>
          <a:p>
            <a:pPr>
              <a:lnSpc>
                <a:spcPct val="110000"/>
              </a:lnSpc>
            </a:pPr>
            <a:r>
              <a:rPr lang="en-US" sz="1700" b="1" dirty="0"/>
              <a:t>Monolithic architecture</a:t>
            </a:r>
            <a:r>
              <a:rPr lang="en-US" sz="1700" dirty="0"/>
              <a:t> will possess challenges in terms of scaling, flexibility, fault isolation. </a:t>
            </a:r>
          </a:p>
          <a:p>
            <a:pPr>
              <a:lnSpc>
                <a:spcPct val="110000"/>
              </a:lnSpc>
            </a:pPr>
            <a:r>
              <a:rPr lang="en-US" sz="1700" b="1" dirty="0"/>
              <a:t>Microservices architecture</a:t>
            </a:r>
            <a:r>
              <a:rPr lang="en-US" sz="1700" dirty="0"/>
              <a:t> will possess challenges in terms of costs due to additional infra(software &amp; hardware) components required &amp; complexity involved due to higher number of components involved.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Unless cost is a constraint &amp; primary factor, due to the advantages in terms of scaling, flexibility &amp; fault isolation. I would </a:t>
            </a:r>
            <a:r>
              <a:rPr lang="en-US" sz="1700" b="1" dirty="0"/>
              <a:t>select the Microservices architecture</a:t>
            </a:r>
            <a:r>
              <a:rPr lang="en-US" sz="1700" dirty="0"/>
              <a:t> for the system.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95A814-33CD-4A6C-8F2B-378289DBB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696640" y="-148"/>
            <a:ext cx="3495360" cy="34014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579214A-A9B1-4E84-BF32-CA24669E0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695889" y="-5385"/>
            <a:ext cx="3496111" cy="3401447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3" name="Picture 22" descr="Box design on a wall">
            <a:extLst>
              <a:ext uri="{FF2B5EF4-FFF2-40B4-BE49-F238E27FC236}">
                <a16:creationId xmlns:a16="http://schemas.microsoft.com/office/drawing/2014/main" id="{AF4422D9-03B4-8EE2-BD69-7D5A040CE8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80" r="7403" b="3"/>
          <a:stretch/>
        </p:blipFill>
        <p:spPr>
          <a:xfrm>
            <a:off x="8696640" y="3396062"/>
            <a:ext cx="3496111" cy="346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74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9FF3597-294D-4BCC-9A3B-F73618BFB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95A814-33CD-4A6C-8F2B-378289DBB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696640" y="-148"/>
            <a:ext cx="3495360" cy="34014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579214A-A9B1-4E84-BF32-CA24669E0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695889" y="-5385"/>
            <a:ext cx="3496111" cy="3401447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3" name="Picture 22" descr="Box design on a wall">
            <a:extLst>
              <a:ext uri="{FF2B5EF4-FFF2-40B4-BE49-F238E27FC236}">
                <a16:creationId xmlns:a16="http://schemas.microsoft.com/office/drawing/2014/main" id="{AF4422D9-03B4-8EE2-BD69-7D5A040CE8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80" r="7403" b="3"/>
          <a:stretch/>
        </p:blipFill>
        <p:spPr>
          <a:xfrm>
            <a:off x="8696640" y="3396062"/>
            <a:ext cx="3496111" cy="34619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FE4817-3F67-387B-8D73-91D71A101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81" y="457883"/>
            <a:ext cx="8520939" cy="594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5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9FF3597-294D-4BCC-9A3B-F73618BFB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95A814-33CD-4A6C-8F2B-378289DBB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696640" y="-148"/>
            <a:ext cx="3495360" cy="34014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579214A-A9B1-4E84-BF32-CA24669E0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695889" y="-5385"/>
            <a:ext cx="3496111" cy="3401447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3" name="Picture 22" descr="Box design on a wall">
            <a:extLst>
              <a:ext uri="{FF2B5EF4-FFF2-40B4-BE49-F238E27FC236}">
                <a16:creationId xmlns:a16="http://schemas.microsoft.com/office/drawing/2014/main" id="{AF4422D9-03B4-8EE2-BD69-7D5A040CE8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80" r="7403" b="3"/>
          <a:stretch/>
        </p:blipFill>
        <p:spPr>
          <a:xfrm>
            <a:off x="8696640" y="3396062"/>
            <a:ext cx="3496111" cy="34619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786AF2-5B76-BB29-D79C-75053F259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87" y="1324374"/>
            <a:ext cx="81248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98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9FF3597-294D-4BCC-9A3B-F73618BFB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71BC7-0696-4EC9-883B-6A8198D6A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0" y="73428"/>
            <a:ext cx="6397165" cy="540329"/>
          </a:xfrm>
        </p:spPr>
        <p:txBody>
          <a:bodyPr>
            <a:normAutofit fontScale="90000"/>
          </a:bodyPr>
          <a:lstStyle/>
          <a:p>
            <a:r>
              <a:rPr lang="en-US" dirty="0"/>
              <a:t>Microservices: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8E06E-D893-0D41-DED6-F4E67B639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1" y="687185"/>
            <a:ext cx="6397165" cy="525364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Based on the use cases I will propose below microservices 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b="1" dirty="0"/>
              <a:t>Trade Validation Microservice :</a:t>
            </a:r>
            <a:r>
              <a:rPr lang="en-US" sz="1600" dirty="0"/>
              <a:t> 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/>
              <a:t>Basic trade validations are performed by this service.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/>
              <a:t>For a buy order, it will verify the wallet balance.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/>
              <a:t>For a sell order, it will verify the holding quantity.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b="1" dirty="0"/>
              <a:t>Trade booking Microservice: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/>
              <a:t>Responsible for communicating with exchange &amp; placing the order with exchange using their messaging system.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/>
              <a:t>If trade is new, it will block the amount in wallet or quantity of shares and generate a unique trade id &amp; save it in database.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b="1" dirty="0"/>
              <a:t>Trade update/cancel Microservice: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700" dirty="0"/>
              <a:t>Based on the request, update or cancel the trade request identified using unique id.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700" dirty="0"/>
              <a:t>Block or release the amount/share quantity.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700" dirty="0"/>
              <a:t>Send updates to the exchange.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b="1" dirty="0"/>
              <a:t>Reporting Microservice: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700" dirty="0"/>
              <a:t>After trade booking or cancel or update, this service will return the status(accept, reject, completed) of the trade to the trade initiator.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700" dirty="0"/>
              <a:t>Returns trade details based on the user request using unique trade id.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95A814-33CD-4A6C-8F2B-378289DBB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696640" y="-148"/>
            <a:ext cx="3495360" cy="34014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579214A-A9B1-4E84-BF32-CA24669E0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695889" y="-5385"/>
            <a:ext cx="3496111" cy="3401447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3" name="Picture 22" descr="Box design on a wall">
            <a:extLst>
              <a:ext uri="{FF2B5EF4-FFF2-40B4-BE49-F238E27FC236}">
                <a16:creationId xmlns:a16="http://schemas.microsoft.com/office/drawing/2014/main" id="{AF4422D9-03B4-8EE2-BD69-7D5A040CE8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80" r="7403" b="3"/>
          <a:stretch/>
        </p:blipFill>
        <p:spPr>
          <a:xfrm>
            <a:off x="8696640" y="3396062"/>
            <a:ext cx="3496111" cy="346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3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9FF3597-294D-4BCC-9A3B-F73618BFB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8E06E-D893-0D41-DED6-F4E67B639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1" y="687185"/>
            <a:ext cx="6397165" cy="5253645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600" b="1" dirty="0"/>
              <a:t>High availability &amp; Load Balancing :</a:t>
            </a:r>
            <a:r>
              <a:rPr lang="en-US" sz="1600" dirty="0"/>
              <a:t> NGINX (Software Load balancer)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/>
              <a:t>As this is a brokerage system so the system load would be limited to a specific type of user base which would be much lesser than a social media platform. Considering the load capacity that the platform might need to support I would opt to use a software load balancer for load balancing which should be able to handle the load expected &amp; be cost effective as compared to a hardware load balancer.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b="1" dirty="0"/>
              <a:t>Inter Service Communication &amp; Volume support for 100K/hour request: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/>
              <a:t>For the purpose of inter service communication &amp; to handle the processing volume of 100k/hour. I would use Kafka queuing system which is open source, most used &amp; relatively better performing system as compared to RabbitMQ or IBM MQ. Also, I am relatively more familiar with Kafka as compared to other queueing systems. I would like to take advantage of the previous familiarity unless any compelling point comes that makes me re-think or re-evaluate my decision.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b="1" dirty="0"/>
              <a:t>Database: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700" dirty="0"/>
              <a:t>As brokerage system is a financial platform dealing with money in real time where consistency &amp; correctness of data is of paramount importance. I am inclined to use RDBMS systems like MySQL, Oracle, </a:t>
            </a:r>
            <a:r>
              <a:rPr lang="en-US" sz="1700" dirty="0" err="1"/>
              <a:t>PostgresSQL</a:t>
            </a:r>
            <a:r>
              <a:rPr lang="en-US" sz="1700" dirty="0"/>
              <a:t>.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700" dirty="0"/>
              <a:t>However, based on the familiarity and the prior experience I am inclined to select Oracle which Oracle 19c onwards also supports JSON data &amp; auto sharding as well along with RDBMS capabilities and would be a perfect fit for the system.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95A814-33CD-4A6C-8F2B-378289DBB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696640" y="-148"/>
            <a:ext cx="3495360" cy="34014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579214A-A9B1-4E84-BF32-CA24669E0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695889" y="-5385"/>
            <a:ext cx="3496111" cy="3401447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3" name="Picture 22" descr="Box design on a wall">
            <a:extLst>
              <a:ext uri="{FF2B5EF4-FFF2-40B4-BE49-F238E27FC236}">
                <a16:creationId xmlns:a16="http://schemas.microsoft.com/office/drawing/2014/main" id="{AF4422D9-03B4-8EE2-BD69-7D5A040CE8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80" r="7403" b="3"/>
          <a:stretch/>
        </p:blipFill>
        <p:spPr>
          <a:xfrm>
            <a:off x="8696640" y="3396062"/>
            <a:ext cx="3496111" cy="346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55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9FF3597-294D-4BCC-9A3B-F73618BFB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8E06E-D893-0D41-DED6-F4E67B639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1" y="687185"/>
            <a:ext cx="6397165" cy="525364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700" b="1" dirty="0"/>
              <a:t>Resiliency: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700" dirty="0"/>
              <a:t>For the purpose of resiliency, I will be taking care to implement retry mechanism for the failed calls for 3 times and in case the request fails 3 times then I will provide message to try later rather than keep trying to make the call endless number of times leading to resource consumption.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b="1" dirty="0"/>
              <a:t>Monitoring: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700" dirty="0"/>
              <a:t>For the purpose of monitoring, I will propose setting up a dedicated logging database where various relevant metric like response time, successful response count, failure count etc. can be stored &amp; then a monitoring system like ELK , </a:t>
            </a:r>
            <a:r>
              <a:rPr lang="en-US" sz="1700" dirty="0" err="1"/>
              <a:t>Promethus</a:t>
            </a:r>
            <a:r>
              <a:rPr lang="en-US" sz="1700" dirty="0"/>
              <a:t> will be used to monitor, alert &amp; analyze the performance of system.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95A814-33CD-4A6C-8F2B-378289DBB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696640" y="-148"/>
            <a:ext cx="3495360" cy="34014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579214A-A9B1-4E84-BF32-CA24669E0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695889" y="-5385"/>
            <a:ext cx="3496111" cy="3401447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3" name="Picture 22" descr="Box design on a wall">
            <a:extLst>
              <a:ext uri="{FF2B5EF4-FFF2-40B4-BE49-F238E27FC236}">
                <a16:creationId xmlns:a16="http://schemas.microsoft.com/office/drawing/2014/main" id="{AF4422D9-03B4-8EE2-BD69-7D5A040CE8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80" r="7403" b="3"/>
          <a:stretch/>
        </p:blipFill>
        <p:spPr>
          <a:xfrm>
            <a:off x="8696640" y="3396062"/>
            <a:ext cx="3496111" cy="346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4935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DarkSeedLeftStep">
      <a:dk1>
        <a:srgbClr val="000000"/>
      </a:dk1>
      <a:lt1>
        <a:srgbClr val="FFFFFF"/>
      </a:lt1>
      <a:dk2>
        <a:srgbClr val="1C2F31"/>
      </a:dk2>
      <a:lt2>
        <a:srgbClr val="F0F3F1"/>
      </a:lt2>
      <a:accent1>
        <a:srgbClr val="CC44AF"/>
      </a:accent1>
      <a:accent2>
        <a:srgbClr val="9F32BA"/>
      </a:accent2>
      <a:accent3>
        <a:srgbClr val="7844CC"/>
      </a:accent3>
      <a:accent4>
        <a:srgbClr val="484CC1"/>
      </a:accent4>
      <a:accent5>
        <a:srgbClr val="4481CC"/>
      </a:accent5>
      <a:accent6>
        <a:srgbClr val="32A8BA"/>
      </a:accent6>
      <a:hlink>
        <a:srgbClr val="3F64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293</TotalTime>
  <Words>775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Avenir Next LT Pro Light</vt:lpstr>
      <vt:lpstr>BlocksVTI</vt:lpstr>
      <vt:lpstr>Problem statement</vt:lpstr>
      <vt:lpstr>Architecture Selection: </vt:lpstr>
      <vt:lpstr>PowerPoint Presentation</vt:lpstr>
      <vt:lpstr>PowerPoint Presentation</vt:lpstr>
      <vt:lpstr>Microservices: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Varun Kumar</dc:creator>
  <cp:lastModifiedBy>Varun Kumar</cp:lastModifiedBy>
  <cp:revision>1</cp:revision>
  <dcterms:created xsi:type="dcterms:W3CDTF">2023-12-11T10:55:09Z</dcterms:created>
  <dcterms:modified xsi:type="dcterms:W3CDTF">2023-12-11T15:48:45Z</dcterms:modified>
</cp:coreProperties>
</file>