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1" r:id="rId6"/>
    <p:sldId id="262" r:id="rId7"/>
    <p:sldId id="263" r:id="rId8"/>
    <p:sldId id="264" r:id="rId9"/>
    <p:sldId id="265" r:id="rId10"/>
    <p:sldId id="266" r:id="rId11"/>
    <p:sldId id="273" r:id="rId12"/>
    <p:sldId id="267" r:id="rId13"/>
    <p:sldId id="268" r:id="rId14"/>
    <p:sldId id="269" r:id="rId15"/>
    <p:sldId id="270" r:id="rId16"/>
    <p:sldId id="271" r:id="rId17"/>
    <p:sldId id="274" r:id="rId18"/>
    <p:sldId id="275" r:id="rId19"/>
    <p:sldId id="276" r:id="rId20"/>
    <p:sldId id="27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D9062FC-4196-41D9-8E91-E65EB7BD9908}" type="datetimeFigureOut">
              <a:rPr lang="en-US"/>
              <a:pPr>
                <a:defRPr/>
              </a:pPr>
              <a:t>11/3/2015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11CC89-69E7-4DF1-A5D4-A41495BF2F1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558092-A8AB-4993-9A2D-C447A70570BB}" type="datetimeFigureOut">
              <a:rPr lang="en-US"/>
              <a:pPr>
                <a:defRPr/>
              </a:pPr>
              <a:t>11/3/2015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4FE2E3-51C9-4793-A32D-6049BF1B321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96C7B6-311A-4DDD-87CC-D7ED98A5C627}" type="datetimeFigureOut">
              <a:rPr lang="en-US"/>
              <a:pPr>
                <a:defRPr/>
              </a:pPr>
              <a:t>11/3/2015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32CE8B-7361-4635-99CC-F2A6BB13310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408044-D11A-4A8C-BC45-0995564246F1}" type="datetimeFigureOut">
              <a:rPr lang="en-US"/>
              <a:pPr>
                <a:defRPr/>
              </a:pPr>
              <a:t>11/3/2015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5D5A860-4822-4E13-B1B3-27A2EDD6398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24D92B8-ABB6-41FD-BF7F-5394F5F3885E}" type="datetimeFigureOut">
              <a:rPr lang="en-US"/>
              <a:pPr>
                <a:defRPr/>
              </a:pPr>
              <a:t>11/3/2015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05D04F-72AF-4AB8-80AB-4021551C9B7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890A6A-2923-4EE0-B9E2-07B20DEDB8C4}" type="datetimeFigureOut">
              <a:rPr lang="en-US"/>
              <a:pPr>
                <a:defRPr/>
              </a:pPr>
              <a:t>11/3/2015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15FFA5-9F2B-434C-BDA5-E3FCE8BEBB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51AA90C-7CF7-4C1F-BE28-BAD853DC9E91}" type="datetimeFigureOut">
              <a:rPr lang="en-US"/>
              <a:pPr>
                <a:defRPr/>
              </a:pPr>
              <a:t>11/3/2015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54B017B-5155-43AF-B10A-F980F8377F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5A3816-A2AB-4DC8-9AD1-6C8655FB0B7C}" type="datetimeFigureOut">
              <a:rPr lang="en-US"/>
              <a:pPr>
                <a:defRPr/>
              </a:pPr>
              <a:t>11/3/2015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B0717D2-67E7-466C-8441-60CC84CA836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AC56DD4-0A7F-44DE-8373-5ADFAEB2DD0B}" type="datetimeFigureOut">
              <a:rPr lang="en-US"/>
              <a:pPr>
                <a:defRPr/>
              </a:pPr>
              <a:t>11/3/2015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D54EB60-0A83-4DE4-8871-1761B3D31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7AC736-2DDD-4B8B-A877-A4A649F0375E}" type="datetimeFigureOut">
              <a:rPr lang="en-US"/>
              <a:pPr>
                <a:defRPr/>
              </a:pPr>
              <a:t>11/3/2015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153B3B-795E-4F62-BDA4-15B8852726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2D01034-1396-4AD5-92DE-AEA534783E52}" type="datetimeFigureOut">
              <a:rPr lang="en-US"/>
              <a:pPr>
                <a:defRPr/>
              </a:pPr>
              <a:t>11/3/2015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50FE450-9FD9-4EAB-8BD0-4DA52FC3F16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33D99B9-3264-490E-851B-DF1AABE61991}" type="datetimeFigureOut">
              <a:rPr lang="en-US"/>
              <a:pPr>
                <a:defRPr/>
              </a:pPr>
              <a:t>11/3/2015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782D29-39DB-4743-86F7-E765D405330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3"/>
          </a:lnRef>
          <a:fillRef idx="3">
            <a:schemeClr val="accent3"/>
          </a:fillRef>
          <a:effectRef idx="2">
            <a:schemeClr val="accent3"/>
          </a:effectRef>
          <a:fontRef idx="minor">
            <a:schemeClr val="lt1"/>
          </a:fontRef>
        </p:style>
        <p:txBody>
          <a:bodyPr rtlCol="0">
            <a:normAutofit/>
          </a:bodyPr>
          <a:lstStyle/>
          <a:p>
            <a:pPr eaLnBrk="1" fontAlgn="auto" hangingPunct="1">
              <a:spcAft>
                <a:spcPts val="0"/>
              </a:spcAft>
              <a:defRPr/>
            </a:pPr>
            <a:r>
              <a:rPr lang="en-US" dirty="0" smtClean="0">
                <a:cs typeface="Lucida Sans Unicode" pitchFamily="34" charset="0"/>
              </a:rPr>
              <a:t>BAMBOO</a:t>
            </a:r>
          </a:p>
        </p:txBody>
      </p:sp>
      <p:sp>
        <p:nvSpPr>
          <p:cNvPr id="3" name="Subtitle 2"/>
          <p:cNvSpPr>
            <a:spLocks noGrp="1"/>
          </p:cNvSpPr>
          <p:nvPr>
            <p:ph type="subTitle" idx="1"/>
          </p:nvPr>
        </p:nvSpPr>
        <p:spPr>
          <a:xfrm>
            <a:off x="2057400" y="3886200"/>
            <a:ext cx="4572000" cy="533400"/>
          </a:xfrm>
          <a:effectLst>
            <a:glow rad="63500">
              <a:schemeClr val="accent3">
                <a:satMod val="175000"/>
                <a:alpha val="40000"/>
              </a:schemeClr>
            </a:glow>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rtlCol="0">
            <a:noAutofit/>
          </a:bodyPr>
          <a:lstStyle/>
          <a:p>
            <a:pPr eaLnBrk="1" fontAlgn="auto" hangingPunct="1">
              <a:spcBef>
                <a:spcPct val="0"/>
              </a:spcBef>
              <a:spcAft>
                <a:spcPts val="0"/>
              </a:spcAft>
              <a:buFont typeface="Arial" pitchFamily="34" charset="0"/>
              <a:buNone/>
              <a:defRPr/>
            </a:pPr>
            <a:r>
              <a:rPr lang="en-US" sz="2800" dirty="0" smtClean="0">
                <a:solidFill>
                  <a:schemeClr val="tx1"/>
                </a:solidFill>
                <a:ea typeface="+mj-ea"/>
                <a:cs typeface="Lucida Sans Unicode" pitchFamily="34" charset="0"/>
              </a:rPr>
              <a:t>Continuous Integration Tool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t>How does Bamboo do this?</a:t>
            </a:r>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ormAutofit fontScale="92500" lnSpcReduction="20000"/>
          </a:bodyPr>
          <a:lstStyle/>
          <a:p>
            <a:pPr eaLnBrk="1" fontAlgn="auto" hangingPunct="1">
              <a:spcAft>
                <a:spcPts val="0"/>
              </a:spcAft>
              <a:buFont typeface="Arial" pitchFamily="34" charset="0"/>
              <a:buChar char="•"/>
              <a:defRPr/>
            </a:pPr>
            <a:r>
              <a:rPr lang="en-US" dirty="0" smtClean="0"/>
              <a:t>Once your project is built, you have "artifacts" (build results, for example, an executable app, config files, etc.).</a:t>
            </a:r>
          </a:p>
          <a:p>
            <a:pPr eaLnBrk="1" fontAlgn="auto" hangingPunct="1">
              <a:spcAft>
                <a:spcPts val="0"/>
              </a:spcAft>
              <a:buFont typeface="Arial" pitchFamily="34" charset="0"/>
              <a:buChar char="•"/>
              <a:defRPr/>
            </a:pPr>
            <a:r>
              <a:rPr lang="en-US" dirty="0" smtClean="0"/>
              <a:t>Can do additional things with the build artifacts like zip them up into a ZIP file and copy them somewhere or run an install builder on them and create an MSI or install them on a test server to make sure everything installs just fine.</a:t>
            </a:r>
          </a:p>
          <a:p>
            <a:pPr eaLnBrk="1" fontAlgn="auto" hangingPunct="1">
              <a:spcAft>
                <a:spcPts val="0"/>
              </a:spcAft>
              <a:buFont typeface="Arial" pitchFamily="34" charset="0"/>
              <a:buChar char="•"/>
              <a:defRPr/>
            </a:pPr>
            <a:r>
              <a:rPr lang="en-US" dirty="0" smtClean="0"/>
              <a:t>Bamboo provides a web front-end for configuration and for reporting the status of builds.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How is a Bamboo workflow organized?</a:t>
            </a:r>
          </a:p>
        </p:txBody>
      </p:sp>
      <p:pic>
        <p:nvPicPr>
          <p:cNvPr id="12291" name="Picture 2" descr="D:\Users\sakalisw\Desktop\BambooPlanAnatomy[1].png"/>
          <p:cNvPicPr>
            <a:picLocks noGrp="1" noChangeAspect="1" noChangeArrowheads="1"/>
          </p:cNvPicPr>
          <p:nvPr>
            <p:ph idx="1"/>
          </p:nvPr>
        </p:nvPicPr>
        <p:blipFill>
          <a:blip r:embed="rId2" cstate="print"/>
          <a:srcRect/>
          <a:stretch>
            <a:fillRect/>
          </a:stretch>
        </p:blipFill>
        <p:spPr>
          <a:xfrm>
            <a:off x="1019175" y="1600200"/>
            <a:ext cx="7105650" cy="4525963"/>
          </a:xfr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How is a Bamboo workflow organized?</a:t>
            </a:r>
          </a:p>
        </p:txBody>
      </p:sp>
      <p:sp>
        <p:nvSpPr>
          <p:cNvPr id="13315"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r>
              <a:rPr lang="en-US" dirty="0" smtClean="0"/>
              <a:t>Bamboo uses the concept of a 'plan' with 'jobs' and 'tasks' to configure and order the actions in the workflow.</a:t>
            </a:r>
          </a:p>
          <a:p>
            <a:pPr eaLnBrk="1" hangingPunct="1"/>
            <a:r>
              <a:rPr lang="en-US" dirty="0" smtClean="0"/>
              <a:t>Project</a:t>
            </a:r>
          </a:p>
          <a:p>
            <a:pPr marL="914400" lvl="1" indent="-514350" eaLnBrk="1" hangingPunct="1">
              <a:buFont typeface="Wingdings" pitchFamily="2" charset="2"/>
              <a:buChar char="Ø"/>
            </a:pPr>
            <a:r>
              <a:rPr lang="en-US" dirty="0" smtClean="0"/>
              <a:t>Has one, or more, plans.</a:t>
            </a:r>
          </a:p>
          <a:p>
            <a:pPr marL="914400" lvl="1" indent="-514350" eaLnBrk="1" hangingPunct="1">
              <a:buFont typeface="Wingdings" pitchFamily="2" charset="2"/>
              <a:buChar char="Ø"/>
            </a:pPr>
            <a:r>
              <a:rPr lang="en-US" dirty="0" smtClean="0"/>
              <a:t>Provides reporting (using the wallboard, for example) across all plans in the project.</a:t>
            </a:r>
          </a:p>
          <a:p>
            <a:pPr marL="914400" lvl="1" indent="-514350" eaLnBrk="1" hangingPunct="1">
              <a:buFont typeface="Wingdings" pitchFamily="2" charset="2"/>
              <a:buChar char="Ø"/>
            </a:pPr>
            <a:r>
              <a:rPr lang="en-US" dirty="0" smtClean="0"/>
              <a:t>Provides links to other applications.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How is a Bamboo workflow organized?</a:t>
            </a:r>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ormAutofit fontScale="92500" lnSpcReduction="20000"/>
          </a:bodyPr>
          <a:lstStyle/>
          <a:p>
            <a:pPr eaLnBrk="1" fontAlgn="auto" hangingPunct="1">
              <a:spcAft>
                <a:spcPts val="0"/>
              </a:spcAft>
              <a:buFont typeface="Arial" pitchFamily="34" charset="0"/>
              <a:buChar char="•"/>
              <a:defRPr/>
            </a:pPr>
            <a:r>
              <a:rPr lang="en-US" sz="3500" dirty="0" smtClean="0"/>
              <a:t>Plan</a:t>
            </a:r>
          </a:p>
          <a:p>
            <a:pPr lvl="1" eaLnBrk="1" fontAlgn="auto" hangingPunct="1">
              <a:spcAft>
                <a:spcPts val="0"/>
              </a:spcAft>
              <a:buFont typeface="Wingdings" pitchFamily="2" charset="2"/>
              <a:buChar char="Ø"/>
              <a:defRPr/>
            </a:pPr>
            <a:r>
              <a:rPr lang="en-US" sz="3000" dirty="0" smtClean="0"/>
              <a:t>Has a single stage, by default, but can be used to group jobs into multiple stages.</a:t>
            </a:r>
          </a:p>
          <a:p>
            <a:pPr lvl="1" eaLnBrk="1" fontAlgn="auto" hangingPunct="1">
              <a:spcAft>
                <a:spcPts val="0"/>
              </a:spcAft>
              <a:buFont typeface="Wingdings" pitchFamily="2" charset="2"/>
              <a:buChar char="Ø"/>
              <a:defRPr/>
            </a:pPr>
            <a:r>
              <a:rPr lang="en-US" sz="3000" dirty="0" smtClean="0"/>
              <a:t>Specifies the default repository.</a:t>
            </a:r>
          </a:p>
          <a:p>
            <a:pPr lvl="1" eaLnBrk="1" fontAlgn="auto" hangingPunct="1">
              <a:spcAft>
                <a:spcPts val="0"/>
              </a:spcAft>
              <a:buFont typeface="Wingdings" pitchFamily="2" charset="2"/>
              <a:buChar char="Ø"/>
              <a:defRPr/>
            </a:pPr>
            <a:r>
              <a:rPr lang="en-US" sz="3000" dirty="0" smtClean="0"/>
              <a:t>Specifies how the build is triggered, and the triggering dependencies between the plan and other plans in the project.</a:t>
            </a:r>
          </a:p>
          <a:p>
            <a:pPr lvl="1" eaLnBrk="1" fontAlgn="auto" hangingPunct="1">
              <a:spcAft>
                <a:spcPts val="0"/>
              </a:spcAft>
              <a:buFont typeface="Wingdings" pitchFamily="2" charset="2"/>
              <a:buChar char="Ø"/>
              <a:defRPr/>
            </a:pPr>
            <a:r>
              <a:rPr lang="en-US" sz="3000" dirty="0" smtClean="0"/>
              <a:t>Specifies notifications of build results.</a:t>
            </a:r>
          </a:p>
          <a:p>
            <a:pPr lvl="1" eaLnBrk="1" fontAlgn="auto" hangingPunct="1">
              <a:spcAft>
                <a:spcPts val="0"/>
              </a:spcAft>
              <a:buFont typeface="Wingdings" pitchFamily="2" charset="2"/>
              <a:buChar char="Ø"/>
              <a:defRPr/>
            </a:pPr>
            <a:r>
              <a:rPr lang="en-US" sz="3000" dirty="0" smtClean="0"/>
              <a:t>Specifies who has permission to view and configure the plan and its jobs.</a:t>
            </a:r>
          </a:p>
          <a:p>
            <a:pPr lvl="1" eaLnBrk="1" fontAlgn="auto" hangingPunct="1">
              <a:spcAft>
                <a:spcPts val="0"/>
              </a:spcAft>
              <a:buFont typeface="Wingdings" pitchFamily="2" charset="2"/>
              <a:buChar char="Ø"/>
              <a:defRPr/>
            </a:pPr>
            <a:r>
              <a:rPr lang="en-US" sz="3000" dirty="0" smtClean="0"/>
              <a:t>Provides for the definition of plan variables.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How is a Bamboo workflow organized?</a:t>
            </a:r>
          </a:p>
        </p:txBody>
      </p:sp>
      <p:sp>
        <p:nvSpPr>
          <p:cNvPr id="1536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r>
              <a:rPr lang="en-US" dirty="0" smtClean="0"/>
              <a:t>Stage</a:t>
            </a:r>
          </a:p>
          <a:p>
            <a:pPr lvl="1" eaLnBrk="1" hangingPunct="1">
              <a:lnSpc>
                <a:spcPct val="90000"/>
              </a:lnSpc>
              <a:buFont typeface="Wingdings" pitchFamily="2" charset="2"/>
              <a:buChar char="Ø"/>
            </a:pPr>
            <a:r>
              <a:rPr lang="en-US" dirty="0" smtClean="0"/>
              <a:t>Has a single job, by default, but can be used to group multiple jobs.</a:t>
            </a:r>
          </a:p>
          <a:p>
            <a:pPr lvl="1" eaLnBrk="1" hangingPunct="1">
              <a:lnSpc>
                <a:spcPct val="90000"/>
              </a:lnSpc>
              <a:buFont typeface="Wingdings" pitchFamily="2" charset="2"/>
              <a:buChar char="Ø"/>
            </a:pPr>
            <a:r>
              <a:rPr lang="en-US" dirty="0" smtClean="0"/>
              <a:t>Processes its jobs in parallel, on multiple agents (where available).</a:t>
            </a:r>
          </a:p>
          <a:p>
            <a:pPr lvl="1" eaLnBrk="1" hangingPunct="1">
              <a:lnSpc>
                <a:spcPct val="90000"/>
              </a:lnSpc>
              <a:buFont typeface="Wingdings" pitchFamily="2" charset="2"/>
              <a:buChar char="Ø"/>
            </a:pPr>
            <a:r>
              <a:rPr lang="en-US" dirty="0" smtClean="0"/>
              <a:t>Must successfully complete all its jobs before the next stage in the plan can be processed.</a:t>
            </a:r>
          </a:p>
          <a:p>
            <a:pPr lvl="1" eaLnBrk="1" hangingPunct="1">
              <a:lnSpc>
                <a:spcPct val="90000"/>
              </a:lnSpc>
              <a:buFont typeface="Wingdings" pitchFamily="2" charset="2"/>
              <a:buChar char="Ø"/>
            </a:pPr>
            <a:r>
              <a:rPr lang="en-US" dirty="0" smtClean="0"/>
              <a:t>May produce artifacts that can be made available for use by a subsequent stage</a:t>
            </a:r>
            <a:r>
              <a:rPr lang="en-US" sz="2600" dirty="0" smtClean="0"/>
              <a:t>.</a:t>
            </a:r>
          </a:p>
          <a:p>
            <a:pPr eaLnBrk="1" hangingPunct="1">
              <a:buFont typeface="Arial" charset="0"/>
              <a:buNone/>
            </a:pP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How is a Bamboo workflow organized?</a:t>
            </a:r>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ormAutofit fontScale="85000" lnSpcReduction="10000"/>
          </a:bodyPr>
          <a:lstStyle/>
          <a:p>
            <a:pPr eaLnBrk="1" fontAlgn="auto" hangingPunct="1">
              <a:spcAft>
                <a:spcPts val="0"/>
              </a:spcAft>
              <a:buFont typeface="Arial" pitchFamily="34" charset="0"/>
              <a:buChar char="•"/>
              <a:defRPr/>
            </a:pPr>
            <a:r>
              <a:rPr lang="en-US" dirty="0" smtClean="0"/>
              <a:t>Job</a:t>
            </a:r>
          </a:p>
          <a:p>
            <a:pPr lvl="1" eaLnBrk="1" fontAlgn="auto" hangingPunct="1">
              <a:spcAft>
                <a:spcPts val="0"/>
              </a:spcAft>
              <a:buFont typeface="Wingdings" pitchFamily="2" charset="2"/>
              <a:buChar char="Ø"/>
              <a:defRPr/>
            </a:pPr>
            <a:r>
              <a:rPr lang="en-US" sz="3000" dirty="0" smtClean="0"/>
              <a:t>Processes a series of one or more tasks that are run sequentially on the same agent.</a:t>
            </a:r>
          </a:p>
          <a:p>
            <a:pPr lvl="1" eaLnBrk="1" fontAlgn="auto" hangingPunct="1">
              <a:spcAft>
                <a:spcPts val="0"/>
              </a:spcAft>
              <a:buFont typeface="Wingdings" pitchFamily="2" charset="2"/>
              <a:buChar char="Ø"/>
              <a:defRPr/>
            </a:pPr>
            <a:r>
              <a:rPr lang="en-US" sz="3000" dirty="0" smtClean="0"/>
              <a:t>Controls the order in which tasks are performed.</a:t>
            </a:r>
          </a:p>
          <a:p>
            <a:pPr lvl="1" eaLnBrk="1" fontAlgn="auto" hangingPunct="1">
              <a:spcAft>
                <a:spcPts val="0"/>
              </a:spcAft>
              <a:buFont typeface="Wingdings" pitchFamily="2" charset="2"/>
              <a:buChar char="Ø"/>
              <a:defRPr/>
            </a:pPr>
            <a:r>
              <a:rPr lang="en-US" sz="3000" dirty="0" smtClean="0"/>
              <a:t>Collects the requirements of individual tasks in the job, so that these requirements can be matched with agent capabilities.</a:t>
            </a:r>
          </a:p>
          <a:p>
            <a:pPr lvl="1" eaLnBrk="1" fontAlgn="auto" hangingPunct="1">
              <a:spcAft>
                <a:spcPts val="0"/>
              </a:spcAft>
              <a:buFont typeface="Wingdings" pitchFamily="2" charset="2"/>
              <a:buChar char="Ø"/>
              <a:defRPr/>
            </a:pPr>
            <a:r>
              <a:rPr lang="en-US" sz="3000" dirty="0" smtClean="0"/>
              <a:t>Defines the artifacts that the build will produce.</a:t>
            </a:r>
          </a:p>
          <a:p>
            <a:pPr lvl="1" eaLnBrk="1" fontAlgn="auto" hangingPunct="1">
              <a:spcAft>
                <a:spcPts val="0"/>
              </a:spcAft>
              <a:buFont typeface="Wingdings" pitchFamily="2" charset="2"/>
              <a:buChar char="Ø"/>
              <a:defRPr/>
            </a:pPr>
            <a:r>
              <a:rPr lang="en-US" sz="3000" dirty="0" smtClean="0"/>
              <a:t>Can only use artifacts produced in a previous stage.</a:t>
            </a:r>
          </a:p>
          <a:p>
            <a:pPr lvl="1" eaLnBrk="1" fontAlgn="auto" hangingPunct="1">
              <a:spcAft>
                <a:spcPts val="0"/>
              </a:spcAft>
              <a:buFont typeface="Wingdings" pitchFamily="2" charset="2"/>
              <a:buChar char="Ø"/>
              <a:defRPr/>
            </a:pPr>
            <a:r>
              <a:rPr lang="en-US" sz="3000" dirty="0" smtClean="0"/>
              <a:t>Specifies any labels with which the build result or build artifacts will be tagged.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How is a Bamboo workflow organized?</a:t>
            </a:r>
          </a:p>
        </p:txBody>
      </p:sp>
      <p:sp>
        <p:nvSpPr>
          <p:cNvPr id="17411"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r>
              <a:rPr lang="en-US" dirty="0" smtClean="0"/>
              <a:t>Task</a:t>
            </a:r>
          </a:p>
          <a:p>
            <a:pPr lvl="1" eaLnBrk="1" hangingPunct="1">
              <a:buFont typeface="Wingdings" pitchFamily="2" charset="2"/>
              <a:buChar char="Ø"/>
            </a:pPr>
            <a:r>
              <a:rPr lang="en-US" dirty="0" smtClean="0"/>
              <a:t>Is a small discrete unit of work, such as source code checkout, executing a Maven goal, running a script, or parsing test results.</a:t>
            </a:r>
          </a:p>
          <a:p>
            <a:pPr lvl="1" eaLnBrk="1" hangingPunct="1">
              <a:buFont typeface="Wingdings" pitchFamily="2" charset="2"/>
              <a:buChar char="Ø"/>
            </a:pPr>
            <a:r>
              <a:rPr lang="en-US" dirty="0" smtClean="0"/>
              <a:t>Is run sequentially within a job on a Bamboo working directory.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ea typeface="Lucida Sans Unicode" pitchFamily="34" charset="0"/>
                <a:cs typeface="Lucida Sans Unicode" pitchFamily="34" charset="0"/>
                <a:sym typeface="Arial" charset="0"/>
              </a:rPr>
              <a:t>Advantages of using </a:t>
            </a:r>
            <a:r>
              <a:rPr lang="en-US" dirty="0" smtClean="0">
                <a:ea typeface="Lucida Sans Unicode" pitchFamily="34" charset="0"/>
                <a:cs typeface="Lucida Sans Unicode" pitchFamily="34" charset="0"/>
                <a:sym typeface="Arial" charset="0"/>
              </a:rPr>
              <a:t>Bamboo</a:t>
            </a:r>
            <a:endParaRPr lang="en-US" dirty="0"/>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r>
              <a:rPr lang="en-US" dirty="0" smtClean="0"/>
              <a:t>Bamboo will integrate closely with other products in Atlassian ecosystem</a:t>
            </a:r>
            <a:r>
              <a:rPr lang="en-US" dirty="0" smtClean="0"/>
              <a:t>.</a:t>
            </a:r>
          </a:p>
          <a:p>
            <a:r>
              <a:rPr lang="en-US" dirty="0" smtClean="0"/>
              <a:t>Bamboo handle multiple </a:t>
            </a:r>
            <a:r>
              <a:rPr lang="en-US" dirty="0" smtClean="0"/>
              <a:t>languages	</a:t>
            </a:r>
          </a:p>
          <a:p>
            <a:pPr lvl="1">
              <a:buFont typeface="Wingdings" pitchFamily="2" charset="2"/>
              <a:buChar char="Ø"/>
            </a:pPr>
            <a:r>
              <a:rPr lang="en-US" dirty="0" smtClean="0"/>
              <a:t>It has out of the box support for multiple languages. Customers use it with Java, </a:t>
            </a:r>
            <a:r>
              <a:rPr lang="en-US" dirty="0" err="1" smtClean="0"/>
              <a:t>.Net</a:t>
            </a:r>
            <a:r>
              <a:rPr lang="en-US" dirty="0" smtClean="0"/>
              <a:t>, PHP, JavaScript etc. That being said, most build servers are generic enough to at least execute a script that can kick off your build process.</a:t>
            </a:r>
          </a:p>
          <a:p>
            <a:pPr lvl="1">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ea typeface="Lucida Sans Unicode" pitchFamily="34" charset="0"/>
                <a:cs typeface="Lucida Sans Unicode" pitchFamily="34" charset="0"/>
                <a:sym typeface="Arial" charset="0"/>
              </a:rPr>
              <a:t>Advantages of using Bamboo</a:t>
            </a:r>
            <a:endParaRPr lang="en-US" dirty="0"/>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r>
              <a:rPr lang="en-US" dirty="0" smtClean="0"/>
              <a:t>Powerful </a:t>
            </a:r>
            <a:r>
              <a:rPr lang="en-US" dirty="0" smtClean="0"/>
              <a:t>build agent </a:t>
            </a:r>
            <a:r>
              <a:rPr lang="en-US" dirty="0" smtClean="0"/>
              <a:t>management</a:t>
            </a:r>
          </a:p>
          <a:p>
            <a:pPr lvl="1">
              <a:buFont typeface="Wingdings" pitchFamily="2" charset="2"/>
              <a:buChar char="Ø"/>
            </a:pPr>
            <a:r>
              <a:rPr lang="en-US" dirty="0" smtClean="0"/>
              <a:t>Use the Agent Matrix to visualize the system requirements for each of your builds, and see which agents have the capabilities to meet them. Better still, every time you add a build or deploy step, Bamboo tells you how many agents are capable of executing it.</a:t>
            </a:r>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ea typeface="Lucida Sans Unicode" pitchFamily="34" charset="0"/>
                <a:cs typeface="Lucida Sans Unicode" pitchFamily="34" charset="0"/>
                <a:sym typeface="Arial" charset="0"/>
              </a:rPr>
              <a:t>Advantages of using Bamboo</a:t>
            </a:r>
            <a:endParaRPr lang="en-US" dirty="0"/>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r>
              <a:rPr lang="en-US" dirty="0" smtClean="0"/>
              <a:t>First-class support for </a:t>
            </a:r>
            <a:r>
              <a:rPr lang="en-US" dirty="0" smtClean="0"/>
              <a:t>deployments</a:t>
            </a:r>
          </a:p>
          <a:p>
            <a:pPr lvl="1">
              <a:buFont typeface="Wingdings" pitchFamily="2" charset="2"/>
              <a:buChar char="Ø"/>
            </a:pPr>
            <a:r>
              <a:rPr lang="en-US" dirty="0" smtClean="0"/>
              <a:t>Bamboo </a:t>
            </a:r>
            <a:r>
              <a:rPr lang="en-US" dirty="0" smtClean="0"/>
              <a:t>lets you to send a continuous flow of builds to test environments, yet ship releases to customers only when you're ready–all while maintaining links to the issues and commits behind them. </a:t>
            </a:r>
            <a:r>
              <a:rPr lang="en-US" dirty="0" smtClean="0"/>
              <a:t>Consider </a:t>
            </a:r>
            <a:r>
              <a:rPr lang="en-US" dirty="0" smtClean="0"/>
              <a:t>the gap between dev and ops "bridged".﻿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ea typeface="Lucida Sans Unicode" pitchFamily="34" charset="0"/>
                <a:cs typeface="Lucida Sans Unicode" pitchFamily="34" charset="0"/>
              </a:rPr>
              <a:t>Agenda</a:t>
            </a:r>
            <a:r>
              <a:rPr lang="en-US" dirty="0" smtClean="0"/>
              <a:t>	</a:t>
            </a:r>
          </a:p>
        </p:txBody>
      </p:sp>
      <p:sp>
        <p:nvSpPr>
          <p:cNvPr id="3075"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spcBef>
                <a:spcPts val="575"/>
              </a:spcBef>
              <a:buFontTx/>
              <a:buAutoNum type="arabicPeriod"/>
            </a:pPr>
            <a:r>
              <a:rPr lang="en-US" dirty="0" smtClean="0">
                <a:ea typeface="Lucida Sans Unicode" pitchFamily="34" charset="0"/>
                <a:cs typeface="Lucida Sans Unicode" pitchFamily="34" charset="0"/>
                <a:sym typeface="Arial" charset="0"/>
              </a:rPr>
              <a:t>Continuous Integration</a:t>
            </a:r>
          </a:p>
          <a:p>
            <a:pPr eaLnBrk="1" hangingPunct="1">
              <a:spcBef>
                <a:spcPts val="575"/>
              </a:spcBef>
              <a:buFontTx/>
              <a:buAutoNum type="arabicPeriod"/>
            </a:pPr>
            <a:r>
              <a:rPr lang="en-US" dirty="0" smtClean="0">
                <a:ea typeface="Lucida Sans Unicode" pitchFamily="34" charset="0"/>
                <a:cs typeface="Lucida Sans Unicode" pitchFamily="34" charset="0"/>
                <a:sym typeface="Arial" charset="0"/>
              </a:rPr>
              <a:t>What is Bamboo?</a:t>
            </a:r>
          </a:p>
          <a:p>
            <a:pPr eaLnBrk="1" hangingPunct="1">
              <a:spcBef>
                <a:spcPts val="575"/>
              </a:spcBef>
              <a:buFontTx/>
              <a:buAutoNum type="arabicPeriod"/>
            </a:pPr>
            <a:r>
              <a:rPr lang="en-US" dirty="0" smtClean="0">
                <a:ea typeface="Lucida Sans Unicode" pitchFamily="34" charset="0"/>
                <a:cs typeface="Lucida Sans Unicode" pitchFamily="34" charset="0"/>
                <a:sym typeface="Arial" charset="0"/>
              </a:rPr>
              <a:t>What problem does Bamboo solve?</a:t>
            </a:r>
          </a:p>
          <a:p>
            <a:pPr eaLnBrk="1" hangingPunct="1">
              <a:spcBef>
                <a:spcPts val="575"/>
              </a:spcBef>
              <a:buFontTx/>
              <a:buAutoNum type="arabicPeriod"/>
            </a:pPr>
            <a:r>
              <a:rPr lang="en-US" dirty="0" smtClean="0">
                <a:ea typeface="Lucida Sans Unicode" pitchFamily="34" charset="0"/>
                <a:cs typeface="Lucida Sans Unicode" pitchFamily="34" charset="0"/>
                <a:sym typeface="Arial" charset="0"/>
              </a:rPr>
              <a:t>How does Bamboo do this?</a:t>
            </a:r>
          </a:p>
          <a:p>
            <a:pPr eaLnBrk="1" hangingPunct="1">
              <a:spcBef>
                <a:spcPts val="575"/>
              </a:spcBef>
              <a:buFontTx/>
              <a:buAutoNum type="arabicPeriod"/>
            </a:pPr>
            <a:r>
              <a:rPr lang="en-US" dirty="0" smtClean="0">
                <a:ea typeface="Lucida Sans Unicode" pitchFamily="34" charset="0"/>
                <a:cs typeface="Lucida Sans Unicode" pitchFamily="34" charset="0"/>
                <a:sym typeface="Arial" charset="0"/>
              </a:rPr>
              <a:t>How is a Bamboo workflow organized</a:t>
            </a:r>
            <a:r>
              <a:rPr lang="en-US" dirty="0" smtClean="0">
                <a:ea typeface="Lucida Sans Unicode" pitchFamily="34" charset="0"/>
                <a:cs typeface="Lucida Sans Unicode" pitchFamily="34" charset="0"/>
                <a:sym typeface="Arial" charset="0"/>
              </a:rPr>
              <a:t>?</a:t>
            </a:r>
          </a:p>
          <a:p>
            <a:pPr eaLnBrk="1" hangingPunct="1">
              <a:spcBef>
                <a:spcPts val="575"/>
              </a:spcBef>
              <a:buFontTx/>
              <a:buAutoNum type="arabicPeriod"/>
            </a:pPr>
            <a:r>
              <a:rPr lang="en-US" dirty="0" smtClean="0">
                <a:ea typeface="Lucida Sans Unicode" pitchFamily="34" charset="0"/>
                <a:cs typeface="Lucida Sans Unicode" pitchFamily="34" charset="0"/>
                <a:sym typeface="Arial" charset="0"/>
              </a:rPr>
              <a:t>Advantages of using Bamboo</a:t>
            </a:r>
            <a:endParaRPr lang="en-US" dirty="0" smtClean="0">
              <a:ea typeface="Lucida Sans Unicode" pitchFamily="34" charset="0"/>
              <a:cs typeface="Lucida Sans Unicode" pitchFamily="34" charset="0"/>
              <a:sym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2667000"/>
            <a:ext cx="5486400" cy="923330"/>
          </a:xfrm>
          <a:prstGeom prst="rect">
            <a:avLst/>
          </a:prstGeom>
          <a:solidFill>
            <a:schemeClr val="accent3">
              <a:lumMod val="50000"/>
            </a:schemeClr>
          </a:solid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THANK YOU</a:t>
            </a:r>
            <a:endParaRPr lang="en-US" sz="5400" b="1" cap="none" spc="0" dirty="0">
              <a:ln/>
              <a:solidFill>
                <a:schemeClr val="accent3"/>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t>Continuous Integration</a:t>
            </a:r>
          </a:p>
        </p:txBody>
      </p:sp>
      <p:sp>
        <p:nvSpPr>
          <p:cNvPr id="4099"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r>
              <a:rPr lang="en-US" dirty="0" smtClean="0">
                <a:ea typeface="Lucida Sans Unicode" pitchFamily="34" charset="0"/>
                <a:cs typeface="Lucida Sans Unicode" pitchFamily="34" charset="0"/>
              </a:rPr>
              <a:t>CI is a software development methodology in which a build, unit tests and integration tests are performed, or triggered, whenever code is committed to the repository, to ensure that new changes integrate well into the existing code base. </a:t>
            </a:r>
          </a:p>
          <a:p>
            <a:pPr eaLnBrk="1" hangingPunct="1"/>
            <a:r>
              <a:rPr lang="en-US" dirty="0" smtClean="0">
                <a:ea typeface="Lucida Sans Unicode" pitchFamily="34" charset="0"/>
                <a:cs typeface="Lucida Sans Unicode" pitchFamily="34" charset="0"/>
              </a:rPr>
              <a:t>Changes are delivered in small, rapid increments, instead of a single delivery.</a:t>
            </a:r>
          </a:p>
          <a:p>
            <a:pPr eaLnBrk="1" hangingPunct="1"/>
            <a:endParaRPr lang="en-US" dirty="0" smtClean="0"/>
          </a:p>
          <a:p>
            <a:pPr eaLnBrk="1" hangingPunct="1"/>
            <a:endParaRPr lang="en-US" dirty="0" smtClean="0"/>
          </a:p>
          <a:p>
            <a:pPr eaLnBrk="1" hangingPunct="1"/>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t>Continuous Integration</a:t>
            </a:r>
          </a:p>
        </p:txBody>
      </p:sp>
      <p:pic>
        <p:nvPicPr>
          <p:cNvPr id="1026" name="Picture 2" descr="D:\Users\sakalisw\Desktop\Picture1.jpg"/>
          <p:cNvPicPr>
            <a:picLocks noGrp="1" noChangeAspect="1" noChangeArrowheads="1"/>
          </p:cNvPicPr>
          <p:nvPr>
            <p:ph idx="1"/>
          </p:nvPr>
        </p:nvPicPr>
        <p:blipFill>
          <a:blip r:embed="rId2" cstate="print"/>
          <a:srcRect/>
          <a:stretch>
            <a:fillRect/>
          </a:stretch>
        </p:blipFill>
        <p:spPr bwMode="auto">
          <a:xfrm>
            <a:off x="457200" y="1600200"/>
            <a:ext cx="8229600" cy="4525963"/>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pic>
      <p:sp>
        <p:nvSpPr>
          <p:cNvPr id="14" name="Left-Right Arrow 13"/>
          <p:cNvSpPr/>
          <p:nvPr/>
        </p:nvSpPr>
        <p:spPr>
          <a:xfrm>
            <a:off x="1981200" y="3886200"/>
            <a:ext cx="845681" cy="152400"/>
          </a:xfrm>
          <a:prstGeom prst="leftRightArrow">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Right Arrow 15"/>
          <p:cNvSpPr/>
          <p:nvPr/>
        </p:nvSpPr>
        <p:spPr>
          <a:xfrm rot="20374437">
            <a:off x="1905007" y="4562379"/>
            <a:ext cx="845681" cy="152400"/>
          </a:xfrm>
          <a:prstGeom prst="leftRightArrow">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Left-Right Arrow 16"/>
          <p:cNvSpPr/>
          <p:nvPr/>
        </p:nvSpPr>
        <p:spPr>
          <a:xfrm rot="1600792">
            <a:off x="2027866" y="3194964"/>
            <a:ext cx="845681" cy="152400"/>
          </a:xfrm>
          <a:prstGeom prst="leftRightArrow">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Left-Right Arrow 17"/>
          <p:cNvSpPr/>
          <p:nvPr/>
        </p:nvSpPr>
        <p:spPr>
          <a:xfrm>
            <a:off x="3886200" y="3886200"/>
            <a:ext cx="693281" cy="152400"/>
          </a:xfrm>
          <a:prstGeom prst="leftRightArrow">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a:off x="6553200" y="3886200"/>
            <a:ext cx="693281" cy="152400"/>
          </a:xfrm>
          <a:prstGeom prst="leftRightArrow">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t>Continuous Integration</a:t>
            </a:r>
          </a:p>
        </p:txBody>
      </p:sp>
      <p:sp>
        <p:nvSpPr>
          <p:cNvPr id="6147"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r>
              <a:rPr lang="en-US" dirty="0" smtClean="0">
                <a:ea typeface="Lucida Sans Unicode" pitchFamily="34" charset="0"/>
                <a:cs typeface="Lucida Sans Unicode" pitchFamily="34" charset="0"/>
              </a:rPr>
              <a:t>Automate every time a change is made in source control, the system is built, deployed and all tests are run.</a:t>
            </a:r>
          </a:p>
          <a:p>
            <a:pPr eaLnBrk="1" hangingPunct="1"/>
            <a:r>
              <a:rPr lang="en-US" dirty="0" smtClean="0">
                <a:ea typeface="Lucida Sans Unicode" pitchFamily="34" charset="0"/>
                <a:cs typeface="Lucida Sans Unicode" pitchFamily="34" charset="0"/>
              </a:rPr>
              <a:t>Integration builds provide early 'fail fast' feedback on the quality of new changes.</a:t>
            </a:r>
          </a:p>
          <a:p>
            <a:pPr eaLnBrk="1" hangingPunct="1"/>
            <a:r>
              <a:rPr lang="en-US" dirty="0" smtClean="0">
                <a:ea typeface="Lucida Sans Unicode" pitchFamily="34" charset="0"/>
                <a:cs typeface="Lucida Sans Unicode" pitchFamily="34" charset="0"/>
              </a:rPr>
              <a:t>Fix failure builds ASAP.</a:t>
            </a:r>
          </a:p>
          <a:p>
            <a:pPr eaLnBrk="1" hangingPunct="1"/>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ea typeface="Lucida Sans Unicode" pitchFamily="34" charset="0"/>
                <a:cs typeface="Lucida Sans Unicode" pitchFamily="34" charset="0"/>
              </a:rPr>
              <a:t>Bamboo</a:t>
            </a:r>
            <a:r>
              <a:rPr lang="en-US" dirty="0" smtClean="0">
                <a:latin typeface="Lucida Sans Unicode" pitchFamily="34" charset="0"/>
                <a:ea typeface="Lucida Sans Unicode" pitchFamily="34" charset="0"/>
                <a:cs typeface="Lucida Sans Unicode" pitchFamily="34" charset="0"/>
              </a:rPr>
              <a:t> </a:t>
            </a:r>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ormAutofit fontScale="92500" lnSpcReduction="10000"/>
          </a:bodyPr>
          <a:lstStyle/>
          <a:p>
            <a:pPr eaLnBrk="1" fontAlgn="auto" hangingPunct="1">
              <a:spcAft>
                <a:spcPts val="0"/>
              </a:spcAft>
              <a:buFont typeface="Arial" pitchFamily="34" charset="0"/>
              <a:buChar char="•"/>
              <a:defRPr/>
            </a:pPr>
            <a:r>
              <a:rPr lang="en-US" dirty="0" smtClean="0"/>
              <a:t>Bamboo is a continuous integration server from Atlassian, the makers of JIRA, Confluence and Crowd.</a:t>
            </a:r>
          </a:p>
          <a:p>
            <a:pPr eaLnBrk="1" fontAlgn="auto" hangingPunct="1">
              <a:spcAft>
                <a:spcPts val="0"/>
              </a:spcAft>
              <a:buFont typeface="Arial" pitchFamily="34" charset="0"/>
              <a:buChar char="•"/>
              <a:defRPr/>
            </a:pPr>
            <a:r>
              <a:rPr lang="en-US" dirty="0" smtClean="0"/>
              <a:t>Bamboo supports builds in any programming language using any build tool, including Ant, Maven, Make, and any command line tools. Build notifications can be customized based on the type of event, and received via email, instant message, or pop-up windows in Eclipse-based IDEs.</a:t>
            </a:r>
          </a:p>
          <a:p>
            <a:pPr eaLnBrk="1" fontAlgn="auto" hangingPunct="1">
              <a:spcAft>
                <a:spcPts val="0"/>
              </a:spcAft>
              <a:buFont typeface="Arial" pitchFamily="34" charset="0"/>
              <a:buChar char="•"/>
              <a:defRPr/>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What problem does Bamboo solve?</a:t>
            </a:r>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ormAutofit lnSpcReduction="10000"/>
          </a:bodyPr>
          <a:lstStyle/>
          <a:p>
            <a:pPr eaLnBrk="1" fontAlgn="auto" hangingPunct="1">
              <a:spcAft>
                <a:spcPts val="0"/>
              </a:spcAft>
              <a:buFont typeface="Arial" pitchFamily="34" charset="0"/>
              <a:buChar char="•"/>
              <a:defRPr/>
            </a:pPr>
            <a:r>
              <a:rPr lang="en-US" dirty="0" smtClean="0"/>
              <a:t>An automated, and therefore reliable, build and test process, leaving you free to code more.</a:t>
            </a:r>
          </a:p>
          <a:p>
            <a:pPr eaLnBrk="1" fontAlgn="auto" hangingPunct="1">
              <a:spcAft>
                <a:spcPts val="0"/>
              </a:spcAft>
              <a:buFont typeface="Arial" pitchFamily="34" charset="0"/>
              <a:buChar char="•"/>
              <a:defRPr/>
            </a:pPr>
            <a:r>
              <a:rPr lang="en-US" dirty="0" smtClean="0"/>
              <a:t>A way to manage builds that have different requirements or targets. your build and test process is not dependent on a specific local environment.</a:t>
            </a:r>
          </a:p>
          <a:p>
            <a:pPr eaLnBrk="1" fontAlgn="auto" hangingPunct="1">
              <a:spcAft>
                <a:spcPts val="0"/>
              </a:spcAft>
              <a:buFont typeface="Arial" pitchFamily="34" charset="0"/>
              <a:buChar char="•"/>
              <a:defRPr/>
            </a:pPr>
            <a:r>
              <a:rPr lang="en-US" dirty="0" smtClean="0"/>
              <a:t>Can optimize build performance through parallelism.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rtlCol="0">
            <a:normAutofit fontScale="90000"/>
          </a:bodyPr>
          <a:lstStyle/>
          <a:p>
            <a:pPr eaLnBrk="1" fontAlgn="auto" hangingPunct="1">
              <a:spcAft>
                <a:spcPts val="0"/>
              </a:spcAft>
              <a:defRPr/>
            </a:pPr>
            <a:r>
              <a:rPr lang="en-US" dirty="0" smtClean="0"/>
              <a:t>What problem does Bamboo solve?</a:t>
            </a:r>
          </a:p>
        </p:txBody>
      </p:sp>
      <p:sp>
        <p:nvSpPr>
          <p:cNvPr id="9219"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lstStyle/>
          <a:p>
            <a:pPr eaLnBrk="1" hangingPunct="1"/>
            <a:r>
              <a:rPr lang="en-US" dirty="0" smtClean="0"/>
              <a:t>Builds and integration tests are triggered automatically as soon as a developer commits code (continuous integration).</a:t>
            </a:r>
          </a:p>
          <a:p>
            <a:pPr eaLnBrk="1" hangingPunct="1"/>
            <a:r>
              <a:rPr lang="en-US" dirty="0" smtClean="0"/>
              <a:t>Automatic deployment to a server,  can deploy continuously and implement release management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pPr eaLnBrk="1" hangingPunct="1"/>
            <a:r>
              <a:rPr lang="en-US" dirty="0" smtClean="0"/>
              <a:t>How does Bamboo do this?</a:t>
            </a:r>
          </a:p>
        </p:txBody>
      </p:sp>
      <p:sp>
        <p:nvSpPr>
          <p:cNvPr id="3" name="Content Placeholder 2"/>
          <p:cNvSpPr>
            <a:spLocks noGrp="1"/>
          </p:cNvSpPr>
          <p:nvPr>
            <p:ph idx="1"/>
          </p:nvPr>
        </p:nvSpPr>
        <p:spPr>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ormAutofit fontScale="92500" lnSpcReduction="10000"/>
          </a:bodyPr>
          <a:lstStyle/>
          <a:p>
            <a:pPr eaLnBrk="1" fontAlgn="auto" hangingPunct="1">
              <a:spcAft>
                <a:spcPts val="0"/>
              </a:spcAft>
              <a:buFont typeface="Arial" pitchFamily="34" charset="0"/>
              <a:buChar char="•"/>
              <a:defRPr/>
            </a:pPr>
            <a:r>
              <a:rPr lang="en-US" dirty="0" smtClean="0"/>
              <a:t>Bamboo is the central management server which schedules and coordinates all work and it has interfaces and plugins for lots of types of work.</a:t>
            </a:r>
          </a:p>
          <a:p>
            <a:pPr eaLnBrk="1" fontAlgn="auto" hangingPunct="1">
              <a:spcAft>
                <a:spcPts val="0"/>
              </a:spcAft>
              <a:buFont typeface="Arial" pitchFamily="34" charset="0"/>
              <a:buChar char="•"/>
              <a:defRPr/>
            </a:pPr>
            <a:r>
              <a:rPr lang="en-US" dirty="0" smtClean="0"/>
              <a:t>Bamboo first gets your source from a source repository (lots of plugins available for a variety of systems).</a:t>
            </a:r>
          </a:p>
          <a:p>
            <a:pPr eaLnBrk="1" fontAlgn="auto" hangingPunct="1">
              <a:spcAft>
                <a:spcPts val="0"/>
              </a:spcAft>
              <a:buFont typeface="Arial" pitchFamily="34" charset="0"/>
              <a:buChar char="•"/>
              <a:defRPr/>
            </a:pPr>
            <a:r>
              <a:rPr lang="en-US" dirty="0" smtClean="0"/>
              <a:t>Bamboo starts the build - that can be done by calling something like MSBuild to build your Visual Studio solution, or Ant, Maven to call your compiler and linker - whatever you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980</Words>
  <Application>Microsoft Office PowerPoint</Application>
  <PresentationFormat>On-screen Show (4:3)</PresentationFormat>
  <Paragraphs>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BAMBOO</vt:lpstr>
      <vt:lpstr>Agenda </vt:lpstr>
      <vt:lpstr>Continuous Integration</vt:lpstr>
      <vt:lpstr>Continuous Integration</vt:lpstr>
      <vt:lpstr>Continuous Integration</vt:lpstr>
      <vt:lpstr>Bamboo </vt:lpstr>
      <vt:lpstr>What problem does Bamboo solve?</vt:lpstr>
      <vt:lpstr>What problem does Bamboo solve?</vt:lpstr>
      <vt:lpstr>How does Bamboo do this?</vt:lpstr>
      <vt:lpstr>How does Bamboo do this?</vt:lpstr>
      <vt:lpstr>How is a Bamboo workflow organized?</vt:lpstr>
      <vt:lpstr>How is a Bamboo workflow organized?</vt:lpstr>
      <vt:lpstr>How is a Bamboo workflow organized?</vt:lpstr>
      <vt:lpstr>How is a Bamboo workflow organized?</vt:lpstr>
      <vt:lpstr>How is a Bamboo workflow organized?</vt:lpstr>
      <vt:lpstr>How is a Bamboo workflow organized?</vt:lpstr>
      <vt:lpstr>Advantages of using Bamboo</vt:lpstr>
      <vt:lpstr>Advantages of using Bamboo</vt:lpstr>
      <vt:lpstr>Advantages of using Bamboo</vt:lpstr>
      <vt:lpstr>Slide 20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BAMBOO</dc:title>
  <dc:creator>sakalisw</dc:creator>
  <cp:lastModifiedBy>sakalisw</cp:lastModifiedBy>
  <cp:revision>27</cp:revision>
  <dcterms:created xsi:type="dcterms:W3CDTF">2015-11-03T03:31:27Z</dcterms:created>
  <dcterms:modified xsi:type="dcterms:W3CDTF">2015-11-03T07:50:44Z</dcterms:modified>
</cp:coreProperties>
</file>